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17"/>
  </p:notesMasterIdLst>
  <p:sldIdLst>
    <p:sldId id="256" r:id="rId5"/>
    <p:sldId id="257" r:id="rId6"/>
    <p:sldId id="258" r:id="rId7"/>
    <p:sldId id="263" r:id="rId8"/>
    <p:sldId id="259" r:id="rId9"/>
    <p:sldId id="260" r:id="rId10"/>
    <p:sldId id="261" r:id="rId11"/>
    <p:sldId id="264" r:id="rId12"/>
    <p:sldId id="265" r:id="rId13"/>
    <p:sldId id="266" r:id="rId14"/>
    <p:sldId id="26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lara Khanirzayeva - PERH" initials="GK-P" lastIdx="1" clrIdx="0">
    <p:extLst>
      <p:ext uri="{19B8F6BF-5375-455C-9EA6-DF929625EA0E}">
        <p15:presenceInfo xmlns:p15="http://schemas.microsoft.com/office/powerpoint/2012/main" userId="S-1-5-21-507921405-842925246-1957994488-177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672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930BF-96ED-4645-804B-F9F24AC991FB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7C313-1859-493C-B280-94CC57090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2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Nt</a:t>
            </a:r>
            <a:r>
              <a:rPr lang="en-GB" dirty="0"/>
              <a:t>, </a:t>
            </a:r>
            <a:r>
              <a:rPr lang="en-GB" dirty="0" err="1"/>
              <a:t>ortopeedia</a:t>
            </a:r>
            <a:r>
              <a:rPr lang="en-GB" dirty="0"/>
              <a:t> </a:t>
            </a:r>
            <a:r>
              <a:rPr lang="en-GB" dirty="0" err="1"/>
              <a:t>arstid</a:t>
            </a:r>
            <a:r>
              <a:rPr lang="en-GB" dirty="0"/>
              <a:t> </a:t>
            </a:r>
            <a:r>
              <a:rPr lang="en-GB" dirty="0" err="1"/>
              <a:t>Confidos</a:t>
            </a:r>
            <a:r>
              <a:rPr lang="en-GB" dirty="0"/>
              <a:t>, TÜK-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spordimeditsiini</a:t>
            </a:r>
            <a:r>
              <a:rPr lang="en-GB" dirty="0"/>
              <a:t> </a:t>
            </a:r>
            <a:r>
              <a:rPr lang="en-GB" dirty="0" err="1"/>
              <a:t>arstid</a:t>
            </a:r>
            <a:endParaRPr lang="et-EE" dirty="0"/>
          </a:p>
          <a:p>
            <a:r>
              <a:rPr lang="et-EE" dirty="0"/>
              <a:t>LDL-</a:t>
            </a:r>
            <a:r>
              <a:rPr lang="et-EE" dirty="0" err="1"/>
              <a:t>aferees</a:t>
            </a:r>
            <a:r>
              <a:rPr lang="et-EE" dirty="0"/>
              <a:t>- kõrge LDL (madala tihedusega kolesterool) puhul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7C313-1859-493C-B280-94CC57090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8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– </a:t>
            </a:r>
            <a:r>
              <a:rPr lang="en-GB" dirty="0" err="1"/>
              <a:t>Nexsys</a:t>
            </a:r>
            <a:r>
              <a:rPr lang="en-GB" dirty="0"/>
              <a:t>, 4- Aurora Xi, 5- </a:t>
            </a:r>
            <a:r>
              <a:rPr lang="en-GB" dirty="0" err="1"/>
              <a:t>Nigale</a:t>
            </a:r>
            <a:r>
              <a:rPr lang="en-GB" dirty="0"/>
              <a:t> (China);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aasta</a:t>
            </a:r>
            <a:r>
              <a:rPr lang="en-GB" dirty="0"/>
              <a:t> </a:t>
            </a:r>
            <a:r>
              <a:rPr lang="en-GB" dirty="0" err="1"/>
              <a:t>jooksul</a:t>
            </a:r>
            <a:r>
              <a:rPr lang="en-GB" dirty="0"/>
              <a:t> </a:t>
            </a:r>
            <a:r>
              <a:rPr lang="en-GB" dirty="0" err="1"/>
              <a:t>teeme</a:t>
            </a:r>
            <a:r>
              <a:rPr lang="en-GB" dirty="0"/>
              <a:t> </a:t>
            </a:r>
            <a:r>
              <a:rPr lang="en-GB" dirty="0" err="1"/>
              <a:t>umbes</a:t>
            </a:r>
            <a:r>
              <a:rPr lang="en-GB" dirty="0"/>
              <a:t> 750 </a:t>
            </a:r>
            <a:r>
              <a:rPr lang="en-GB" dirty="0" err="1"/>
              <a:t>TrLA</a:t>
            </a:r>
            <a:r>
              <a:rPr lang="en-GB" dirty="0"/>
              <a:t>- 1500 </a:t>
            </a:r>
            <a:r>
              <a:rPr lang="en-GB" dirty="0" err="1"/>
              <a:t>af.plasma</a:t>
            </a:r>
            <a:r>
              <a:rPr lang="en-GB" dirty="0"/>
              <a:t> </a:t>
            </a:r>
            <a:r>
              <a:rPr lang="en-GB" dirty="0" err="1"/>
              <a:t>doosi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7C313-1859-493C-B280-94CC57090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0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DXT andmebaas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C313-1859-493C-B280-94CC57090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7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Enne esimest </a:t>
            </a:r>
            <a:r>
              <a:rPr lang="et-EE" dirty="0" err="1"/>
              <a:t>afereesi</a:t>
            </a:r>
            <a:r>
              <a:rPr lang="et-EE" dirty="0"/>
              <a:t>- allkirjastatud nõusolekuleht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C313-1859-493C-B280-94CC57090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15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7C313-1859-493C-B280-94CC57090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36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7C313-1859-493C-B280-94CC570907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77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7C313-1859-493C-B280-94CC57090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73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45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35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8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2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2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7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90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1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5/9/2024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529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D53A-2832-22F2-397F-570DF970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780" y="2011680"/>
            <a:ext cx="9873575" cy="17373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Afereesidoonorite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sobivuse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kriteeriumid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</a:t>
            </a:r>
            <a:b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doonorite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valik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ja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värbamise</a:t>
            </a:r>
            <a:r>
              <a:rPr lang="en-US" sz="34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tulemuslikkus</a:t>
            </a:r>
            <a:endParaRPr lang="en-US" sz="34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FC7CDC-7D2E-D9D1-8674-B16B7AEFB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8980" y="4969820"/>
            <a:ext cx="3931920" cy="165361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G. </a:t>
            </a:r>
            <a:r>
              <a:rPr lang="en-US" dirty="0" err="1">
                <a:solidFill>
                  <a:schemeClr val="tx1"/>
                </a:solidFill>
              </a:rPr>
              <a:t>Khanirzayeva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PERH </a:t>
            </a:r>
            <a:r>
              <a:rPr lang="en-US" dirty="0" err="1">
                <a:solidFill>
                  <a:schemeClr val="tx1"/>
                </a:solidFill>
              </a:rPr>
              <a:t>Verekeskus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Doonorluse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osakonna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juhataja-ülemarst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10.05.2024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6" y="76525"/>
            <a:ext cx="28575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7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76" y="701586"/>
            <a:ext cx="6861642" cy="37743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430" y="4758297"/>
            <a:ext cx="5770034" cy="862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997" y="5753380"/>
            <a:ext cx="6276975" cy="676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5608" y="1894063"/>
            <a:ext cx="37067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dirty="0" smtClean="0"/>
              <a:t>Vaadatud üle artiklid võimalikke riskide kohta:</a:t>
            </a:r>
          </a:p>
          <a:p>
            <a:pPr marL="285750" indent="-285750">
              <a:buFontTx/>
              <a:buChar char="-"/>
            </a:pPr>
            <a:r>
              <a:rPr lang="et-EE" sz="1600" dirty="0" smtClean="0"/>
              <a:t>veenipunktsiooniga seotud</a:t>
            </a:r>
          </a:p>
          <a:p>
            <a:pPr marL="285750" indent="-285750">
              <a:buFontTx/>
              <a:buChar char="-"/>
            </a:pPr>
            <a:r>
              <a:rPr lang="et-EE" sz="1600" dirty="0" smtClean="0"/>
              <a:t>VVR</a:t>
            </a:r>
          </a:p>
          <a:p>
            <a:pPr marL="285750" indent="-285750">
              <a:buFontTx/>
              <a:buChar char="-"/>
            </a:pPr>
            <a:r>
              <a:rPr lang="et-EE" sz="1600" dirty="0" err="1" smtClean="0"/>
              <a:t>metaboolsed</a:t>
            </a:r>
            <a:r>
              <a:rPr lang="et-EE" sz="1600" dirty="0" smtClean="0"/>
              <a:t> luuhaigused</a:t>
            </a:r>
          </a:p>
          <a:p>
            <a:pPr marL="285750" indent="-285750">
              <a:buFontTx/>
              <a:buChar char="-"/>
            </a:pPr>
            <a:r>
              <a:rPr lang="et-EE" sz="1600" dirty="0" err="1" smtClean="0"/>
              <a:t>tsitraadi</a:t>
            </a:r>
            <a:r>
              <a:rPr lang="et-EE" sz="1600" dirty="0" smtClean="0"/>
              <a:t> mõju</a:t>
            </a:r>
          </a:p>
          <a:p>
            <a:pPr marL="285750" indent="-285750">
              <a:buFontTx/>
              <a:buChar char="-"/>
            </a:pPr>
            <a:r>
              <a:rPr lang="et-EE" sz="1600" dirty="0" err="1" smtClean="0"/>
              <a:t>üldvalk</a:t>
            </a:r>
            <a:r>
              <a:rPr lang="et-EE" sz="1600" dirty="0" smtClean="0"/>
              <a:t> ja </a:t>
            </a:r>
            <a:r>
              <a:rPr lang="et-EE" sz="1600" dirty="0" err="1" smtClean="0"/>
              <a:t>IgG</a:t>
            </a:r>
            <a:endParaRPr lang="et-EE" sz="1600" dirty="0" smtClean="0"/>
          </a:p>
          <a:p>
            <a:pPr marL="285750" indent="-285750">
              <a:buFontTx/>
              <a:buChar char="-"/>
            </a:pPr>
            <a:r>
              <a:rPr lang="et-EE" sz="1600" dirty="0" err="1" smtClean="0"/>
              <a:t>Hb</a:t>
            </a:r>
            <a:r>
              <a:rPr lang="et-EE" sz="1600" dirty="0" smtClean="0"/>
              <a:t> ja rauavarud</a:t>
            </a:r>
          </a:p>
          <a:p>
            <a:pPr marL="285750" indent="-285750">
              <a:buFontTx/>
              <a:buChar char="-"/>
            </a:pPr>
            <a:r>
              <a:rPr lang="et-EE" sz="1600" dirty="0"/>
              <a:t>h</a:t>
            </a:r>
            <a:r>
              <a:rPr lang="et-EE" sz="1600" dirty="0" smtClean="0"/>
              <a:t>emolüüs</a:t>
            </a:r>
            <a:r>
              <a:rPr lang="et-EE" sz="1600" smtClean="0"/>
              <a:t>, </a:t>
            </a:r>
            <a:r>
              <a:rPr lang="et-EE" sz="1600" smtClean="0"/>
              <a:t>emboolia</a:t>
            </a:r>
            <a:endParaRPr lang="et-EE" sz="1600" dirty="0" smtClean="0"/>
          </a:p>
          <a:p>
            <a:pPr marL="285750" indent="-285750">
              <a:buFontTx/>
              <a:buChar char="-"/>
            </a:pPr>
            <a:r>
              <a:rPr lang="et-EE" sz="1600" dirty="0"/>
              <a:t>p</a:t>
            </a:r>
            <a:r>
              <a:rPr lang="et-EE" sz="1600" dirty="0" smtClean="0"/>
              <a:t>ahaloomuline kasvaja </a:t>
            </a:r>
          </a:p>
          <a:p>
            <a:pPr marL="285750" indent="-285750">
              <a:buFontTx/>
              <a:buChar char="-"/>
            </a:pPr>
            <a:endParaRPr lang="et-EE" sz="1600" dirty="0"/>
          </a:p>
        </p:txBody>
      </p:sp>
    </p:spTree>
    <p:extLst>
      <p:ext uri="{BB962C8B-B14F-4D97-AF65-F5344CB8AC3E}">
        <p14:creationId xmlns:p14="http://schemas.microsoft.com/office/powerpoint/2010/main" val="13986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2A6ADB-27B7-6C7D-4717-9B472A034C39}"/>
              </a:ext>
            </a:extLst>
          </p:cNvPr>
          <p:cNvSpPr txBox="1"/>
          <p:nvPr/>
        </p:nvSpPr>
        <p:spPr>
          <a:xfrm>
            <a:off x="1288054" y="625226"/>
            <a:ext cx="102495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Värbamise</a:t>
            </a:r>
            <a:r>
              <a:rPr lang="en-GB" dirty="0"/>
              <a:t> </a:t>
            </a:r>
            <a:r>
              <a:rPr lang="en-GB" dirty="0" err="1"/>
              <a:t>tulemuslikkus</a:t>
            </a:r>
            <a:r>
              <a:rPr lang="et-EE" dirty="0"/>
              <a:t>t</a:t>
            </a:r>
            <a:r>
              <a:rPr lang="en-GB" dirty="0"/>
              <a:t> (</a:t>
            </a:r>
            <a:r>
              <a:rPr lang="en-GB" dirty="0" err="1"/>
              <a:t>lisaks</a:t>
            </a:r>
            <a:r>
              <a:rPr lang="en-GB" dirty="0"/>
              <a:t> </a:t>
            </a:r>
            <a:r>
              <a:rPr lang="en-GB" dirty="0" err="1"/>
              <a:t>afereesikampaaniale</a:t>
            </a:r>
            <a:r>
              <a:rPr lang="et-EE" dirty="0"/>
              <a:t>) ka tagasid</a:t>
            </a:r>
            <a:r>
              <a:rPr lang="en-GB" dirty="0"/>
              <a:t>: </a:t>
            </a:r>
            <a:r>
              <a:rPr lang="en-GB" dirty="0" err="1"/>
              <a:t>koolitused</a:t>
            </a:r>
            <a:r>
              <a:rPr lang="en-GB" dirty="0"/>
              <a:t> </a:t>
            </a:r>
            <a:r>
              <a:rPr lang="en-GB" dirty="0" err="1"/>
              <a:t>nii</a:t>
            </a:r>
            <a:r>
              <a:rPr lang="en-GB" dirty="0"/>
              <a:t> </a:t>
            </a:r>
            <a:r>
              <a:rPr lang="en-GB" dirty="0" err="1"/>
              <a:t>õdedele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ka </a:t>
            </a:r>
            <a:r>
              <a:rPr lang="en-GB" dirty="0" err="1"/>
              <a:t>registraatoritele</a:t>
            </a:r>
            <a:r>
              <a:rPr lang="en-GB" dirty="0"/>
              <a:t>, </a:t>
            </a:r>
            <a:r>
              <a:rPr lang="en-GB" dirty="0" err="1"/>
              <a:t>individuaalne</a:t>
            </a:r>
            <a:r>
              <a:rPr lang="en-GB" dirty="0"/>
              <a:t> </a:t>
            </a:r>
            <a:r>
              <a:rPr lang="en-GB" dirty="0" err="1"/>
              <a:t>pöördumine</a:t>
            </a:r>
            <a:r>
              <a:rPr lang="en-GB" dirty="0"/>
              <a:t> Tallin</a:t>
            </a:r>
            <a:r>
              <a:rPr lang="et-EE" dirty="0"/>
              <a:t>n</a:t>
            </a:r>
            <a:r>
              <a:rPr lang="en-GB" dirty="0"/>
              <a:t>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lähiüm</a:t>
            </a:r>
            <a:r>
              <a:rPr lang="et-EE" dirty="0"/>
              <a:t>b</a:t>
            </a:r>
            <a:r>
              <a:rPr lang="en-GB" dirty="0"/>
              <a:t>ruse </a:t>
            </a:r>
            <a:r>
              <a:rPr lang="en-GB" dirty="0" err="1"/>
              <a:t>doonoritele</a:t>
            </a:r>
            <a:r>
              <a:rPr lang="en-GB" dirty="0"/>
              <a:t>, </a:t>
            </a:r>
            <a:r>
              <a:rPr lang="en-GB" dirty="0" err="1"/>
              <a:t>registraatorite</a:t>
            </a:r>
            <a:r>
              <a:rPr lang="en-GB" dirty="0"/>
              <a:t> </a:t>
            </a:r>
            <a:r>
              <a:rPr lang="en-GB" dirty="0" err="1"/>
              <a:t>kaasamine</a:t>
            </a:r>
            <a:r>
              <a:rPr lang="en-GB" dirty="0"/>
              <a:t>, </a:t>
            </a:r>
            <a:r>
              <a:rPr lang="en-GB" dirty="0" err="1"/>
              <a:t>doonorite</a:t>
            </a:r>
            <a:r>
              <a:rPr lang="en-GB" dirty="0"/>
              <a:t> </a:t>
            </a:r>
            <a:r>
              <a:rPr lang="en-GB" dirty="0" err="1"/>
              <a:t>väljakutse</a:t>
            </a:r>
            <a:r>
              <a:rPr lang="en-GB" dirty="0"/>
              <a:t>, </a:t>
            </a:r>
            <a:r>
              <a:rPr lang="en-GB" dirty="0" err="1"/>
              <a:t>võimalus</a:t>
            </a:r>
            <a:r>
              <a:rPr lang="en-GB" dirty="0"/>
              <a:t> </a:t>
            </a:r>
            <a:r>
              <a:rPr lang="en-GB" dirty="0" err="1"/>
              <a:t>doonoritel</a:t>
            </a:r>
            <a:r>
              <a:rPr lang="en-GB" dirty="0"/>
              <a:t> </a:t>
            </a:r>
            <a:r>
              <a:rPr lang="et-EE" dirty="0"/>
              <a:t>endale</a:t>
            </a:r>
            <a:r>
              <a:rPr lang="en-GB" dirty="0"/>
              <a:t> </a:t>
            </a:r>
            <a:r>
              <a:rPr lang="en-GB" dirty="0" err="1"/>
              <a:t>aega</a:t>
            </a:r>
            <a:r>
              <a:rPr lang="en-GB" dirty="0"/>
              <a:t> </a:t>
            </a:r>
            <a:r>
              <a:rPr lang="en-GB" dirty="0" err="1"/>
              <a:t>broneerida</a:t>
            </a:r>
            <a:r>
              <a:rPr lang="en-GB" dirty="0"/>
              <a:t> </a:t>
            </a:r>
            <a:r>
              <a:rPr lang="en-GB" dirty="0" err="1"/>
              <a:t>doonor</a:t>
            </a:r>
            <a:r>
              <a:rPr lang="et-EE" dirty="0"/>
              <a:t>i</a:t>
            </a:r>
            <a:r>
              <a:rPr lang="en-GB" dirty="0" err="1"/>
              <a:t>portaalis</a:t>
            </a:r>
            <a:r>
              <a:rPr lang="et-EE" dirty="0"/>
              <a:t>.</a:t>
            </a:r>
          </a:p>
          <a:p>
            <a:endParaRPr lang="et-EE" dirty="0"/>
          </a:p>
          <a:p>
            <a:r>
              <a:rPr lang="et-EE" dirty="0"/>
              <a:t>Lisa terviseuuringute pakett (motivatsioonipakett) </a:t>
            </a:r>
            <a:r>
              <a:rPr lang="et-EE" dirty="0" err="1"/>
              <a:t>afereesidoonoritele</a:t>
            </a:r>
            <a:r>
              <a:rPr lang="et-EE" dirty="0"/>
              <a:t>- esimesel ja edaspidi igal kümnendal </a:t>
            </a:r>
            <a:r>
              <a:rPr lang="et-EE" dirty="0" err="1"/>
              <a:t>afereesil</a:t>
            </a:r>
            <a:r>
              <a:rPr lang="en-GB" dirty="0"/>
              <a:t>.</a:t>
            </a:r>
          </a:p>
          <a:p>
            <a:r>
              <a:rPr lang="et-EE" dirty="0" smtClean="0"/>
              <a:t>Pakett sisaldab järgmised uuringud: </a:t>
            </a:r>
            <a:endParaRPr lang="en-GB" dirty="0"/>
          </a:p>
          <a:p>
            <a:endParaRPr lang="en-GB" dirty="0"/>
          </a:p>
          <a:p>
            <a:r>
              <a:rPr lang="et-EE" dirty="0" smtClean="0"/>
              <a:t>                                                                          </a:t>
            </a:r>
            <a:endParaRPr lang="en-GB" dirty="0"/>
          </a:p>
          <a:p>
            <a:r>
              <a:rPr lang="et-EE" dirty="0" smtClean="0"/>
              <a:t>                                                                         </a:t>
            </a:r>
            <a:r>
              <a:rPr lang="en-GB" dirty="0" smtClean="0"/>
              <a:t>2023 a</a:t>
            </a:r>
            <a:r>
              <a:rPr lang="et-EE" dirty="0" smtClean="0"/>
              <a:t> -328 terviseuuringute paketti</a:t>
            </a:r>
            <a:endParaRPr lang="en-GB" dirty="0"/>
          </a:p>
          <a:p>
            <a:r>
              <a:rPr lang="et-EE" dirty="0" smtClean="0"/>
              <a:t>                                                                        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88243"/>
              </p:ext>
            </p:extLst>
          </p:nvPr>
        </p:nvGraphicFramePr>
        <p:xfrm>
          <a:off x="1619747" y="2851053"/>
          <a:ext cx="2816085" cy="3408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6085">
                  <a:extLst>
                    <a:ext uri="{9D8B030D-6E8A-4147-A177-3AD203B41FA5}">
                      <a16:colId xmlns:a16="http://schemas.microsoft.com/office/drawing/2014/main" val="28382895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Kliiniline vere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3090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Kolesterool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233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 err="1">
                          <a:effectLst/>
                        </a:rPr>
                        <a:t>Triglütseriidid</a:t>
                      </a:r>
                      <a:r>
                        <a:rPr lang="et-EE" sz="1100" dirty="0">
                          <a:effectLst/>
                        </a:rPr>
                        <a:t> 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064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HDL-kolesterool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7409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LDL-kolesterool 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1727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LDH  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121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ALAT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9245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Kaltsium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5773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Magnesium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64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Fosfor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9787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Kreatiniin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3764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Kusihape 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700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Lipaas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934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TSH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6592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PSA (meestel alates 40. a)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7574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HbA1C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204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Ferritiin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538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>
                          <a:effectLst/>
                        </a:rPr>
                        <a:t>D-vitamine </a:t>
                      </a:r>
                      <a:endParaRPr lang="et-E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1212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t-EE" sz="1100" dirty="0">
                          <a:effectLst/>
                        </a:rPr>
                        <a:t>CRP</a:t>
                      </a:r>
                      <a:endParaRPr lang="et-E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559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5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8563" y="591669"/>
            <a:ext cx="6890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Mida plasmadoonorid ise ütlevad /küsitlus 2023 aastal/mõned tsitaadid</a:t>
            </a:r>
            <a:endParaRPr lang="et-EE" dirty="0"/>
          </a:p>
        </p:txBody>
      </p:sp>
      <p:sp>
        <p:nvSpPr>
          <p:cNvPr id="4" name="TextBox 3"/>
          <p:cNvSpPr txBox="1"/>
          <p:nvPr/>
        </p:nvSpPr>
        <p:spPr>
          <a:xfrm>
            <a:off x="510988" y="1299882"/>
            <a:ext cx="42853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Miks </a:t>
            </a:r>
            <a:r>
              <a:rPr lang="et-EE" dirty="0"/>
              <a:t>otsustasite hakata plasmadoonoriks?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dirty="0">
                <a:solidFill>
                  <a:srgbClr val="7030A0"/>
                </a:solidFill>
              </a:rPr>
              <a:t>Pakuti verekeskuses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dirty="0">
                <a:solidFill>
                  <a:srgbClr val="7030A0"/>
                </a:solidFill>
              </a:rPr>
              <a:t>Saab tihemini head </a:t>
            </a:r>
            <a:r>
              <a:rPr lang="et-EE" dirty="0" smtClean="0">
                <a:solidFill>
                  <a:srgbClr val="7030A0"/>
                </a:solidFill>
              </a:rPr>
              <a:t>teha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>
                <a:solidFill>
                  <a:srgbClr val="7030A0"/>
                </a:solidFill>
              </a:rPr>
              <a:t>See on minu viis teha kellegile </a:t>
            </a:r>
            <a:r>
              <a:rPr lang="fi-FI" dirty="0" smtClean="0">
                <a:solidFill>
                  <a:srgbClr val="7030A0"/>
                </a:solidFill>
              </a:rPr>
              <a:t>head</a:t>
            </a:r>
            <a:endParaRPr lang="et-EE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dirty="0">
                <a:solidFill>
                  <a:srgbClr val="7030A0"/>
                </a:solidFill>
              </a:rPr>
              <a:t>Soovisin proovida midagi </a:t>
            </a:r>
            <a:r>
              <a:rPr lang="et-EE" dirty="0" smtClean="0">
                <a:solidFill>
                  <a:srgbClr val="7030A0"/>
                </a:solidFill>
              </a:rPr>
              <a:t>uut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dirty="0">
                <a:solidFill>
                  <a:srgbClr val="7030A0"/>
                </a:solidFill>
              </a:rPr>
              <a:t>Tundus kuidagi </a:t>
            </a:r>
            <a:r>
              <a:rPr lang="et-EE" dirty="0" smtClean="0">
                <a:solidFill>
                  <a:srgbClr val="7030A0"/>
                </a:solidFill>
              </a:rPr>
              <a:t>põnevam</a:t>
            </a:r>
            <a:endParaRPr lang="et-EE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8306" y="3509630"/>
            <a:ext cx="78261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Kuidas </a:t>
            </a:r>
            <a:r>
              <a:rPr lang="fi-FI" dirty="0"/>
              <a:t>motiveeriksite teisi inimesi alustama plasmadoonorlusega</a:t>
            </a:r>
            <a:r>
              <a:rPr lang="fi-FI" dirty="0" smtClean="0"/>
              <a:t>?</a:t>
            </a:r>
            <a:endParaRPr lang="et-EE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i-FI" dirty="0">
                <a:solidFill>
                  <a:srgbClr val="7030A0"/>
                </a:solidFill>
              </a:rPr>
              <a:t>Hea vōimalus aidata ja samal ajal motiveerida ennast tervislikumalt </a:t>
            </a:r>
            <a:r>
              <a:rPr lang="fi-FI" dirty="0" smtClean="0">
                <a:solidFill>
                  <a:srgbClr val="7030A0"/>
                </a:solidFill>
              </a:rPr>
              <a:t>elama</a:t>
            </a:r>
            <a:endParaRPr lang="et-EE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dirty="0">
                <a:solidFill>
                  <a:srgbClr val="7030A0"/>
                </a:solidFill>
              </a:rPr>
              <a:t>Protseduur on lihtne, enesetundele jätab kena tunde, igal inimesel võiks olla vähemalt üks </a:t>
            </a:r>
            <a:r>
              <a:rPr lang="et-EE" dirty="0" smtClean="0">
                <a:solidFill>
                  <a:srgbClr val="7030A0"/>
                </a:solidFill>
              </a:rPr>
              <a:t>ühiskondlik </a:t>
            </a:r>
            <a:r>
              <a:rPr lang="et-EE" dirty="0">
                <a:solidFill>
                  <a:srgbClr val="7030A0"/>
                </a:solidFill>
              </a:rPr>
              <a:t>roll</a:t>
            </a:r>
            <a:r>
              <a:rPr lang="et-EE" dirty="0" smtClean="0">
                <a:solidFill>
                  <a:srgbClr val="7030A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dirty="0" smtClean="0">
                <a:solidFill>
                  <a:srgbClr val="7030A0"/>
                </a:solidFill>
              </a:rPr>
              <a:t>Mõte</a:t>
            </a:r>
            <a:r>
              <a:rPr lang="et-EE" dirty="0">
                <a:solidFill>
                  <a:srgbClr val="7030A0"/>
                </a:solidFill>
              </a:rPr>
              <a:t>, et </a:t>
            </a:r>
            <a:r>
              <a:rPr lang="et-EE" dirty="0" smtClean="0">
                <a:solidFill>
                  <a:srgbClr val="7030A0"/>
                </a:solidFill>
              </a:rPr>
              <a:t>loovutades </a:t>
            </a:r>
            <a:r>
              <a:rPr lang="et-EE" dirty="0">
                <a:solidFill>
                  <a:srgbClr val="7030A0"/>
                </a:solidFill>
              </a:rPr>
              <a:t>tunni oma päevast võid aidata päästa mitme </a:t>
            </a:r>
            <a:r>
              <a:rPr lang="et-EE" dirty="0" smtClean="0">
                <a:solidFill>
                  <a:srgbClr val="7030A0"/>
                </a:solidFill>
              </a:rPr>
              <a:t>inimese elu. Vereloovutus </a:t>
            </a:r>
            <a:r>
              <a:rPr lang="et-EE" dirty="0">
                <a:solidFill>
                  <a:srgbClr val="7030A0"/>
                </a:solidFill>
              </a:rPr>
              <a:t>on patriootlik tegu. </a:t>
            </a:r>
            <a:endParaRPr lang="et-EE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t-EE" dirty="0">
                <a:solidFill>
                  <a:srgbClr val="7030A0"/>
                </a:solidFill>
              </a:rPr>
              <a:t>Tutvustaks </a:t>
            </a:r>
            <a:r>
              <a:rPr lang="et-EE" dirty="0" smtClean="0">
                <a:solidFill>
                  <a:srgbClr val="7030A0"/>
                </a:solidFill>
              </a:rPr>
              <a:t>võimalust </a:t>
            </a:r>
            <a:r>
              <a:rPr lang="et-EE" dirty="0">
                <a:solidFill>
                  <a:srgbClr val="7030A0"/>
                </a:solidFill>
              </a:rPr>
              <a:t>veredoonoritele kohapeal verekeskuses</a:t>
            </a:r>
            <a:endParaRPr lang="et-EE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1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75452A-6895-0DBC-9CBA-CA411BE05B04}"/>
              </a:ext>
            </a:extLst>
          </p:cNvPr>
          <p:cNvSpPr txBox="1"/>
          <p:nvPr/>
        </p:nvSpPr>
        <p:spPr>
          <a:xfrm>
            <a:off x="573933" y="355220"/>
            <a:ext cx="842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 ἀφαίρεσις </a:t>
            </a:r>
            <a:r>
              <a:rPr lang="en-US" dirty="0"/>
              <a:t>aphaeresis- </a:t>
            </a:r>
            <a:r>
              <a:rPr lang="en-US" dirty="0" err="1"/>
              <a:t>eemaldamine</a:t>
            </a:r>
            <a:r>
              <a:rPr lang="en-US" dirty="0"/>
              <a:t>, </a:t>
            </a:r>
            <a:r>
              <a:rPr lang="en-US" dirty="0" err="1"/>
              <a:t>äravõtmine</a:t>
            </a:r>
            <a:r>
              <a:rPr lang="en-US" dirty="0"/>
              <a:t>, </a:t>
            </a:r>
            <a:r>
              <a:rPr lang="en-US" dirty="0" err="1"/>
              <a:t>äraviimine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76925-ED35-17F0-0F09-940F0EBDBA2E}"/>
              </a:ext>
            </a:extLst>
          </p:cNvPr>
          <p:cNvSpPr txBox="1"/>
          <p:nvPr/>
        </p:nvSpPr>
        <p:spPr>
          <a:xfrm>
            <a:off x="573933" y="1490646"/>
            <a:ext cx="11293813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Plasmaferees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err="1"/>
              <a:t>Terapeutiline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Autoloogne</a:t>
            </a:r>
            <a:r>
              <a:rPr lang="en-US" sz="1400" dirty="0"/>
              <a:t>: </a:t>
            </a:r>
            <a:r>
              <a:rPr lang="en-US" sz="1400" dirty="0" err="1"/>
              <a:t>patsiendil</a:t>
            </a:r>
            <a:r>
              <a:rPr lang="en-US" sz="1400" dirty="0"/>
              <a:t> </a:t>
            </a:r>
            <a:r>
              <a:rPr lang="en-US" sz="1400" dirty="0" err="1"/>
              <a:t>verest</a:t>
            </a:r>
            <a:r>
              <a:rPr lang="en-US" sz="1400" dirty="0"/>
              <a:t> </a:t>
            </a:r>
            <a:r>
              <a:rPr lang="en-US" sz="1400" dirty="0" err="1"/>
              <a:t>eraldatakse</a:t>
            </a:r>
            <a:r>
              <a:rPr lang="en-US" sz="1400" dirty="0"/>
              <a:t> plasma (</a:t>
            </a:r>
            <a:r>
              <a:rPr lang="en-US" sz="1400" dirty="0" err="1"/>
              <a:t>reeglina</a:t>
            </a:r>
            <a:r>
              <a:rPr lang="en-US" sz="1400" dirty="0"/>
              <a:t> PRP) ja </a:t>
            </a:r>
            <a:r>
              <a:rPr lang="en-US" sz="1400" dirty="0" err="1"/>
              <a:t>manustatakse</a:t>
            </a:r>
            <a:r>
              <a:rPr lang="en-US" sz="1400" dirty="0"/>
              <a:t> </a:t>
            </a:r>
            <a:r>
              <a:rPr lang="en-US" sz="1400" dirty="0" err="1"/>
              <a:t>samale</a:t>
            </a:r>
            <a:r>
              <a:rPr lang="en-US" sz="1400" dirty="0"/>
              <a:t> </a:t>
            </a:r>
            <a:r>
              <a:rPr lang="en-US" sz="1400" dirty="0" err="1"/>
              <a:t>inimesele</a:t>
            </a:r>
            <a:r>
              <a:rPr lang="en-US" sz="1400" dirty="0"/>
              <a:t> </a:t>
            </a:r>
            <a:r>
              <a:rPr lang="en-US" sz="1400" dirty="0" err="1"/>
              <a:t>teraapiana</a:t>
            </a:r>
            <a:r>
              <a:rPr lang="en-US" sz="1400" dirty="0"/>
              <a:t>.</a:t>
            </a:r>
            <a:r>
              <a:rPr lang="et-EE" sz="1400" dirty="0"/>
              <a:t>   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Plasma  </a:t>
            </a:r>
            <a:r>
              <a:rPr lang="en-US" sz="1400" dirty="0" err="1"/>
              <a:t>vahetus</a:t>
            </a:r>
            <a:r>
              <a:rPr lang="en-US" sz="1400" dirty="0"/>
              <a:t> (plasma exchange therapy), </a:t>
            </a:r>
            <a:r>
              <a:rPr lang="en-US" sz="1400" dirty="0" err="1"/>
              <a:t>patsiendi</a:t>
            </a:r>
            <a:r>
              <a:rPr lang="en-US" sz="1400" dirty="0"/>
              <a:t> </a:t>
            </a:r>
            <a:r>
              <a:rPr lang="en-US" sz="1400" dirty="0" err="1"/>
              <a:t>vereplasma</a:t>
            </a:r>
            <a:r>
              <a:rPr lang="en-US" sz="1400" dirty="0"/>
              <a:t> </a:t>
            </a:r>
            <a:r>
              <a:rPr lang="en-US" sz="1400" dirty="0" err="1"/>
              <a:t>eemaldatakse</a:t>
            </a:r>
            <a:r>
              <a:rPr lang="en-US" sz="1400" dirty="0"/>
              <a:t>, </a:t>
            </a:r>
            <a:r>
              <a:rPr lang="en-US" sz="1400" dirty="0" err="1"/>
              <a:t>eemaldatud</a:t>
            </a:r>
            <a:r>
              <a:rPr lang="en-US" sz="1400" dirty="0"/>
              <a:t> plasma </a:t>
            </a:r>
            <a:r>
              <a:rPr lang="en-US" sz="1400" dirty="0" err="1"/>
              <a:t>hävitatakse</a:t>
            </a:r>
            <a:r>
              <a:rPr lang="en-US" sz="1400" dirty="0"/>
              <a:t> ja </a:t>
            </a:r>
            <a:r>
              <a:rPr lang="en-US" sz="1400" dirty="0" err="1"/>
              <a:t>patsient</a:t>
            </a:r>
            <a:r>
              <a:rPr lang="en-US" sz="1400" dirty="0"/>
              <a:t> </a:t>
            </a:r>
            <a:r>
              <a:rPr lang="en-US" sz="1400" dirty="0" err="1"/>
              <a:t>saab</a:t>
            </a:r>
            <a:r>
              <a:rPr lang="en-US" sz="1400" dirty="0"/>
              <a:t> kas </a:t>
            </a:r>
            <a:r>
              <a:rPr lang="en-US" sz="1400" dirty="0" err="1"/>
              <a:t>doonori</a:t>
            </a:r>
            <a:r>
              <a:rPr lang="en-US" sz="1400" dirty="0"/>
              <a:t> </a:t>
            </a:r>
            <a:r>
              <a:rPr lang="en-US" sz="1400" dirty="0" err="1"/>
              <a:t>plasmat</a:t>
            </a:r>
            <a:r>
              <a:rPr lang="en-US" sz="1400" dirty="0"/>
              <a:t>, </a:t>
            </a:r>
            <a:r>
              <a:rPr lang="en-US" sz="1400" dirty="0" err="1"/>
              <a:t>või</a:t>
            </a:r>
            <a:r>
              <a:rPr lang="en-US" sz="1400" dirty="0"/>
              <a:t> </a:t>
            </a:r>
            <a:r>
              <a:rPr lang="en-US" sz="1400" dirty="0" err="1"/>
              <a:t>albumiini</a:t>
            </a:r>
            <a:r>
              <a:rPr lang="en-US" sz="1400" dirty="0"/>
              <a:t> ja </a:t>
            </a:r>
            <a:r>
              <a:rPr lang="en-US" sz="1400" dirty="0" err="1"/>
              <a:t>soolalahuse</a:t>
            </a:r>
            <a:r>
              <a:rPr lang="en-US" sz="1400" dirty="0"/>
              <a:t>.</a:t>
            </a:r>
            <a:endParaRPr lang="et-E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400" dirty="0"/>
              <a:t>LDL- </a:t>
            </a:r>
            <a:r>
              <a:rPr lang="et-EE" sz="1400" dirty="0" err="1"/>
              <a:t>aferees</a:t>
            </a:r>
            <a:r>
              <a:rPr lang="en-GB" sz="1400" dirty="0"/>
              <a:t>.</a:t>
            </a:r>
            <a:endParaRPr lang="et-EE" sz="1400" dirty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b="1" dirty="0" err="1"/>
              <a:t>Doonorlus</a:t>
            </a:r>
            <a:r>
              <a:rPr lang="en-US" b="1" dirty="0"/>
              <a:t> (</a:t>
            </a:r>
            <a:r>
              <a:rPr lang="en-US" b="1" dirty="0" err="1"/>
              <a:t>annetus</a:t>
            </a:r>
            <a:r>
              <a:rPr lang="et-EE" b="1" dirty="0"/>
              <a:t>)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doonori</a:t>
            </a:r>
            <a:r>
              <a:rPr lang="en-US" dirty="0"/>
              <a:t> </a:t>
            </a:r>
            <a:r>
              <a:rPr lang="en-US" dirty="0" err="1"/>
              <a:t>verest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plasmast</a:t>
            </a:r>
            <a:r>
              <a:rPr lang="en-US" dirty="0"/>
              <a:t> </a:t>
            </a:r>
            <a:r>
              <a:rPr lang="en-US" dirty="0" err="1"/>
              <a:t>eemaldamine</a:t>
            </a:r>
            <a:r>
              <a:rPr lang="en-US" dirty="0"/>
              <a:t> ja </a:t>
            </a:r>
            <a:r>
              <a:rPr lang="en-US" dirty="0" err="1"/>
              <a:t>kogumine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err="1"/>
              <a:t>Plasmaferees</a:t>
            </a:r>
            <a:r>
              <a:rPr lang="en-US" dirty="0"/>
              <a:t> on </a:t>
            </a:r>
            <a:r>
              <a:rPr lang="en-US" dirty="0" err="1"/>
              <a:t>protseduur</a:t>
            </a:r>
            <a:r>
              <a:rPr lang="en-US" dirty="0"/>
              <a:t>, mille </a:t>
            </a:r>
            <a:r>
              <a:rPr lang="en-US" dirty="0" err="1"/>
              <a:t>käigus</a:t>
            </a:r>
            <a:r>
              <a:rPr lang="en-US" dirty="0"/>
              <a:t> </a:t>
            </a:r>
            <a:r>
              <a:rPr lang="en-US" dirty="0" err="1"/>
              <a:t>kogutakse</a:t>
            </a:r>
            <a:r>
              <a:rPr lang="en-US" dirty="0"/>
              <a:t> </a:t>
            </a:r>
            <a:r>
              <a:rPr lang="en-US" dirty="0" err="1"/>
              <a:t>doonoriverest</a:t>
            </a:r>
            <a:r>
              <a:rPr lang="en-US" dirty="0"/>
              <a:t> </a:t>
            </a:r>
            <a:r>
              <a:rPr lang="en-US" dirty="0" err="1"/>
              <a:t>ainult</a:t>
            </a:r>
            <a:r>
              <a:rPr lang="en-US" dirty="0"/>
              <a:t> </a:t>
            </a:r>
            <a:r>
              <a:rPr lang="en-US" dirty="0" err="1"/>
              <a:t>plasmat</a:t>
            </a:r>
            <a:r>
              <a:rPr lang="en-US" dirty="0"/>
              <a:t> </a:t>
            </a:r>
            <a:r>
              <a:rPr lang="en-US" dirty="0" err="1"/>
              <a:t>afereesisüsteemi</a:t>
            </a:r>
            <a:r>
              <a:rPr lang="en-US" dirty="0"/>
              <a:t> </a:t>
            </a:r>
            <a:r>
              <a:rPr lang="en-US" dirty="0" err="1"/>
              <a:t>abil</a:t>
            </a:r>
            <a:r>
              <a:rPr lang="en-US" dirty="0"/>
              <a:t>, </a:t>
            </a:r>
            <a:r>
              <a:rPr lang="en-US" dirty="0" err="1"/>
              <a:t>ülejäänud</a:t>
            </a:r>
            <a:r>
              <a:rPr lang="en-US" dirty="0"/>
              <a:t> </a:t>
            </a:r>
            <a:r>
              <a:rPr lang="en-US" dirty="0" err="1"/>
              <a:t>vereosised</a:t>
            </a:r>
            <a:r>
              <a:rPr lang="en-US" dirty="0"/>
              <a:t> </a:t>
            </a:r>
            <a:r>
              <a:rPr lang="en-US" dirty="0" err="1"/>
              <a:t>kantakse</a:t>
            </a:r>
            <a:r>
              <a:rPr lang="en-US" dirty="0"/>
              <a:t> </a:t>
            </a:r>
            <a:r>
              <a:rPr lang="en-US" dirty="0" err="1"/>
              <a:t>doonorile</a:t>
            </a:r>
            <a:r>
              <a:rPr lang="en-US" dirty="0"/>
              <a:t> </a:t>
            </a:r>
            <a:r>
              <a:rPr lang="en-US" dirty="0" err="1"/>
              <a:t>tagasi</a:t>
            </a:r>
            <a:r>
              <a:rPr lang="en-US" dirty="0"/>
              <a:t>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230A7B-563A-484A-5B6C-4B3673D99651}"/>
              </a:ext>
            </a:extLst>
          </p:cNvPr>
          <p:cNvSpPr txBox="1"/>
          <p:nvPr/>
        </p:nvSpPr>
        <p:spPr>
          <a:xfrm>
            <a:off x="1663430" y="729574"/>
            <a:ext cx="5773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Plasmafereesi</a:t>
            </a:r>
            <a:r>
              <a:rPr lang="en-GB" dirty="0"/>
              <a:t> </a:t>
            </a:r>
            <a:r>
              <a:rPr lang="en-GB" dirty="0" err="1"/>
              <a:t>protseduuri</a:t>
            </a:r>
            <a:r>
              <a:rPr lang="en-GB" dirty="0"/>
              <a:t> </a:t>
            </a:r>
            <a:r>
              <a:rPr lang="en-GB" dirty="0" err="1"/>
              <a:t>teostamiseks</a:t>
            </a:r>
            <a:r>
              <a:rPr lang="en-GB" dirty="0"/>
              <a:t> </a:t>
            </a:r>
            <a:r>
              <a:rPr lang="en-GB" dirty="0" err="1"/>
              <a:t>erinevad</a:t>
            </a:r>
            <a:r>
              <a:rPr lang="en-GB" dirty="0"/>
              <a:t> </a:t>
            </a:r>
            <a:r>
              <a:rPr lang="en-GB" dirty="0" err="1"/>
              <a:t>masinad</a:t>
            </a:r>
            <a:r>
              <a:rPr lang="en-GB" dirty="0"/>
              <a:t>: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C3231-D35C-C7A7-6BBA-BCA20D6E2A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89" t="7867" b="35560"/>
          <a:stretch/>
        </p:blipFill>
        <p:spPr>
          <a:xfrm>
            <a:off x="747963" y="1132810"/>
            <a:ext cx="2712911" cy="24464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BEA03C-FAD9-B4B1-91AD-66A232810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667" y="1498998"/>
            <a:ext cx="2287385" cy="26259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0FA715-A06C-3464-D6A7-FE075C06C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208" y="2003177"/>
            <a:ext cx="2902778" cy="2902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C1C833-4669-9363-2CC6-24EBB8DF3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5366" y="1498998"/>
            <a:ext cx="3794779" cy="37947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91907-5D10-1E91-E551-B4679C6099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880" y="3896390"/>
            <a:ext cx="2288852" cy="21542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C9C891-B280-B442-60FE-B91D26B45EBA}"/>
              </a:ext>
            </a:extLst>
          </p:cNvPr>
          <p:cNvSpPr txBox="1"/>
          <p:nvPr/>
        </p:nvSpPr>
        <p:spPr>
          <a:xfrm>
            <a:off x="341313" y="6328305"/>
            <a:ext cx="34563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/>
              <a:t>Lisaks</a:t>
            </a:r>
            <a:r>
              <a:rPr lang="en-GB" sz="1000" dirty="0"/>
              <a:t>, </a:t>
            </a:r>
            <a:r>
              <a:rPr lang="en-GB" sz="1000" dirty="0" err="1"/>
              <a:t>aferesiplasmat</a:t>
            </a:r>
            <a:r>
              <a:rPr lang="en-GB" sz="1000" dirty="0"/>
              <a:t> </a:t>
            </a:r>
            <a:r>
              <a:rPr lang="en-GB" sz="1000" dirty="0" err="1"/>
              <a:t>saab</a:t>
            </a:r>
            <a:r>
              <a:rPr lang="en-GB" sz="1000" dirty="0"/>
              <a:t> </a:t>
            </a:r>
            <a:r>
              <a:rPr lang="en-GB" sz="1000" dirty="0" err="1"/>
              <a:t>koguda</a:t>
            </a:r>
            <a:r>
              <a:rPr lang="en-GB" sz="1000" dirty="0"/>
              <a:t> </a:t>
            </a:r>
            <a:r>
              <a:rPr lang="en-GB" sz="1000" dirty="0" err="1"/>
              <a:t>multikomponent-afereesil</a:t>
            </a:r>
            <a:endParaRPr lang="en-US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2960" y="4025857"/>
            <a:ext cx="1791092" cy="1739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68715" y="3230727"/>
            <a:ext cx="696387" cy="267957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6376052" y="1498998"/>
            <a:ext cx="8845" cy="4695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9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46"/>
          <a:stretch/>
        </p:blipFill>
        <p:spPr>
          <a:xfrm rot="5400000">
            <a:off x="513839" y="2508569"/>
            <a:ext cx="4643566" cy="2822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9"/>
          <a:stretch/>
        </p:blipFill>
        <p:spPr>
          <a:xfrm rot="5400000">
            <a:off x="5209857" y="2442807"/>
            <a:ext cx="4643567" cy="2954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547" y="637031"/>
            <a:ext cx="3383573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D3AA88-6976-151D-3521-631F247E010C}"/>
              </a:ext>
            </a:extLst>
          </p:cNvPr>
          <p:cNvSpPr txBox="1"/>
          <p:nvPr/>
        </p:nvSpPr>
        <p:spPr>
          <a:xfrm>
            <a:off x="612395" y="486562"/>
            <a:ext cx="865743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PERH verekeskuses a</a:t>
            </a:r>
            <a:r>
              <a:rPr lang="en-GB" dirty="0" err="1"/>
              <a:t>fereesidoonori</a:t>
            </a:r>
            <a:r>
              <a:rPr lang="en-GB" dirty="0"/>
              <a:t> </a:t>
            </a:r>
            <a:r>
              <a:rPr lang="en-GB" dirty="0" err="1"/>
              <a:t>valiku</a:t>
            </a:r>
            <a:r>
              <a:rPr lang="en-GB" dirty="0"/>
              <a:t> </a:t>
            </a:r>
            <a:r>
              <a:rPr lang="en-GB" dirty="0" err="1"/>
              <a:t>kriteeriumid</a:t>
            </a:r>
            <a:r>
              <a:rPr lang="en-GB" dirty="0"/>
              <a:t>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err="1"/>
              <a:t>korduvdoonor</a:t>
            </a:r>
            <a:r>
              <a:rPr lang="en-GB" dirty="0"/>
              <a:t>, </a:t>
            </a:r>
            <a:r>
              <a:rPr lang="en-GB" dirty="0" err="1"/>
              <a:t>vähemalt</a:t>
            </a:r>
            <a:r>
              <a:rPr lang="en-GB" dirty="0"/>
              <a:t> 2 </a:t>
            </a:r>
            <a:r>
              <a:rPr lang="en-GB" dirty="0" err="1"/>
              <a:t>korda</a:t>
            </a:r>
            <a:r>
              <a:rPr lang="en-GB" dirty="0"/>
              <a:t> </a:t>
            </a:r>
            <a:r>
              <a:rPr lang="en-GB" dirty="0" err="1"/>
              <a:t>verekeskuses</a:t>
            </a:r>
            <a:r>
              <a:rPr lang="en-GB" dirty="0"/>
              <a:t> </a:t>
            </a:r>
            <a:r>
              <a:rPr lang="en-GB" dirty="0" err="1"/>
              <a:t>täisverd</a:t>
            </a:r>
            <a:r>
              <a:rPr lang="en-GB" dirty="0"/>
              <a:t> </a:t>
            </a:r>
            <a:r>
              <a:rPr lang="en-GB" dirty="0" err="1"/>
              <a:t>andnud</a:t>
            </a:r>
            <a:r>
              <a:rPr lang="en-GB" dirty="0"/>
              <a:t> </a:t>
            </a:r>
            <a:r>
              <a:rPr lang="en-GB" dirty="0" err="1"/>
              <a:t>ilma</a:t>
            </a:r>
            <a:r>
              <a:rPr lang="en-GB" dirty="0"/>
              <a:t> </a:t>
            </a:r>
            <a:r>
              <a:rPr lang="en-GB" dirty="0" err="1"/>
              <a:t>kõrvalnähdudeta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t-EE" dirty="0" err="1"/>
              <a:t>v</a:t>
            </a:r>
            <a:r>
              <a:rPr lang="en-GB" dirty="0"/>
              <a:t>anus: 18-60 </a:t>
            </a:r>
            <a:r>
              <a:rPr lang="en-GB" dirty="0" err="1"/>
              <a:t>aastat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t-EE" dirty="0" err="1"/>
              <a:t>k</a:t>
            </a:r>
            <a:r>
              <a:rPr lang="en-GB" dirty="0" err="1"/>
              <a:t>ehakaal</a:t>
            </a:r>
            <a:r>
              <a:rPr lang="en-GB" dirty="0"/>
              <a:t> </a:t>
            </a:r>
            <a:r>
              <a:rPr lang="en-GB" dirty="0" err="1"/>
              <a:t>vähemalt</a:t>
            </a:r>
            <a:r>
              <a:rPr lang="en-GB" dirty="0"/>
              <a:t> 60 kg</a:t>
            </a:r>
          </a:p>
          <a:p>
            <a:pPr marL="285750" indent="-285750">
              <a:buFontTx/>
              <a:buChar char="-"/>
            </a:pPr>
            <a:r>
              <a:rPr lang="et-EE" dirty="0" err="1"/>
              <a:t>s</a:t>
            </a:r>
            <a:r>
              <a:rPr lang="en-GB" dirty="0" err="1"/>
              <a:t>obivad</a:t>
            </a:r>
            <a:r>
              <a:rPr lang="en-GB" dirty="0"/>
              <a:t> </a:t>
            </a:r>
            <a:r>
              <a:rPr lang="en-GB" dirty="0" err="1"/>
              <a:t>veenid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t-EE" dirty="0" err="1"/>
              <a:t>e</a:t>
            </a:r>
            <a:r>
              <a:rPr lang="en-GB" dirty="0" err="1"/>
              <a:t>elistatult</a:t>
            </a:r>
            <a:r>
              <a:rPr lang="en-GB" dirty="0"/>
              <a:t>, et </a:t>
            </a:r>
            <a:r>
              <a:rPr lang="en-GB" dirty="0" err="1"/>
              <a:t>ei</a:t>
            </a:r>
            <a:r>
              <a:rPr lang="en-GB" dirty="0"/>
              <a:t> </a:t>
            </a:r>
            <a:r>
              <a:rPr lang="en-GB" dirty="0" err="1"/>
              <a:t>esine</a:t>
            </a:r>
            <a:r>
              <a:rPr lang="en-GB" dirty="0"/>
              <a:t> </a:t>
            </a:r>
            <a:r>
              <a:rPr lang="en-GB" dirty="0" err="1"/>
              <a:t>allergiaid</a:t>
            </a:r>
            <a:r>
              <a:rPr lang="en-GB" dirty="0"/>
              <a:t>, </a:t>
            </a:r>
            <a:r>
              <a:rPr lang="en-GB" dirty="0" err="1"/>
              <a:t>eriti</a:t>
            </a:r>
            <a:r>
              <a:rPr lang="en-GB" dirty="0"/>
              <a:t> </a:t>
            </a:r>
            <a:r>
              <a:rPr lang="en-GB" dirty="0" err="1"/>
              <a:t>tsitruliste</a:t>
            </a:r>
            <a:r>
              <a:rPr lang="en-GB" dirty="0"/>
              <a:t> </a:t>
            </a:r>
            <a:r>
              <a:rPr lang="en-GB" dirty="0" err="1"/>
              <a:t>vastu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t-EE" dirty="0" err="1"/>
              <a:t>a</a:t>
            </a:r>
            <a:r>
              <a:rPr lang="en-GB" dirty="0" err="1"/>
              <a:t>namneesis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kroonilisi</a:t>
            </a:r>
            <a:r>
              <a:rPr lang="en-GB" dirty="0"/>
              <a:t> </a:t>
            </a:r>
            <a:r>
              <a:rPr lang="en-GB" dirty="0" err="1"/>
              <a:t>seedetrakti</a:t>
            </a:r>
            <a:r>
              <a:rPr lang="en-GB" dirty="0"/>
              <a:t> </a:t>
            </a:r>
            <a:r>
              <a:rPr lang="en-GB" dirty="0" err="1"/>
              <a:t>haigusi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t-EE" dirty="0" err="1"/>
              <a:t>n</a:t>
            </a:r>
            <a:r>
              <a:rPr lang="en-GB" dirty="0" err="1"/>
              <a:t>aistel</a:t>
            </a:r>
            <a:r>
              <a:rPr lang="en-GB" dirty="0"/>
              <a:t> HLA </a:t>
            </a:r>
            <a:r>
              <a:rPr lang="en-GB" dirty="0" err="1"/>
              <a:t>antikehad</a:t>
            </a:r>
            <a:r>
              <a:rPr lang="et-EE" dirty="0"/>
              <a:t>e analüüsitulemus on</a:t>
            </a:r>
            <a:r>
              <a:rPr lang="en-GB" dirty="0"/>
              <a:t> </a:t>
            </a:r>
            <a:r>
              <a:rPr lang="et-EE" dirty="0"/>
              <a:t>NEG (enne esimest </a:t>
            </a:r>
            <a:r>
              <a:rPr lang="et-EE" dirty="0" err="1"/>
              <a:t>afereesiprotseduuri</a:t>
            </a:r>
            <a:r>
              <a:rPr lang="et-EE" dirty="0"/>
              <a:t> ja edaspidi juhul, kui doonor on olnud rase)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t-EE" dirty="0" err="1"/>
              <a:t>i</a:t>
            </a:r>
            <a:r>
              <a:rPr lang="en-GB" dirty="0" err="1"/>
              <a:t>ntervall</a:t>
            </a:r>
            <a:r>
              <a:rPr lang="en-GB" dirty="0"/>
              <a:t> </a:t>
            </a:r>
            <a:r>
              <a:rPr lang="en-GB" dirty="0" err="1"/>
              <a:t>täisvere</a:t>
            </a:r>
            <a:r>
              <a:rPr lang="en-GB" dirty="0"/>
              <a:t> </a:t>
            </a:r>
            <a:r>
              <a:rPr lang="en-GB" dirty="0" err="1"/>
              <a:t>loovutamise</a:t>
            </a:r>
            <a:r>
              <a:rPr lang="en-GB" dirty="0"/>
              <a:t> 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plasmafereesi</a:t>
            </a:r>
            <a:r>
              <a:rPr lang="en-GB" dirty="0"/>
              <a:t> </a:t>
            </a:r>
            <a:r>
              <a:rPr lang="en-GB" dirty="0" err="1"/>
              <a:t>protseduuri</a:t>
            </a:r>
            <a:r>
              <a:rPr lang="en-GB" dirty="0"/>
              <a:t> </a:t>
            </a:r>
            <a:r>
              <a:rPr lang="en-GB" dirty="0" err="1"/>
              <a:t>vahel</a:t>
            </a:r>
            <a:r>
              <a:rPr lang="en-GB" dirty="0"/>
              <a:t> on </a:t>
            </a:r>
            <a:r>
              <a:rPr lang="en-GB" dirty="0" err="1"/>
              <a:t>vähemalt</a:t>
            </a:r>
            <a:r>
              <a:rPr lang="en-GB" dirty="0"/>
              <a:t> 1 </a:t>
            </a:r>
            <a:r>
              <a:rPr lang="en-GB" dirty="0" err="1"/>
              <a:t>kuu</a:t>
            </a:r>
            <a:r>
              <a:rPr lang="en-GB" dirty="0"/>
              <a:t>; interval </a:t>
            </a:r>
            <a:r>
              <a:rPr lang="en-GB" dirty="0" err="1"/>
              <a:t>kahe</a:t>
            </a:r>
            <a:r>
              <a:rPr lang="en-GB" dirty="0"/>
              <a:t> </a:t>
            </a:r>
            <a:r>
              <a:rPr lang="en-GB" dirty="0" err="1"/>
              <a:t>afereesiprotseduuri</a:t>
            </a:r>
            <a:r>
              <a:rPr lang="en-GB" dirty="0"/>
              <a:t> </a:t>
            </a:r>
            <a:r>
              <a:rPr lang="en-GB" dirty="0" err="1"/>
              <a:t>vahel</a:t>
            </a:r>
            <a:r>
              <a:rPr lang="en-GB" dirty="0"/>
              <a:t> on </a:t>
            </a:r>
            <a:r>
              <a:rPr lang="en-GB" dirty="0" err="1"/>
              <a:t>vähemalt</a:t>
            </a:r>
            <a:r>
              <a:rPr lang="en-GB" dirty="0"/>
              <a:t> 2 </a:t>
            </a:r>
            <a:r>
              <a:rPr lang="en-GB" dirty="0" err="1"/>
              <a:t>nädalat</a:t>
            </a:r>
            <a:r>
              <a:rPr lang="en-GB" dirty="0"/>
              <a:t>. </a:t>
            </a:r>
            <a:endParaRPr lang="et-EE" dirty="0"/>
          </a:p>
          <a:p>
            <a:pPr marL="285750" indent="-285750">
              <a:buFontTx/>
              <a:buChar char="-"/>
            </a:pPr>
            <a:endParaRPr lang="et-EE" dirty="0"/>
          </a:p>
          <a:p>
            <a:pPr marL="285750" indent="-285750">
              <a:buFontTx/>
              <a:buChar char="-"/>
            </a:pPr>
            <a:endParaRPr lang="et-EE" dirty="0"/>
          </a:p>
          <a:p>
            <a:pPr marL="285750" indent="-285750">
              <a:buFontTx/>
              <a:buChar char="-"/>
            </a:pPr>
            <a:endParaRPr lang="et-EE" dirty="0"/>
          </a:p>
          <a:p>
            <a:r>
              <a:rPr lang="et-EE" dirty="0"/>
              <a:t>Täiendavad nõuded:</a:t>
            </a:r>
          </a:p>
          <a:p>
            <a:pPr marL="285750" indent="-285750">
              <a:buFontTx/>
              <a:buChar char="-"/>
            </a:pPr>
            <a:r>
              <a:rPr lang="et-EE" dirty="0"/>
              <a:t>ü</a:t>
            </a:r>
            <a:r>
              <a:rPr lang="en-US" dirty="0" err="1"/>
              <a:t>ldvalk</a:t>
            </a:r>
            <a:r>
              <a:rPr lang="en-US" dirty="0"/>
              <a:t> </a:t>
            </a:r>
            <a:r>
              <a:rPr lang="en-US" dirty="0" err="1"/>
              <a:t>doonoriveres</a:t>
            </a:r>
            <a:r>
              <a:rPr lang="en-US" dirty="0"/>
              <a:t> on </a:t>
            </a:r>
            <a:r>
              <a:rPr lang="en-US" dirty="0" err="1"/>
              <a:t>vähemalt</a:t>
            </a:r>
            <a:r>
              <a:rPr lang="en-US" dirty="0"/>
              <a:t> 60 g/L </a:t>
            </a:r>
            <a:r>
              <a:rPr lang="et-EE" dirty="0"/>
              <a:t>                                            </a:t>
            </a:r>
          </a:p>
          <a:p>
            <a:r>
              <a:rPr lang="et-EE" dirty="0"/>
              <a:t>-   </a:t>
            </a:r>
            <a:r>
              <a:rPr lang="en-US" dirty="0"/>
              <a:t> </a:t>
            </a:r>
            <a:r>
              <a:rPr lang="et-EE" dirty="0" err="1"/>
              <a:t>i</a:t>
            </a:r>
            <a:r>
              <a:rPr lang="en-US" dirty="0" err="1"/>
              <a:t>mmunoglobuliin</a:t>
            </a:r>
            <a:r>
              <a:rPr lang="en-US" dirty="0"/>
              <a:t> G  </a:t>
            </a:r>
            <a:r>
              <a:rPr lang="en-US" dirty="0" err="1"/>
              <a:t>doonoriveres</a:t>
            </a:r>
            <a:r>
              <a:rPr lang="en-US" dirty="0"/>
              <a:t> on </a:t>
            </a:r>
            <a:r>
              <a:rPr lang="en-US" dirty="0" err="1"/>
              <a:t>vähemalt</a:t>
            </a:r>
            <a:r>
              <a:rPr lang="en-US" dirty="0"/>
              <a:t> 7,0 g/l </a:t>
            </a:r>
            <a:r>
              <a:rPr lang="et-EE" dirty="0"/>
              <a:t>               </a:t>
            </a:r>
            <a:endParaRPr lang="en-US" dirty="0"/>
          </a:p>
          <a:p>
            <a:endParaRPr lang="et-EE" dirty="0"/>
          </a:p>
          <a:p>
            <a:r>
              <a:rPr lang="en-US" sz="1200" dirty="0" err="1"/>
              <a:t>Juhul</a:t>
            </a:r>
            <a:r>
              <a:rPr lang="en-US" sz="1200" dirty="0"/>
              <a:t>, </a:t>
            </a:r>
            <a:r>
              <a:rPr lang="en-US" sz="1200" dirty="0" err="1"/>
              <a:t>kui</a:t>
            </a:r>
            <a:r>
              <a:rPr lang="en-US" sz="1200" dirty="0"/>
              <a:t> IgG &lt; 7,0 g/l - </a:t>
            </a:r>
            <a:r>
              <a:rPr lang="en-US" sz="1200" dirty="0" err="1"/>
              <a:t>vereloovutamise</a:t>
            </a:r>
            <a:r>
              <a:rPr lang="en-US" sz="1200" dirty="0"/>
              <a:t> </a:t>
            </a:r>
            <a:r>
              <a:rPr lang="en-US" sz="1200" dirty="0" err="1"/>
              <a:t>piirang</a:t>
            </a:r>
            <a:r>
              <a:rPr lang="en-US" sz="1200" dirty="0"/>
              <a:t> </a:t>
            </a:r>
            <a:r>
              <a:rPr lang="en-US" sz="1200" dirty="0" err="1"/>
              <a:t>vähemalt</a:t>
            </a:r>
            <a:r>
              <a:rPr lang="en-US" sz="1200" dirty="0"/>
              <a:t> 3 </a:t>
            </a:r>
            <a:r>
              <a:rPr lang="en-US" sz="1200" dirty="0" err="1"/>
              <a:t>nädalat</a:t>
            </a:r>
            <a:r>
              <a:rPr lang="en-US" sz="1200" dirty="0"/>
              <a:t>; </a:t>
            </a:r>
            <a:r>
              <a:rPr lang="en-US" sz="1200" dirty="0" err="1"/>
              <a:t>järgmisel</a:t>
            </a:r>
            <a:r>
              <a:rPr lang="en-US" sz="1200" dirty="0"/>
              <a:t> </a:t>
            </a:r>
            <a:r>
              <a:rPr lang="en-US" sz="1200" dirty="0" err="1"/>
              <a:t>protseduuril</a:t>
            </a:r>
            <a:r>
              <a:rPr lang="en-US" sz="1200" dirty="0"/>
              <a:t> </a:t>
            </a:r>
            <a:r>
              <a:rPr lang="en-US" sz="1200" dirty="0" err="1"/>
              <a:t>korrata</a:t>
            </a:r>
            <a:r>
              <a:rPr lang="en-US" sz="1200" dirty="0"/>
              <a:t> </a:t>
            </a:r>
            <a:r>
              <a:rPr lang="en-US" sz="1200" dirty="0" err="1"/>
              <a:t>analüüs</a:t>
            </a:r>
            <a:r>
              <a:rPr lang="en-US" sz="1200" dirty="0"/>
              <a:t>. </a:t>
            </a:r>
          </a:p>
          <a:p>
            <a:r>
              <a:rPr lang="en-US" sz="1200" dirty="0" err="1"/>
              <a:t>Doonor</a:t>
            </a:r>
            <a:r>
              <a:rPr lang="en-US" sz="1200" dirty="0"/>
              <a:t> </a:t>
            </a:r>
            <a:r>
              <a:rPr lang="en-US" sz="1200" dirty="0" err="1"/>
              <a:t>ei</a:t>
            </a:r>
            <a:r>
              <a:rPr lang="en-US" sz="1200" dirty="0"/>
              <a:t> </a:t>
            </a:r>
            <a:r>
              <a:rPr lang="en-US" sz="1200" dirty="0" err="1"/>
              <a:t>sobi</a:t>
            </a:r>
            <a:r>
              <a:rPr lang="en-US" sz="1200" dirty="0"/>
              <a:t> </a:t>
            </a:r>
            <a:r>
              <a:rPr lang="en-US" sz="1200" dirty="0" err="1"/>
              <a:t>afereesile</a:t>
            </a:r>
            <a:r>
              <a:rPr lang="en-US" sz="1200" dirty="0"/>
              <a:t> </a:t>
            </a:r>
            <a:r>
              <a:rPr lang="en-US" sz="1200" dirty="0" err="1"/>
              <a:t>juhul</a:t>
            </a:r>
            <a:r>
              <a:rPr lang="en-US" sz="1200" dirty="0"/>
              <a:t>, </a:t>
            </a:r>
            <a:r>
              <a:rPr lang="en-US" sz="1200" dirty="0" err="1"/>
              <a:t>kui</a:t>
            </a:r>
            <a:r>
              <a:rPr lang="en-US" sz="1200" dirty="0"/>
              <a:t> IgG on </a:t>
            </a:r>
            <a:r>
              <a:rPr lang="en-US" sz="1200" dirty="0" err="1"/>
              <a:t>korduvalt</a:t>
            </a:r>
            <a:r>
              <a:rPr lang="en-US" sz="1200" dirty="0"/>
              <a:t> </a:t>
            </a:r>
            <a:r>
              <a:rPr lang="en-US" sz="1200" dirty="0" err="1"/>
              <a:t>madal</a:t>
            </a:r>
            <a:r>
              <a:rPr lang="en-US" sz="1200" dirty="0"/>
              <a:t>.</a:t>
            </a:r>
          </a:p>
          <a:p>
            <a:r>
              <a:rPr lang="et-EE" dirty="0"/>
              <a:t>- v</a:t>
            </a:r>
            <a:r>
              <a:rPr lang="en-US" dirty="0"/>
              <a:t>ere </a:t>
            </a:r>
            <a:r>
              <a:rPr lang="en-US" dirty="0" err="1"/>
              <a:t>rakuline</a:t>
            </a:r>
            <a:r>
              <a:rPr lang="en-US" dirty="0"/>
              <a:t> </a:t>
            </a:r>
            <a:r>
              <a:rPr lang="en-US" dirty="0" err="1"/>
              <a:t>koostis</a:t>
            </a:r>
            <a:r>
              <a:rPr lang="et-EE" dirty="0"/>
              <a:t> -</a:t>
            </a:r>
            <a:r>
              <a:rPr lang="en-US" dirty="0"/>
              <a:t> </a:t>
            </a:r>
            <a:r>
              <a:rPr lang="en-US" dirty="0" err="1"/>
              <a:t>üks</a:t>
            </a:r>
            <a:r>
              <a:rPr lang="en-US" dirty="0"/>
              <a:t> </a:t>
            </a:r>
            <a:r>
              <a:rPr lang="en-US" dirty="0" err="1"/>
              <a:t>kord</a:t>
            </a:r>
            <a:r>
              <a:rPr lang="en-US" dirty="0"/>
              <a:t> </a:t>
            </a:r>
            <a:r>
              <a:rPr lang="en-US" dirty="0" err="1"/>
              <a:t>aastas</a:t>
            </a:r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209969" y="4826442"/>
            <a:ext cx="333954" cy="6599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7" name="TextBox 6"/>
          <p:cNvSpPr txBox="1"/>
          <p:nvPr/>
        </p:nvSpPr>
        <p:spPr>
          <a:xfrm>
            <a:off x="6679220" y="4826442"/>
            <a:ext cx="5239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/>
              <a:t>määratakse esimesel </a:t>
            </a:r>
            <a:r>
              <a:rPr lang="et-EE" sz="1400" dirty="0" err="1"/>
              <a:t>afereesil</a:t>
            </a:r>
            <a:r>
              <a:rPr lang="et-EE" sz="1400" dirty="0"/>
              <a:t> ja edaspidi 1 kord aastas, vajadusel ka tihemini.</a:t>
            </a:r>
          </a:p>
        </p:txBody>
      </p:sp>
    </p:spTree>
    <p:extLst>
      <p:ext uri="{BB962C8B-B14F-4D97-AF65-F5344CB8AC3E}">
        <p14:creationId xmlns:p14="http://schemas.microsoft.com/office/powerpoint/2010/main" val="6001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2494" y="485030"/>
            <a:ext cx="112669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Nõuded Euroopa õigusaktides:</a:t>
            </a:r>
          </a:p>
          <a:p>
            <a:endParaRPr lang="et-EE" dirty="0"/>
          </a:p>
          <a:p>
            <a:r>
              <a:rPr lang="et-EE" sz="1600" u="sng" dirty="0"/>
              <a:t>KOMISJONI DIREKTIIV </a:t>
            </a:r>
            <a:r>
              <a:rPr lang="et-EE" sz="1600" dirty="0"/>
              <a:t>2004/33/EÜ</a:t>
            </a:r>
            <a:r>
              <a:rPr lang="et-EE" dirty="0"/>
              <a:t>:  Valgu tase doonori veres</a:t>
            </a:r>
          </a:p>
          <a:p>
            <a:r>
              <a:rPr lang="et-EE" dirty="0"/>
              <a:t>Valk ≥ 60 g/l </a:t>
            </a:r>
            <a:r>
              <a:rPr lang="et-EE" dirty="0" err="1"/>
              <a:t>Plasmafereesvereannetuste</a:t>
            </a:r>
            <a:r>
              <a:rPr lang="et-EE" dirty="0"/>
              <a:t> puhul tuleb valguanalüüs teha vähemalt kord aastas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u="sng" dirty="0" err="1"/>
              <a:t>Guide</a:t>
            </a:r>
            <a:r>
              <a:rPr lang="et-EE" dirty="0"/>
              <a:t>:</a:t>
            </a:r>
          </a:p>
          <a:p>
            <a:endParaRPr lang="et-EE" dirty="0"/>
          </a:p>
          <a:p>
            <a:pPr marL="285750" indent="-285750">
              <a:buFontTx/>
              <a:buChar char="-"/>
            </a:pPr>
            <a:r>
              <a:rPr lang="et-EE" dirty="0"/>
              <a:t>Max </a:t>
            </a:r>
            <a:r>
              <a:rPr lang="et-EE" dirty="0" err="1"/>
              <a:t>plasmafereesi</a:t>
            </a:r>
            <a:r>
              <a:rPr lang="et-EE" dirty="0"/>
              <a:t> protseduuride aastas – 33</a:t>
            </a:r>
          </a:p>
          <a:p>
            <a:pPr marL="285750" indent="-285750">
              <a:buFontTx/>
              <a:buChar char="-"/>
            </a:pPr>
            <a:r>
              <a:rPr lang="et-EE" dirty="0"/>
              <a:t>Ühe protseduuri käigus kogutud plasma </a:t>
            </a:r>
            <a:r>
              <a:rPr lang="et-EE" dirty="0" err="1"/>
              <a:t>max</a:t>
            </a:r>
            <a:r>
              <a:rPr lang="et-EE" dirty="0"/>
              <a:t> maht -  880 ml (</a:t>
            </a:r>
            <a:r>
              <a:rPr lang="et-EE" dirty="0" err="1"/>
              <a:t>antikoagulandiga</a:t>
            </a:r>
            <a:r>
              <a:rPr lang="et-EE" dirty="0"/>
              <a:t>)</a:t>
            </a:r>
          </a:p>
          <a:p>
            <a:pPr marL="285750" indent="-285750">
              <a:buFontTx/>
              <a:buChar char="-"/>
            </a:pPr>
            <a:r>
              <a:rPr lang="et-EE" dirty="0"/>
              <a:t>Intervall kahe protseduuri vahel vähemalt 1 nädal</a:t>
            </a:r>
          </a:p>
          <a:p>
            <a:pPr marL="285750" indent="-285750">
              <a:buFontTx/>
              <a:buChar char="-"/>
            </a:pPr>
            <a:r>
              <a:rPr lang="et-EE" dirty="0" err="1"/>
              <a:t>Üldvalk</a:t>
            </a:r>
            <a:r>
              <a:rPr lang="et-EE" dirty="0"/>
              <a:t> (määrata vähemalt kord aastas) ≥ 60 g/l </a:t>
            </a:r>
          </a:p>
          <a:p>
            <a:pPr marL="285750" indent="-285750">
              <a:buFontTx/>
              <a:buChar char="-"/>
            </a:pPr>
            <a:r>
              <a:rPr lang="et-EE" dirty="0" err="1"/>
              <a:t>IgG</a:t>
            </a:r>
            <a:r>
              <a:rPr lang="et-EE" dirty="0"/>
              <a:t> vastavalt kohaliku elanikkonna referentsväärtustele ja mitte vähem kui 6.0 g/L </a:t>
            </a:r>
          </a:p>
          <a:p>
            <a:r>
              <a:rPr lang="et-EE" sz="1600" dirty="0"/>
              <a:t>(määrata vähemalt kord aastas või iga 26.donatsioonil, kumb on varem). </a:t>
            </a:r>
          </a:p>
          <a:p>
            <a:r>
              <a:rPr lang="et-EE" sz="1400" dirty="0"/>
              <a:t>Kui </a:t>
            </a:r>
            <a:r>
              <a:rPr lang="et-EE" sz="1400" dirty="0" err="1"/>
              <a:t>IgG</a:t>
            </a:r>
            <a:r>
              <a:rPr lang="et-EE" sz="1400" dirty="0"/>
              <a:t> alla 6.0 g/l -intervall vähemalt 3 nädalat; kui korduvalt madal- pikem intervall või keelata plasmadoonorlust.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3467" y="2217349"/>
            <a:ext cx="1892478" cy="269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FBD114-95D0-29B8-5051-241FEB876B85}"/>
              </a:ext>
            </a:extLst>
          </p:cNvPr>
          <p:cNvSpPr txBox="1"/>
          <p:nvPr/>
        </p:nvSpPr>
        <p:spPr>
          <a:xfrm>
            <a:off x="1098958" y="671119"/>
            <a:ext cx="86456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Natuke</a:t>
            </a:r>
            <a:r>
              <a:rPr lang="en-GB" dirty="0"/>
              <a:t> </a:t>
            </a:r>
            <a:r>
              <a:rPr lang="en-GB" dirty="0" err="1"/>
              <a:t>statistikat</a:t>
            </a:r>
            <a:r>
              <a:rPr lang="en-GB" dirty="0"/>
              <a:t> </a:t>
            </a:r>
            <a:r>
              <a:rPr lang="en-GB" dirty="0" err="1"/>
              <a:t>tehtud</a:t>
            </a:r>
            <a:r>
              <a:rPr lang="en-GB" dirty="0"/>
              <a:t> </a:t>
            </a:r>
            <a:r>
              <a:rPr lang="en-GB" dirty="0" err="1"/>
              <a:t>protseduurides</a:t>
            </a:r>
            <a:r>
              <a:rPr lang="et-EE" dirty="0"/>
              <a:t>t</a:t>
            </a:r>
            <a:r>
              <a:rPr lang="en-GB" dirty="0"/>
              <a:t> (</a:t>
            </a:r>
            <a:r>
              <a:rPr lang="en-GB" dirty="0" err="1"/>
              <a:t>sh</a:t>
            </a:r>
            <a:r>
              <a:rPr lang="en-GB" dirty="0"/>
              <a:t> </a:t>
            </a:r>
            <a:r>
              <a:rPr lang="en-GB" dirty="0" err="1"/>
              <a:t>reaktsioonid</a:t>
            </a:r>
            <a:r>
              <a:rPr lang="en-GB" dirty="0"/>
              <a:t>, </a:t>
            </a:r>
            <a:r>
              <a:rPr lang="en-GB" dirty="0" err="1"/>
              <a:t>ebaõnnestunud</a:t>
            </a:r>
            <a:r>
              <a:rPr lang="en-GB" dirty="0"/>
              <a:t> </a:t>
            </a:r>
            <a:r>
              <a:rPr lang="en-GB" dirty="0" err="1"/>
              <a:t>protseduurid</a:t>
            </a:r>
            <a:r>
              <a:rPr lang="en-GB" dirty="0"/>
              <a:t>)</a:t>
            </a: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805767"/>
              </p:ext>
            </p:extLst>
          </p:nvPr>
        </p:nvGraphicFramePr>
        <p:xfrm>
          <a:off x="586721" y="1269095"/>
          <a:ext cx="9024652" cy="5290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02">
                  <a:extLst>
                    <a:ext uri="{9D8B030D-6E8A-4147-A177-3AD203B41FA5}">
                      <a16:colId xmlns:a16="http://schemas.microsoft.com/office/drawing/2014/main" val="2943981240"/>
                    </a:ext>
                  </a:extLst>
                </a:gridCol>
                <a:gridCol w="2308053">
                  <a:extLst>
                    <a:ext uri="{9D8B030D-6E8A-4147-A177-3AD203B41FA5}">
                      <a16:colId xmlns:a16="http://schemas.microsoft.com/office/drawing/2014/main" val="616305488"/>
                    </a:ext>
                  </a:extLst>
                </a:gridCol>
                <a:gridCol w="4808397">
                  <a:extLst>
                    <a:ext uri="{9D8B030D-6E8A-4147-A177-3AD203B41FA5}">
                      <a16:colId xmlns:a16="http://schemas.microsoft.com/office/drawing/2014/main" val="3719388694"/>
                    </a:ext>
                  </a:extLst>
                </a:gridCol>
              </a:tblGrid>
              <a:tr h="907536"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Doonorireaktsioonid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Ebaõnnestunud protseduurid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626175"/>
                  </a:ext>
                </a:extLst>
              </a:tr>
              <a:tr h="2067226">
                <a:tc>
                  <a:txBody>
                    <a:bodyPr/>
                    <a:lstStyle/>
                    <a:p>
                      <a:r>
                        <a:rPr lang="et-EE" sz="1600" dirty="0"/>
                        <a:t>2022 a</a:t>
                      </a:r>
                    </a:p>
                    <a:p>
                      <a:r>
                        <a:rPr lang="et-EE" sz="1600" dirty="0" err="1"/>
                        <a:t>plasmaferees</a:t>
                      </a:r>
                      <a:r>
                        <a:rPr lang="et-EE" sz="1600" dirty="0"/>
                        <a:t> (1740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.)</a:t>
                      </a:r>
                    </a:p>
                    <a:p>
                      <a:endParaRPr lang="et-EE" sz="1600" dirty="0"/>
                    </a:p>
                    <a:p>
                      <a:r>
                        <a:rPr lang="et-EE" sz="1600" dirty="0" err="1"/>
                        <a:t>multikomponent-aferees</a:t>
                      </a:r>
                      <a:r>
                        <a:rPr lang="et-EE" sz="1600" dirty="0"/>
                        <a:t> (797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  <a:p>
                      <a:r>
                        <a:rPr lang="et-EE" sz="1600" dirty="0"/>
                        <a:t>5 korral / 0,3%</a:t>
                      </a:r>
                    </a:p>
                    <a:p>
                      <a:endParaRPr lang="et-EE" sz="1600" dirty="0"/>
                    </a:p>
                    <a:p>
                      <a:endParaRPr lang="et-EE" sz="1600" dirty="0"/>
                    </a:p>
                    <a:p>
                      <a:endParaRPr lang="et-EE" sz="1600" dirty="0"/>
                    </a:p>
                    <a:p>
                      <a:r>
                        <a:rPr lang="et-EE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  <a:p>
                      <a:r>
                        <a:rPr lang="et-EE" sz="1600" dirty="0"/>
                        <a:t>7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./0,4 %  (</a:t>
                      </a:r>
                      <a:r>
                        <a:rPr lang="et-EE" sz="1600" dirty="0" err="1"/>
                        <a:t>lipeemiline</a:t>
                      </a:r>
                      <a:r>
                        <a:rPr lang="et-EE" sz="1600" dirty="0"/>
                        <a:t> plasma, </a:t>
                      </a:r>
                      <a:r>
                        <a:rPr lang="et-EE" sz="1600" dirty="0" err="1"/>
                        <a:t>erütr.sattusid</a:t>
                      </a:r>
                      <a:r>
                        <a:rPr lang="et-EE" sz="1600" dirty="0"/>
                        <a:t> plasmasse)</a:t>
                      </a:r>
                    </a:p>
                    <a:p>
                      <a:endParaRPr lang="et-EE" sz="1600" dirty="0"/>
                    </a:p>
                    <a:p>
                      <a:endParaRPr lang="et-EE" sz="1600" dirty="0"/>
                    </a:p>
                    <a:p>
                      <a:r>
                        <a:rPr lang="et-EE" sz="1600" dirty="0"/>
                        <a:t>4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./0,5 % (hematoom, ühekordse komplekti praak, seadme häire, ebaõnnestunud veenipunktsioon)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315543"/>
                  </a:ext>
                </a:extLst>
              </a:tr>
              <a:tr h="2315293">
                <a:tc>
                  <a:txBody>
                    <a:bodyPr/>
                    <a:lstStyle/>
                    <a:p>
                      <a:r>
                        <a:rPr lang="et-EE" sz="1600" dirty="0"/>
                        <a:t>2023 a</a:t>
                      </a:r>
                    </a:p>
                    <a:p>
                      <a:r>
                        <a:rPr lang="et-EE" sz="1600" dirty="0" err="1"/>
                        <a:t>plasmaferees</a:t>
                      </a:r>
                      <a:r>
                        <a:rPr lang="et-EE" sz="1600" dirty="0"/>
                        <a:t> (2302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.)</a:t>
                      </a:r>
                    </a:p>
                    <a:p>
                      <a:endParaRPr lang="et-EE" sz="1600" dirty="0"/>
                    </a:p>
                    <a:p>
                      <a:r>
                        <a:rPr lang="et-EE" sz="1600" dirty="0" err="1"/>
                        <a:t>multikomponent-aferees</a:t>
                      </a:r>
                      <a:r>
                        <a:rPr lang="et-EE" sz="1600" dirty="0"/>
                        <a:t> (755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.)</a:t>
                      </a:r>
                    </a:p>
                    <a:p>
                      <a:endParaRPr lang="et-EE" sz="1600" dirty="0"/>
                    </a:p>
                    <a:p>
                      <a:endParaRPr lang="et-EE" sz="1600" dirty="0"/>
                    </a:p>
                    <a:p>
                      <a:endParaRPr lang="et-E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  <a:p>
                      <a:r>
                        <a:rPr lang="et-EE" sz="1600" dirty="0"/>
                        <a:t>5 korral / 0,2%</a:t>
                      </a:r>
                    </a:p>
                    <a:p>
                      <a:endParaRPr lang="et-EE" sz="1600" dirty="0"/>
                    </a:p>
                    <a:p>
                      <a:endParaRPr lang="et-EE" sz="1600" dirty="0"/>
                    </a:p>
                    <a:p>
                      <a:endParaRPr lang="et-EE" sz="1600" dirty="0"/>
                    </a:p>
                    <a:p>
                      <a:r>
                        <a:rPr lang="et-EE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dirty="0"/>
                        <a:t>28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./1,2% (</a:t>
                      </a:r>
                      <a:r>
                        <a:rPr lang="et-EE" sz="1600" dirty="0" err="1"/>
                        <a:t>lipeemiline</a:t>
                      </a:r>
                      <a:r>
                        <a:rPr lang="et-EE" sz="1600" dirty="0"/>
                        <a:t> plasma, erütrotsüüdid sattusid plasmasse, hematoom, seadme häire)</a:t>
                      </a:r>
                    </a:p>
                    <a:p>
                      <a:endParaRPr lang="et-EE" sz="1600" dirty="0"/>
                    </a:p>
                    <a:p>
                      <a:r>
                        <a:rPr lang="et-EE" sz="1600" dirty="0"/>
                        <a:t>1 </a:t>
                      </a:r>
                      <a:r>
                        <a:rPr lang="et-EE" sz="1600" dirty="0" err="1"/>
                        <a:t>prots</a:t>
                      </a:r>
                      <a:r>
                        <a:rPr lang="et-EE" sz="1600" dirty="0"/>
                        <a:t>. (hematoom)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02666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44595" y="4804824"/>
            <a:ext cx="2312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err="1"/>
              <a:t>Tsitraadi</a:t>
            </a:r>
            <a:r>
              <a:rPr lang="et-EE" dirty="0"/>
              <a:t> mõjuga seotud reaktsioonide ennetamiseks:</a:t>
            </a:r>
          </a:p>
          <a:p>
            <a:r>
              <a:rPr lang="et-EE" dirty="0"/>
              <a:t>saab vähendada vere tagastamise kiirust, </a:t>
            </a:r>
            <a:r>
              <a:rPr lang="et-EE" dirty="0" err="1"/>
              <a:t>Calcigran</a:t>
            </a:r>
            <a:r>
              <a:rPr lang="et-EE" dirty="0"/>
              <a:t> </a:t>
            </a:r>
            <a:r>
              <a:rPr lang="et-EE" dirty="0" err="1"/>
              <a:t>tabl</a:t>
            </a:r>
            <a:r>
              <a:rPr lang="et-EE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32895" y="3291969"/>
            <a:ext cx="1739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Verekeskuses keskmine reaktsioonide % 2022 a-0,8% ja 2023 a-0,9%.</a:t>
            </a:r>
          </a:p>
        </p:txBody>
      </p:sp>
    </p:spTree>
    <p:extLst>
      <p:ext uri="{BB962C8B-B14F-4D97-AF65-F5344CB8AC3E}">
        <p14:creationId xmlns:p14="http://schemas.microsoft.com/office/powerpoint/2010/main" val="414927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377" y="509084"/>
            <a:ext cx="1106543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/>
              <a:t>Doonori tervise kaitse:</a:t>
            </a:r>
          </a:p>
          <a:p>
            <a:endParaRPr lang="et-EE" dirty="0"/>
          </a:p>
          <a:p>
            <a:r>
              <a:rPr lang="et-EE" dirty="0" err="1"/>
              <a:t>Afereesiprotseduuride</a:t>
            </a:r>
            <a:r>
              <a:rPr lang="et-EE" dirty="0"/>
              <a:t> pikaajaline mõju:</a:t>
            </a:r>
          </a:p>
          <a:p>
            <a:endParaRPr lang="et-EE" dirty="0"/>
          </a:p>
          <a:p>
            <a:r>
              <a:rPr lang="et-EE" dirty="0"/>
              <a:t>1) probleeme luu mineraalse tihedusega?</a:t>
            </a:r>
          </a:p>
          <a:p>
            <a:pPr marL="285750" indent="-285750">
              <a:buFontTx/>
              <a:buChar char="-"/>
            </a:pPr>
            <a:endParaRPr lang="et-EE" dirty="0"/>
          </a:p>
          <a:p>
            <a:r>
              <a:rPr lang="et-EE" dirty="0"/>
              <a:t>2) </a:t>
            </a:r>
            <a:r>
              <a:rPr lang="et-EE" dirty="0" err="1"/>
              <a:t>IgG</a:t>
            </a:r>
            <a:r>
              <a:rPr lang="et-EE" dirty="0"/>
              <a:t> langus? </a:t>
            </a:r>
          </a:p>
          <a:p>
            <a:endParaRPr lang="et-EE" dirty="0"/>
          </a:p>
          <a:p>
            <a:r>
              <a:rPr lang="et-EE" dirty="0"/>
              <a:t>1 ) Artikkel </a:t>
            </a:r>
            <a:r>
              <a:rPr lang="en-US" b="1" i="1" dirty="0"/>
              <a:t>Impact of frequent apheresis blood donation on bone density: A prospective, longitudinal, randomized, controlled trial</a:t>
            </a:r>
            <a:r>
              <a:rPr lang="et-EE" b="1" i="1" dirty="0"/>
              <a:t>, </a:t>
            </a:r>
            <a:r>
              <a:rPr lang="et-EE" b="1" i="1" dirty="0" err="1"/>
              <a:t>Bone</a:t>
            </a:r>
            <a:r>
              <a:rPr lang="et-EE" b="1" i="1" dirty="0"/>
              <a:t> </a:t>
            </a:r>
            <a:r>
              <a:rPr lang="et-EE" b="1" i="1" dirty="0" err="1"/>
              <a:t>Rep</a:t>
            </a:r>
            <a:r>
              <a:rPr lang="et-EE" b="1" i="1" dirty="0"/>
              <a:t>. 2019 Jun</a:t>
            </a:r>
          </a:p>
          <a:p>
            <a:r>
              <a:rPr lang="et-EE" sz="1400" i="1" dirty="0"/>
              <a:t>Uuringus (USA-s) osalesid 41 </a:t>
            </a:r>
            <a:r>
              <a:rPr lang="et-EE" sz="1400" i="1" dirty="0" err="1"/>
              <a:t>multikomponent-afereesidoonori</a:t>
            </a:r>
            <a:r>
              <a:rPr lang="et-EE" sz="1400" i="1" dirty="0"/>
              <a:t> (18-65 aastased, M), kellel on üle 20 </a:t>
            </a:r>
            <a:r>
              <a:rPr lang="et-EE" sz="1400" i="1" dirty="0" err="1"/>
              <a:t>afereesiprotseduuri</a:t>
            </a:r>
            <a:r>
              <a:rPr lang="et-EE" sz="1400" i="1" dirty="0"/>
              <a:t> aasta jooksul ja kontrollgrupp (ei käinud </a:t>
            </a:r>
            <a:r>
              <a:rPr lang="et-EE" sz="1400" i="1" dirty="0" err="1"/>
              <a:t>afereesil</a:t>
            </a:r>
            <a:r>
              <a:rPr lang="et-EE" sz="1400" i="1" dirty="0"/>
              <a:t>). Luutiheduse mõõdeti enne  ja  1 aasta pärast. Tulemused:  </a:t>
            </a:r>
            <a:r>
              <a:rPr lang="et-EE" sz="1400" b="1" i="1" dirty="0"/>
              <a:t>keskmine luutihedus ei olnud oluliselt muutunud ei </a:t>
            </a:r>
            <a:r>
              <a:rPr lang="et-EE" sz="1400" b="1" i="1" dirty="0" err="1"/>
              <a:t>afereesidoonoritel</a:t>
            </a:r>
            <a:r>
              <a:rPr lang="et-EE" sz="1400" b="1" i="1" dirty="0"/>
              <a:t> ega </a:t>
            </a:r>
            <a:r>
              <a:rPr lang="et-EE" sz="1400" b="1" i="1" dirty="0" err="1"/>
              <a:t>kontrollgruppis</a:t>
            </a:r>
            <a:r>
              <a:rPr lang="et-EE" sz="1400" b="1" i="1" dirty="0"/>
              <a:t>.</a:t>
            </a:r>
          </a:p>
          <a:p>
            <a:endParaRPr lang="et-EE" sz="1400" i="1" dirty="0"/>
          </a:p>
          <a:p>
            <a:r>
              <a:rPr lang="et-EE" sz="1400" dirty="0"/>
              <a:t>Teine uuring </a:t>
            </a:r>
            <a:r>
              <a:rPr lang="et-EE" sz="1400" i="1" dirty="0"/>
              <a:t>: </a:t>
            </a:r>
            <a:r>
              <a:rPr lang="et-EE" sz="1400" dirty="0"/>
              <a:t>Artikkel  </a:t>
            </a:r>
            <a:r>
              <a:rPr lang="en-US" sz="1600" b="1" i="1" dirty="0"/>
              <a:t>No association between frequent apheresis donation and risk of fractures: a retrospective cohort analysis from Sweden</a:t>
            </a:r>
            <a:r>
              <a:rPr lang="et-EE" sz="1600" b="1" i="1" dirty="0"/>
              <a:t>, </a:t>
            </a:r>
            <a:r>
              <a:rPr lang="en-US" sz="1600" b="1" i="1" dirty="0"/>
              <a:t>Transfusion</a:t>
            </a:r>
            <a:r>
              <a:rPr lang="et-EE" sz="1600" b="1" i="1" dirty="0"/>
              <a:t>, </a:t>
            </a:r>
            <a:r>
              <a:rPr lang="en-US" sz="1600" b="1" i="1" dirty="0"/>
              <a:t>201</a:t>
            </a:r>
            <a:r>
              <a:rPr lang="et-EE" sz="1600" b="1" i="1" dirty="0"/>
              <a:t>7 </a:t>
            </a:r>
            <a:r>
              <a:rPr lang="en-US" sz="1600" b="1" i="1" dirty="0"/>
              <a:t> </a:t>
            </a:r>
            <a:endParaRPr lang="et-EE" sz="1600" b="1" i="1" dirty="0"/>
          </a:p>
          <a:p>
            <a:r>
              <a:rPr lang="et-EE" sz="1400" dirty="0"/>
              <a:t>Uuringu eesmärk oli uurida osteoporoosi ja </a:t>
            </a:r>
            <a:r>
              <a:rPr lang="et-EE" sz="1400" dirty="0" err="1"/>
              <a:t>mitteosteoporootiliste</a:t>
            </a:r>
            <a:r>
              <a:rPr lang="et-EE" sz="1400" dirty="0"/>
              <a:t> luumurdude riski vabatahtlike, sagedaste </a:t>
            </a:r>
            <a:r>
              <a:rPr lang="et-EE" sz="1400" dirty="0" err="1"/>
              <a:t>afereesidoonorite</a:t>
            </a:r>
            <a:r>
              <a:rPr lang="et-EE" sz="1400" dirty="0"/>
              <a:t> seas</a:t>
            </a:r>
            <a:r>
              <a:rPr lang="et-EE" sz="1400" i="1" dirty="0"/>
              <a:t>. Uuringus kasutati SCANDAT2 andmebaasi (sisaldab Rootsi ja Taani doonorite andmebaasi), analüüsideks kasutati ainult Rootsi andmeid. Teave luumurdude kohta saadi SCANDAT2 sidumisel haiglate registritega.</a:t>
            </a:r>
            <a:endParaRPr lang="en-GB" sz="1400" i="1" dirty="0"/>
          </a:p>
          <a:p>
            <a:r>
              <a:rPr lang="en-GB" sz="1400" i="1" dirty="0" err="1"/>
              <a:t>Uuriti</a:t>
            </a:r>
            <a:r>
              <a:rPr lang="en-GB" sz="1400" i="1" dirty="0"/>
              <a:t> </a:t>
            </a:r>
            <a:r>
              <a:rPr lang="fi-FI" sz="1400" i="1" dirty="0"/>
              <a:t>140 289 afereesidoonori andmed (67 970 naist ja 72 319 meest) 23 a perioodil .Seost afereesiprotseduuride sageduse ja luumurdude riski vahel ei täheldanud. Luumurdude esinemissagedus doonoritel, kel oli rohkem kui 100 afereesiprotseduuri sama mis doonoritel 9-24 protseduuriga. Tulemused olid sarnased nii soo järgi analüüsides kui ka postmenopausis naiste rühma analüüsides.</a:t>
            </a:r>
            <a:r>
              <a:rPr lang="fi-FI" sz="1400" i="1" u="sng" dirty="0"/>
              <a:t>Järeldused</a:t>
            </a:r>
            <a:r>
              <a:rPr lang="fi-FI" sz="1400" i="1" dirty="0"/>
              <a:t>:  </a:t>
            </a:r>
            <a:r>
              <a:rPr lang="fi-FI" sz="1400" b="1" i="1" dirty="0"/>
              <a:t>korduva afereesidoonorluse ja luumurdude riski vahelise seose puudumine näitab, et afereesi kogumine on luude tervise seisukohalt ohutu</a:t>
            </a:r>
            <a:r>
              <a:rPr lang="fi-FI" sz="1400" i="1" dirty="0"/>
              <a:t>.</a:t>
            </a:r>
            <a:endParaRPr lang="et-EE" sz="1400" i="1" dirty="0"/>
          </a:p>
        </p:txBody>
      </p:sp>
    </p:spTree>
    <p:extLst>
      <p:ext uri="{BB962C8B-B14F-4D97-AF65-F5344CB8AC3E}">
        <p14:creationId xmlns:p14="http://schemas.microsoft.com/office/powerpoint/2010/main" val="334767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1CFC02-C1DE-9A9D-F02D-F85D3D9C09A4}"/>
              </a:ext>
            </a:extLst>
          </p:cNvPr>
          <p:cNvSpPr txBox="1"/>
          <p:nvPr/>
        </p:nvSpPr>
        <p:spPr>
          <a:xfrm>
            <a:off x="856453" y="456357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SUPPLY </a:t>
            </a:r>
            <a:r>
              <a:rPr lang="en-GB" dirty="0" err="1"/>
              <a:t>projekt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3BC62-5211-7EFB-6866-BDDB64DD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83" y="911097"/>
            <a:ext cx="9673094" cy="5441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6DADF-9B46-6FCB-58C3-17D51ABD16D6}"/>
              </a:ext>
            </a:extLst>
          </p:cNvPr>
          <p:cNvSpPr txBox="1"/>
          <p:nvPr/>
        </p:nvSpPr>
        <p:spPr>
          <a:xfrm>
            <a:off x="9766572" y="641023"/>
            <a:ext cx="20330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Uuring</a:t>
            </a:r>
            <a:r>
              <a:rPr lang="en-US" dirty="0"/>
              <a:t> </a:t>
            </a:r>
            <a:r>
              <a:rPr lang="en-US" dirty="0" err="1"/>
              <a:t>Belgias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osales</a:t>
            </a:r>
            <a:r>
              <a:rPr lang="en-US" dirty="0"/>
              <a:t> 72 </a:t>
            </a:r>
            <a:r>
              <a:rPr lang="en-US" dirty="0" err="1"/>
              <a:t>plasmadoonorit</a:t>
            </a:r>
            <a:r>
              <a:rPr lang="en-US" dirty="0"/>
              <a:t> </a:t>
            </a:r>
          </a:p>
          <a:p>
            <a:r>
              <a:rPr lang="en-US" dirty="0" err="1"/>
              <a:t>Kestis</a:t>
            </a:r>
            <a:r>
              <a:rPr lang="en-US" dirty="0"/>
              <a:t> 12 </a:t>
            </a:r>
            <a:r>
              <a:rPr lang="en-US" dirty="0" err="1"/>
              <a:t>nädalat</a:t>
            </a:r>
            <a:endParaRPr lang="en-US" dirty="0"/>
          </a:p>
          <a:p>
            <a:r>
              <a:rPr lang="en-US" dirty="0" err="1"/>
              <a:t>Protseduuride</a:t>
            </a:r>
            <a:r>
              <a:rPr lang="en-US" dirty="0"/>
              <a:t> </a:t>
            </a:r>
            <a:r>
              <a:rPr lang="en-US" dirty="0" err="1"/>
              <a:t>sagedus</a:t>
            </a:r>
            <a:r>
              <a:rPr lang="en-US" dirty="0"/>
              <a:t>:</a:t>
            </a:r>
          </a:p>
          <a:p>
            <a:r>
              <a:rPr lang="en-US" dirty="0"/>
              <a:t>VHF- 2 k/</a:t>
            </a:r>
            <a:r>
              <a:rPr lang="en-US" dirty="0" err="1"/>
              <a:t>nädalas</a:t>
            </a:r>
            <a:endParaRPr lang="en-US" dirty="0"/>
          </a:p>
          <a:p>
            <a:r>
              <a:rPr lang="en-US" dirty="0"/>
              <a:t>HF-3 k/</a:t>
            </a:r>
            <a:r>
              <a:rPr lang="en-US" dirty="0" err="1"/>
              <a:t>kuus</a:t>
            </a:r>
            <a:endParaRPr lang="en-US" dirty="0"/>
          </a:p>
          <a:p>
            <a:r>
              <a:rPr lang="en-US" dirty="0"/>
              <a:t>LF-1 k/</a:t>
            </a:r>
            <a:r>
              <a:rPr lang="en-US" dirty="0" err="1"/>
              <a:t>kuus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403DD25FAE7C4B9F57544E11B2997F" ma:contentTypeVersion="16" ma:contentTypeDescription="Create a new document." ma:contentTypeScope="" ma:versionID="3b7617a36f48ba83024fda553e0d15bc">
  <xsd:schema xmlns:xsd="http://www.w3.org/2001/XMLSchema" xmlns:xs="http://www.w3.org/2001/XMLSchema" xmlns:p="http://schemas.microsoft.com/office/2006/metadata/properties" xmlns:ns3="bda4da33-22f0-4dab-b268-3c2cf5e9b9ad" xmlns:ns4="bc652389-fb62-4a29-a7e5-537f7df57369" targetNamespace="http://schemas.microsoft.com/office/2006/metadata/properties" ma:root="true" ma:fieldsID="fb8feb3e97395e1a342d12447c423f35" ns3:_="" ns4:_="">
    <xsd:import namespace="bda4da33-22f0-4dab-b268-3c2cf5e9b9ad"/>
    <xsd:import namespace="bc652389-fb62-4a29-a7e5-537f7df573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a4da33-22f0-4dab-b268-3c2cf5e9b9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652389-fb62-4a29-a7e5-537f7df5736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3C7C5C-9321-4A09-BC8F-2F19247570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a4da33-22f0-4dab-b268-3c2cf5e9b9ad"/>
    <ds:schemaRef ds:uri="bc652389-fb62-4a29-a7e5-537f7df573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7C37F-935F-4C4D-933D-2D0B4DA10358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bda4da33-22f0-4dab-b268-3c2cf5e9b9ad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c652389-fb62-4a29-a7e5-537f7df5736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DF827D-DB95-46B3-99BC-2DD217D8FB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870</TotalTime>
  <Words>1053</Words>
  <Application>Microsoft Office PowerPoint</Application>
  <PresentationFormat>Widescreen</PresentationFormat>
  <Paragraphs>177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Arial</vt:lpstr>
      <vt:lpstr>Calibri</vt:lpstr>
      <vt:lpstr>Corbel</vt:lpstr>
      <vt:lpstr>Times New Roman</vt:lpstr>
      <vt:lpstr>Wingdings</vt:lpstr>
      <vt:lpstr>Basis</vt:lpstr>
      <vt:lpstr>Afereesidoonorite sobivuse kriteeriumid,  doonorite valik ja värbamise tulemuslikkus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Afereesidoonorite sobivuse kriteeriumid,  doonorite valik ja värbamise tulemuslikkus</dc:title>
  <dc:creator>Ajdan Gadžijeva</dc:creator>
  <cp:lastModifiedBy>Gulara Khanirzayeva - PERH</cp:lastModifiedBy>
  <cp:revision>55</cp:revision>
  <dcterms:created xsi:type="dcterms:W3CDTF">2024-04-16T10:47:42Z</dcterms:created>
  <dcterms:modified xsi:type="dcterms:W3CDTF">2024-05-09T06:39:58Z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0x0101001A403DD25FAE7C4B9F57544E11B2997F</vt:lpwstr>
  </property>
</Properties>
</file>