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367" r:id="rId3"/>
    <p:sldId id="381" r:id="rId4"/>
    <p:sldId id="399" r:id="rId5"/>
    <p:sldId id="398" r:id="rId6"/>
    <p:sldId id="397" r:id="rId7"/>
    <p:sldId id="400" r:id="rId8"/>
    <p:sldId id="383" r:id="rId9"/>
    <p:sldId id="384" r:id="rId10"/>
    <p:sldId id="388" r:id="rId11"/>
    <p:sldId id="389" r:id="rId12"/>
    <p:sldId id="386" r:id="rId13"/>
    <p:sldId id="396" r:id="rId14"/>
    <p:sldId id="394" r:id="rId15"/>
    <p:sldId id="395" r:id="rId16"/>
    <p:sldId id="390" r:id="rId17"/>
    <p:sldId id="385" r:id="rId18"/>
    <p:sldId id="387" r:id="rId19"/>
    <p:sldId id="401" r:id="rId20"/>
  </p:sldIdLst>
  <p:sldSz cx="12192000" cy="6858000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7"/>
    <a:srgbClr val="666666"/>
    <a:srgbClr val="2F2F2F"/>
    <a:srgbClr val="4F4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9" autoAdjust="0"/>
    <p:restoredTop sz="86471" autoAdjust="0"/>
  </p:normalViewPr>
  <p:slideViewPr>
    <p:cSldViewPr snapToGrid="0">
      <p:cViewPr varScale="1">
        <p:scale>
          <a:sx n="75" d="100"/>
          <a:sy n="75" d="100"/>
        </p:scale>
        <p:origin x="137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aalhaigla-my.sharepoint.com/personal/avelellep_regionaalhaigla_ee/Documents/Documents/My%20Documents/Aastaaruanded%20ja%20tegevusplaanid/AA%20tabelid%20ja%20joonis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aalhaigla-my.sharepoint.com/personal/avelellep_regionaalhaigla_ee/Documents/Documents/My%20Documents/Aastaaruanded%20ja%20tegevusplaanid/AA%20tabelid%20ja%20joonis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'kogu Eesti doonorid'!$A$36</c:f>
              <c:strCache>
                <c:ptCount val="1"/>
                <c:pt idx="0">
                  <c:v>PERH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'kogu Eesti doonorid'!$C$35:$M$35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'kogu Eesti doonorid'!$C$36:$M$36</c:f>
              <c:numCache>
                <c:formatCode>#,##0</c:formatCode>
                <c:ptCount val="11"/>
                <c:pt idx="0">
                  <c:v>32987</c:v>
                </c:pt>
                <c:pt idx="1">
                  <c:v>33455</c:v>
                </c:pt>
                <c:pt idx="2">
                  <c:v>32528</c:v>
                </c:pt>
                <c:pt idx="3">
                  <c:v>31741</c:v>
                </c:pt>
                <c:pt idx="4">
                  <c:v>30035</c:v>
                </c:pt>
                <c:pt idx="5">
                  <c:v>28752</c:v>
                </c:pt>
                <c:pt idx="6">
                  <c:v>28341</c:v>
                </c:pt>
                <c:pt idx="7">
                  <c:v>27695</c:v>
                </c:pt>
                <c:pt idx="8">
                  <c:v>27180</c:v>
                </c:pt>
                <c:pt idx="9">
                  <c:v>26174</c:v>
                </c:pt>
                <c:pt idx="10">
                  <c:v>26406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04-49F3-B223-F03E25DA0F88}"/>
            </c:ext>
          </c:extLst>
        </c:ser>
        <c:ser>
          <c:idx val="1"/>
          <c:order val="1"/>
          <c:tx>
            <c:strRef>
              <c:f>'kogu Eesti doonorid'!$A$37</c:f>
              <c:strCache>
                <c:ptCount val="1"/>
                <c:pt idx="0">
                  <c:v>TÜK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'kogu Eesti doonorid'!$C$35:$M$35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'kogu Eesti doonorid'!$C$37:$M$37</c:f>
              <c:numCache>
                <c:formatCode>#,##0</c:formatCode>
                <c:ptCount val="11"/>
                <c:pt idx="0">
                  <c:v>18995</c:v>
                </c:pt>
                <c:pt idx="1">
                  <c:v>18097</c:v>
                </c:pt>
                <c:pt idx="2">
                  <c:v>17631</c:v>
                </c:pt>
                <c:pt idx="3">
                  <c:v>16511</c:v>
                </c:pt>
                <c:pt idx="4">
                  <c:v>16160</c:v>
                </c:pt>
                <c:pt idx="5">
                  <c:v>15601</c:v>
                </c:pt>
                <c:pt idx="6">
                  <c:v>15836</c:v>
                </c:pt>
                <c:pt idx="7">
                  <c:v>15527</c:v>
                </c:pt>
                <c:pt idx="8">
                  <c:v>15439</c:v>
                </c:pt>
                <c:pt idx="9">
                  <c:v>15343</c:v>
                </c:pt>
                <c:pt idx="10">
                  <c:v>15628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04-49F3-B223-F03E25DA0F88}"/>
            </c:ext>
          </c:extLst>
        </c:ser>
        <c:ser>
          <c:idx val="2"/>
          <c:order val="2"/>
          <c:tx>
            <c:strRef>
              <c:f>'kogu Eesti doonorid'!$A$38</c:f>
              <c:strCache>
                <c:ptCount val="1"/>
                <c:pt idx="0">
                  <c:v>Pärnu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'kogu Eesti doonorid'!$C$35:$M$35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'kogu Eesti doonorid'!$C$38:$M$38</c:f>
              <c:numCache>
                <c:formatCode>#,##0</c:formatCode>
                <c:ptCount val="11"/>
                <c:pt idx="0">
                  <c:v>5735</c:v>
                </c:pt>
                <c:pt idx="1">
                  <c:v>5591</c:v>
                </c:pt>
                <c:pt idx="2">
                  <c:v>5959</c:v>
                </c:pt>
                <c:pt idx="3">
                  <c:v>5657</c:v>
                </c:pt>
                <c:pt idx="4">
                  <c:v>5404</c:v>
                </c:pt>
                <c:pt idx="5">
                  <c:v>5596</c:v>
                </c:pt>
                <c:pt idx="6">
                  <c:v>5497</c:v>
                </c:pt>
                <c:pt idx="7">
                  <c:v>5424</c:v>
                </c:pt>
                <c:pt idx="8">
                  <c:v>5280</c:v>
                </c:pt>
                <c:pt idx="9">
                  <c:v>4772</c:v>
                </c:pt>
                <c:pt idx="10">
                  <c:v>4863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04-49F3-B223-F03E25DA0F88}"/>
            </c:ext>
          </c:extLst>
        </c:ser>
        <c:ser>
          <c:idx val="3"/>
          <c:order val="3"/>
          <c:tx>
            <c:strRef>
              <c:f>'kogu Eesti doonorid'!$A$39</c:f>
              <c:strCache>
                <c:ptCount val="1"/>
                <c:pt idx="0">
                  <c:v>Ida-Viru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'kogu Eesti doonorid'!$C$35:$M$35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'kogu Eesti doonorid'!$C$39:$M$39</c:f>
              <c:numCache>
                <c:formatCode>#,##0</c:formatCode>
                <c:ptCount val="11"/>
                <c:pt idx="0">
                  <c:v>3212</c:v>
                </c:pt>
                <c:pt idx="1">
                  <c:v>3388</c:v>
                </c:pt>
                <c:pt idx="2">
                  <c:v>2895</c:v>
                </c:pt>
                <c:pt idx="3">
                  <c:v>3508</c:v>
                </c:pt>
                <c:pt idx="4">
                  <c:v>3458</c:v>
                </c:pt>
                <c:pt idx="5">
                  <c:v>3537</c:v>
                </c:pt>
                <c:pt idx="6">
                  <c:v>3771</c:v>
                </c:pt>
                <c:pt idx="7">
                  <c:v>3636</c:v>
                </c:pt>
                <c:pt idx="8">
                  <c:v>3450</c:v>
                </c:pt>
                <c:pt idx="9">
                  <c:v>3868</c:v>
                </c:pt>
                <c:pt idx="10">
                  <c:v>3394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04-49F3-B223-F03E25DA0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6723464"/>
        <c:axId val="506724776"/>
      </c:barChart>
      <c:lineChart>
        <c:grouping val="standard"/>
        <c:varyColors val="0"/>
        <c:ser>
          <c:idx val="4"/>
          <c:order val="4"/>
          <c:tx>
            <c:strRef>
              <c:f>'kogu Eesti doonorid'!$A$40</c:f>
              <c:strCache>
                <c:ptCount val="1"/>
                <c:pt idx="0">
                  <c:v>EESTI KOKKU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454427986860193E-2"/>
                  <c:y val="-3.361406814921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704-49F3-B223-F03E25DA0F88}"/>
                </c:ext>
              </c:extLst>
            </c:dLbl>
            <c:dLbl>
              <c:idx val="1"/>
              <c:layout>
                <c:manualLayout>
                  <c:x val="-5.1596304523128911E-2"/>
                  <c:y val="4.8705957975071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704-49F3-B223-F03E25DA0F88}"/>
                </c:ext>
              </c:extLst>
            </c:dLbl>
            <c:dLbl>
              <c:idx val="2"/>
              <c:layout>
                <c:manualLayout>
                  <c:x val="-5.0180429979998713E-2"/>
                  <c:y val="-3.7439927531662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A704-49F3-B223-F03E25DA0F88}"/>
                </c:ext>
              </c:extLst>
            </c:dLbl>
            <c:dLbl>
              <c:idx val="3"/>
              <c:layout>
                <c:manualLayout>
                  <c:x val="-4.74028797667881E-2"/>
                  <c:y val="3.029817858599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704-49F3-B223-F03E25DA0F88}"/>
                </c:ext>
              </c:extLst>
            </c:dLbl>
            <c:dLbl>
              <c:idx val="4"/>
              <c:layout>
                <c:manualLayout>
                  <c:x val="-4.4503296870861637E-2"/>
                  <c:y val="-4.6437071823895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704-49F3-B223-F03E25DA0F88}"/>
                </c:ext>
              </c:extLst>
            </c:dLbl>
            <c:dLbl>
              <c:idx val="5"/>
              <c:layout>
                <c:manualLayout>
                  <c:x val="-5.5966188084178914E-2"/>
                  <c:y val="3.5777463074515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704-49F3-B223-F03E25DA0F88}"/>
                </c:ext>
              </c:extLst>
            </c:dLbl>
            <c:dLbl>
              <c:idx val="6"/>
              <c:layout>
                <c:manualLayout>
                  <c:x val="-5.0139752419093409E-2"/>
                  <c:y val="-4.0025484824462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A704-49F3-B223-F03E25DA0F88}"/>
                </c:ext>
              </c:extLst>
            </c:dLbl>
            <c:dLbl>
              <c:idx val="7"/>
              <c:layout>
                <c:manualLayout>
                  <c:x val="-4.876455543686848E-2"/>
                  <c:y val="3.4950717610811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704-49F3-B223-F03E25DA0F88}"/>
                </c:ext>
              </c:extLst>
            </c:dLbl>
            <c:dLbl>
              <c:idx val="8"/>
              <c:layout>
                <c:manualLayout>
                  <c:x val="-4.7267212147456036E-2"/>
                  <c:y val="-3.9198739360758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A704-49F3-B223-F03E25DA0F88}"/>
                </c:ext>
              </c:extLst>
            </c:dLbl>
            <c:dLbl>
              <c:idx val="9"/>
              <c:layout>
                <c:manualLayout>
                  <c:x val="-5.3039335315019975E-2"/>
                  <c:y val="4.1775559269337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704-49F3-B223-F03E25DA0F88}"/>
                </c:ext>
              </c:extLst>
            </c:dLbl>
            <c:dLbl>
              <c:idx val="10"/>
              <c:layout>
                <c:manualLayout>
                  <c:x val="-2.0012482476415266E-2"/>
                  <c:y val="-3.87854632490939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A704-49F3-B223-F03E25DA0F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'kogu Eesti doonorid'!$C$35:$M$35</c:f>
              <c:numCache>
                <c:formatCode>General</c:formatCode>
                <c:ptCount val="11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</c:numCache>
            </c:numRef>
          </c:cat>
          <c:val>
            <c:numRef>
              <c:f>'kogu Eesti doonorid'!$C$40:$M$40</c:f>
              <c:numCache>
                <c:formatCode>#,##0</c:formatCode>
                <c:ptCount val="11"/>
                <c:pt idx="0">
                  <c:v>60929</c:v>
                </c:pt>
                <c:pt idx="1">
                  <c:v>60531</c:v>
                </c:pt>
                <c:pt idx="2">
                  <c:v>59013</c:v>
                </c:pt>
                <c:pt idx="3">
                  <c:v>57417</c:v>
                </c:pt>
                <c:pt idx="4">
                  <c:v>55057</c:v>
                </c:pt>
                <c:pt idx="5">
                  <c:v>53486</c:v>
                </c:pt>
                <c:pt idx="6">
                  <c:v>53445</c:v>
                </c:pt>
                <c:pt idx="7">
                  <c:v>52282</c:v>
                </c:pt>
                <c:pt idx="8">
                  <c:v>51349</c:v>
                </c:pt>
                <c:pt idx="9">
                  <c:v>50157</c:v>
                </c:pt>
                <c:pt idx="10">
                  <c:v>50291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704-49F3-B223-F03E25DA0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723464"/>
        <c:axId val="506724776"/>
      </c:lineChart>
      <c:catAx>
        <c:axId val="506723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06724776"/>
        <c:crosses val="autoZero"/>
        <c:auto val="1"/>
        <c:lblAlgn val="ctr"/>
        <c:lblOffset val="100"/>
        <c:noMultiLvlLbl val="0"/>
      </c:catAx>
      <c:valAx>
        <c:axId val="506724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t-EE"/>
          </a:p>
        </c:txPr>
        <c:crossAx val="506723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7586231759186292"/>
          <c:w val="1"/>
          <c:h val="0.49505310646311895"/>
        </c:manualLayout>
      </c:layout>
      <c:pie3DChart>
        <c:varyColors val="1"/>
        <c:ser>
          <c:idx val="0"/>
          <c:order val="0"/>
          <c:spPr>
            <a:solidFill>
              <a:schemeClr val="accent4">
                <a:lumMod val="50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EDE-417F-B1F7-E7D4ECA6A5C6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EDE-417F-B1F7-E7D4ECA6A5C6}"/>
              </c:ext>
            </c:extLst>
          </c:dPt>
          <c:dLbls>
            <c:dLbl>
              <c:idx val="0"/>
              <c:layout>
                <c:manualLayout>
                  <c:x val="4.9227390326515991E-3"/>
                  <c:y val="5.334885278170382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EDE-417F-B1F7-E7D4ECA6A5C6}"/>
                </c:ext>
              </c:extLst>
            </c:dLbl>
            <c:dLbl>
              <c:idx val="1"/>
              <c:layout>
                <c:manualLayout>
                  <c:x val="3.7499973379352743E-2"/>
                  <c:y val="-0.332670581655480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t-E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48557906296743"/>
                      <c:h val="0.213391658676893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DE-417F-B1F7-E7D4ECA6A5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t-E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'kogu Eesti doonorid'!$P$26:$P$27</c:f>
              <c:strCache>
                <c:ptCount val="2"/>
                <c:pt idx="0">
                  <c:v>Doonorid</c:v>
                </c:pt>
                <c:pt idx="1">
                  <c:v>Mittedoonorid</c:v>
                </c:pt>
              </c:strCache>
            </c:strRef>
          </c:cat>
          <c:val>
            <c:numRef>
              <c:f>'kogu Eesti doonorid'!$Q$26:$Q$27</c:f>
              <c:numCache>
                <c:formatCode>0.0%</c:formatCode>
                <c:ptCount val="2"/>
                <c:pt idx="0">
                  <c:v>2.1000000000000001E-2</c:v>
                </c:pt>
                <c:pt idx="1">
                  <c:v>0.97899999999999998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DE-417F-B1F7-E7D4ECA6A5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54213298588753E-2"/>
          <c:y val="0.800961111229192"/>
          <c:w val="0.83601734224138657"/>
          <c:h val="0.123985220525566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t-E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t-E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F6475-E809-43A2-83B0-D7648E5135E9}" type="datetimeFigureOut">
              <a:rPr lang="et-EE" smtClean="0"/>
              <a:t>10.05.2024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E1121-5014-4DA3-BAFB-045B653F7DE5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00073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93D55-4703-40FB-A602-246B69AA75EE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D63D5-A5B7-496C-8362-CC177CA2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510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1243013"/>
            <a:ext cx="5964237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22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dirty="0" smtClean="0">
                <a:solidFill>
                  <a:srgbClr val="002060"/>
                </a:solidFill>
              </a:rPr>
              <a:t>Kampaania jaoks oli vaja leida </a:t>
            </a:r>
            <a:r>
              <a:rPr lang="et-EE" sz="1200" b="1" dirty="0" smtClean="0">
                <a:solidFill>
                  <a:srgbClr val="002060"/>
                </a:solidFill>
              </a:rPr>
              <a:t>tuntud Eesti inimene</a:t>
            </a:r>
            <a:r>
              <a:rPr lang="et-EE" sz="1200" dirty="0" smtClean="0">
                <a:solidFill>
                  <a:srgbClr val="002060"/>
                </a:solidFill>
              </a:rPr>
              <a:t>, kes oleks kõneisik meedias ja inspireeriks inimesi (mehi!) tulema doonoriks. Pärast mitmeid arutelusid ja läbirääkimisi osutus valituks tuntud jalgpallur Ragnar </a:t>
            </a:r>
            <a:r>
              <a:rPr lang="et-EE" sz="1200" dirty="0" err="1" smtClean="0">
                <a:solidFill>
                  <a:srgbClr val="002060"/>
                </a:solidFill>
              </a:rPr>
              <a:t>Klavan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22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48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dirty="0" smtClean="0"/>
              <a:t>Videoklipid valmisid </a:t>
            </a:r>
            <a:r>
              <a:rPr lang="et-EE" sz="1200" dirty="0" err="1" smtClean="0"/>
              <a:t>PERHi</a:t>
            </a:r>
            <a:r>
              <a:rPr lang="et-EE" sz="1200" dirty="0" smtClean="0"/>
              <a:t> ja</a:t>
            </a:r>
            <a:r>
              <a:rPr lang="et-EE" sz="1200" baseline="0" dirty="0" smtClean="0"/>
              <a:t> </a:t>
            </a:r>
            <a:r>
              <a:rPr lang="et-EE" sz="1200" baseline="0" dirty="0" err="1" smtClean="0"/>
              <a:t>Tabasco</a:t>
            </a:r>
            <a:r>
              <a:rPr lang="et-EE" sz="1200" baseline="0" dirty="0" smtClean="0"/>
              <a:t> </a:t>
            </a:r>
            <a:r>
              <a:rPr lang="et-EE" sz="1200" dirty="0" smtClean="0"/>
              <a:t>koostöös ning</a:t>
            </a:r>
            <a:r>
              <a:rPr lang="et-EE" sz="1200" baseline="0" dirty="0" smtClean="0"/>
              <a:t> m</a:t>
            </a:r>
            <a:r>
              <a:rPr lang="et-EE" sz="1200" dirty="0" smtClean="0"/>
              <a:t>eie töötajad osalesid ruumide ettevalmistus videoklippide filmimiseks ning</a:t>
            </a:r>
            <a:r>
              <a:rPr lang="et-EE" sz="1200" baseline="0" dirty="0" smtClean="0"/>
              <a:t> </a:t>
            </a:r>
            <a:r>
              <a:rPr lang="et-EE" sz="1200" dirty="0" smtClean="0"/>
              <a:t>dekoratsioonide ja rekvisiitide leidmisel.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3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79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2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 aastaplaanides oli püstitatud  eesmärk teha 2316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protseduuri aastas (ehk 576 protseduuri võrra rohkem, kui 2022 tehtud protseduuride arv)</a:t>
            </a:r>
            <a:r>
              <a:rPr lang="et-E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eesmärk oli värvat 60 uut plasmadoonorit.</a:t>
            </a:r>
            <a:endParaRPr lang="et-E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94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Eestis on plasma-</a:t>
            </a: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afereesi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kogemust 50 a.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Selleks et rohkem plasmat saada, hakkasime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1974. aastal tegema</a:t>
            </a:r>
            <a:r>
              <a:rPr lang="et-E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manuaalset </a:t>
            </a: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Esialgu tegime ühekordset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500 ml pudelitega.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1985.a. läksime üle kahekordsele </a:t>
            </a: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plasmafereesile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Vastavalt 1979. a. kinnitatud juhendile võis kahekordset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teha ainult plastiktaaraga “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Hemakon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Tegelikult oli plastikkottide kasutamine lubatud alates 1983. a.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75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9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Reeglina ühe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protseduuri käigus koguti 720 ml plasmat (3 ravidoosi) ja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multikomponent-afereesil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ravidoosi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trombotsüüte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470 ml plasmat (2 ravidoosi).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0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aastal tehti oluline samm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ülekandeplasma ohutuse tagamisel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 transfusioonreaktsiooni TRALI vältimiseks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Alates 2017 aastast valmistatakse plasmat transfusiooniks peamiselt</a:t>
            </a:r>
            <a:r>
              <a:rPr lang="et-E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meesdoonorite poolt loovutatud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afereesiplasmast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naisdoonorite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poolt loovutatud plasma sobib transfusiooniks tingimusel: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aHLA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5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Reeglina ühe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protseduuri käigus koguti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720 ml plasmat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(3 ravidoosi)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Multikomponent-afereesil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ravidoosi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trombotsüüte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470 ml plasmat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 ravidoosi).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69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Plasmafereeside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arvu vähenemise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põhjusteks: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suurenenud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afereesitrombotsüüte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nõudlusel</a:t>
            </a:r>
            <a:r>
              <a:rPr lang="et-E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suunati doonor </a:t>
            </a:r>
            <a:r>
              <a:rPr lang="et-EE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multikomponent-afereesile</a:t>
            </a:r>
            <a:endParaRPr lang="et-EE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õdede puudus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seoses</a:t>
            </a:r>
            <a:r>
              <a:rPr lang="et-E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korduvate </a:t>
            </a:r>
            <a:r>
              <a:rPr lang="et-E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-positiivsega kokkupuutumisest</a:t>
            </a:r>
            <a:r>
              <a:rPr lang="et-E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tingitud </a:t>
            </a:r>
            <a:r>
              <a:rPr lang="et-E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karantiinidega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doonorite arvu</a:t>
            </a:r>
            <a:r>
              <a:rPr lang="et-E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langus</a:t>
            </a:r>
            <a:r>
              <a:rPr lang="et-EE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t-EE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koroona nakkuse leviku ja karantiini </a:t>
            </a:r>
            <a:r>
              <a:rPr lang="et-EE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tõttu</a:t>
            </a:r>
            <a:endParaRPr lang="et-EE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26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t-EE" sz="1800" dirty="0" smtClean="0">
                <a:solidFill>
                  <a:srgbClr val="002060"/>
                </a:solidFill>
              </a:rPr>
              <a:t>Ülekandeks </a:t>
            </a:r>
            <a:r>
              <a:rPr lang="et-EE" sz="1800" b="1" dirty="0" smtClean="0">
                <a:solidFill>
                  <a:srgbClr val="002060"/>
                </a:solidFill>
              </a:rPr>
              <a:t>8 546 </a:t>
            </a:r>
            <a:r>
              <a:rPr lang="et-EE" sz="1800" dirty="0" smtClean="0">
                <a:solidFill>
                  <a:srgbClr val="002060"/>
                </a:solidFill>
              </a:rPr>
              <a:t>doosi </a:t>
            </a:r>
            <a:r>
              <a:rPr lang="et-EE" sz="1800" dirty="0" smtClean="0">
                <a:solidFill>
                  <a:srgbClr val="002060"/>
                </a:solidFill>
                <a:cs typeface="Calibri" panose="020F0502020204030204" pitchFamily="34" charset="0"/>
              </a:rPr>
              <a:t>→</a:t>
            </a:r>
            <a:r>
              <a:rPr lang="et-EE" sz="1800" dirty="0" smtClean="0">
                <a:solidFill>
                  <a:srgbClr val="002060"/>
                </a:solidFill>
              </a:rPr>
              <a:t> haiglatele </a:t>
            </a:r>
            <a:r>
              <a:rPr lang="et-EE" sz="1800" b="1" dirty="0" smtClean="0">
                <a:solidFill>
                  <a:srgbClr val="002060"/>
                </a:solidFill>
              </a:rPr>
              <a:t>5 437 doosi</a:t>
            </a:r>
            <a:r>
              <a:rPr lang="et-EE" sz="1800" dirty="0" smtClean="0">
                <a:solidFill>
                  <a:srgbClr val="002060"/>
                </a:solidFill>
              </a:rPr>
              <a:t>, </a:t>
            </a:r>
            <a:r>
              <a:rPr lang="et-EE" sz="1800" b="1" dirty="0" smtClean="0">
                <a:solidFill>
                  <a:srgbClr val="002060"/>
                </a:solidFill>
              </a:rPr>
              <a:t>93% </a:t>
            </a:r>
            <a:r>
              <a:rPr lang="et-EE" sz="1800" dirty="0" err="1" smtClean="0">
                <a:solidFill>
                  <a:srgbClr val="002060"/>
                </a:solidFill>
              </a:rPr>
              <a:t>afereesiplasma</a:t>
            </a:r>
            <a:r>
              <a:rPr lang="et-EE" sz="1800" dirty="0" smtClean="0">
                <a:solidFill>
                  <a:srgbClr val="002060"/>
                </a:solidFill>
              </a:rPr>
              <a:t> </a:t>
            </a:r>
          </a:p>
          <a:p>
            <a:pPr lvl="1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t-EE" sz="1800" dirty="0" err="1" smtClean="0">
                <a:solidFill>
                  <a:srgbClr val="002060"/>
                </a:solidFill>
              </a:rPr>
              <a:t>Fraktsioneerijale</a:t>
            </a:r>
            <a:r>
              <a:rPr lang="et-EE" sz="1800" dirty="0" smtClean="0">
                <a:solidFill>
                  <a:srgbClr val="002060"/>
                </a:solidFill>
              </a:rPr>
              <a:t> </a:t>
            </a:r>
            <a:r>
              <a:rPr lang="et-EE" sz="1800" b="1" dirty="0" smtClean="0">
                <a:solidFill>
                  <a:srgbClr val="002060"/>
                </a:solidFill>
              </a:rPr>
              <a:t>22 933 </a:t>
            </a:r>
            <a:r>
              <a:rPr lang="et-EE" sz="1800" dirty="0" smtClean="0">
                <a:solidFill>
                  <a:srgbClr val="002060"/>
                </a:solidFill>
              </a:rPr>
              <a:t>doosi (6322 L). Uus hankeleping </a:t>
            </a:r>
            <a:r>
              <a:rPr lang="et-EE" sz="1800" dirty="0" err="1" smtClean="0">
                <a:solidFill>
                  <a:srgbClr val="002060"/>
                </a:solidFill>
              </a:rPr>
              <a:t>Octapharmaga</a:t>
            </a:r>
            <a:r>
              <a:rPr lang="et-EE" sz="1800" dirty="0" smtClean="0">
                <a:solidFill>
                  <a:srgbClr val="002060"/>
                </a:solidFill>
              </a:rPr>
              <a:t> kuni dets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88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200" dirty="0" smtClean="0"/>
              <a:t>fookusesse on </a:t>
            </a:r>
            <a:r>
              <a:rPr lang="et-EE" sz="1200" dirty="0" err="1" smtClean="0"/>
              <a:t>afereesiprotseduurid</a:t>
            </a:r>
            <a:r>
              <a:rPr lang="et-EE" sz="1200" dirty="0" smtClean="0"/>
              <a:t> ja plasmadoonorid kuna haiglates tõuseb patsientide ravis vajadus </a:t>
            </a:r>
            <a:r>
              <a:rPr lang="et-EE" sz="1200" dirty="0" err="1" smtClean="0"/>
              <a:t>trombotsüütide</a:t>
            </a:r>
            <a:r>
              <a:rPr lang="et-EE" sz="1200" dirty="0" smtClean="0"/>
              <a:t> ja plasmapreparaatide järele. Sellised muutused veretoodete kasutamises viitavad selgelt </a:t>
            </a:r>
            <a:r>
              <a:rPr lang="et-EE" sz="1200" dirty="0" err="1" smtClean="0"/>
              <a:t>afereesiprotseduuride</a:t>
            </a:r>
            <a:r>
              <a:rPr lang="et-EE" sz="1200" dirty="0" smtClean="0"/>
              <a:t> ja </a:t>
            </a:r>
            <a:r>
              <a:rPr lang="et-EE" sz="1200" dirty="0" err="1" smtClean="0"/>
              <a:t>afereesidoonorite</a:t>
            </a:r>
            <a:r>
              <a:rPr lang="et-EE" sz="1200" dirty="0" smtClean="0"/>
              <a:t> kasvavale vajadusele.</a:t>
            </a:r>
          </a:p>
          <a:p>
            <a:pPr marL="17145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t-EE" sz="1200" dirty="0" smtClean="0"/>
              <a:t>Kuna vereplasma vajadus kasvab, siis on määrava tähtsusega asjakohane Eesti doonoriealiste inimeste sihtrühmakeskne teavitamine ning täisveredoonoritele plasmadoonorluse võimaluste tutvustamine. 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50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 smtClean="0"/>
              <a:t>Kõiki valminud kampaaniamaterjale kasutatakse ka edaspidiselt turundus- ja kommunikatsiooni tegevustes. Loodud sisu sobib doonoritele sh plasmadoonoritele näitamiseks ja on ideaalne viis tähelepanu püüda. </a:t>
            </a:r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D63D5-A5B7-496C-8362-CC177CA213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2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2621" y="1985117"/>
            <a:ext cx="11327580" cy="453950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06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110" userDrawn="1">
          <p15:clr>
            <a:srgbClr val="FBAE40"/>
          </p15:clr>
        </p15:guide>
        <p15:guide id="2" pos="7408" userDrawn="1">
          <p15:clr>
            <a:srgbClr val="FBAE40"/>
          </p15:clr>
        </p15:guide>
        <p15:guide id="3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alkirja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31951" y="2713703"/>
            <a:ext cx="7846347" cy="17934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spcBef>
                <a:spcPts val="0"/>
              </a:spcBef>
              <a:buNone/>
              <a:defRPr sz="4400" b="1" baseline="0">
                <a:solidFill>
                  <a:srgbClr val="00438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631951" y="4869152"/>
            <a:ext cx="7846347" cy="107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baseline="0">
                <a:solidFill>
                  <a:srgbClr val="4F4F4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135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028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58850" y="541339"/>
            <a:ext cx="10542588" cy="10750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9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58851" y="1988084"/>
            <a:ext cx="10552744" cy="359991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0"/>
              </a:spcBef>
              <a:buFontTx/>
              <a:buBlip>
                <a:blip r:embed="rId2"/>
              </a:buBlip>
              <a:defRPr lang="en-US" sz="2100" b="0" i="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685800" indent="-342900">
              <a:buFontTx/>
              <a:buBlip>
                <a:blip r:embed="rId2"/>
              </a:buBlip>
              <a:defRPr sz="2100" b="0">
                <a:solidFill>
                  <a:srgbClr val="4F4F4F"/>
                </a:solidFill>
                <a:latin typeface="Calibri" panose="020F0502020204030204" pitchFamily="34" charset="0"/>
              </a:defRPr>
            </a:lvl2pPr>
            <a:lvl3pPr marL="1028700" indent="-342900">
              <a:buFontTx/>
              <a:buBlip>
                <a:blip r:embed="rId2"/>
              </a:buBlip>
              <a:defRPr sz="2100" b="0">
                <a:solidFill>
                  <a:srgbClr val="4F4F4F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19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58850" y="541339"/>
            <a:ext cx="10542588" cy="10750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9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58851" y="1988084"/>
            <a:ext cx="10552744" cy="35999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0" i="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5114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4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kuga 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58851" y="541339"/>
            <a:ext cx="10430840" cy="10750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9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58851" y="1988084"/>
            <a:ext cx="10430839" cy="14409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0" i="0" baseline="0" smtClean="0">
                <a:solidFill>
                  <a:srgbClr val="666666"/>
                </a:solidFill>
                <a:effectLst/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958852" y="3775075"/>
            <a:ext cx="10430837" cy="21832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207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4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58852" y="541339"/>
            <a:ext cx="4665201" cy="10750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000"/>
              </a:lnSpc>
              <a:buNone/>
              <a:defRPr sz="3900" b="1">
                <a:solidFill>
                  <a:srgbClr val="004387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958852" y="1988083"/>
            <a:ext cx="4665201" cy="39643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0" i="0" baseline="0" smtClean="0">
                <a:solidFill>
                  <a:srgbClr val="666666"/>
                </a:solidFill>
                <a:effectLst/>
                <a:latin typeface="Calibri" panose="020F0502020204030204" pitchFamily="34" charset="0"/>
              </a:defRPr>
            </a:lvl1pPr>
            <a:lvl2pPr marL="3429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2pPr>
            <a:lvl3pPr marL="6858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3pPr>
            <a:lvl4pPr marL="10287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4pPr>
            <a:lvl5pPr marL="1371600" indent="0">
              <a:buNone/>
              <a:defRPr sz="2025" b="1">
                <a:solidFill>
                  <a:srgbClr val="004387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96001" y="182563"/>
            <a:ext cx="5765636" cy="5770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51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4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disla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97" y="182563"/>
            <a:ext cx="11515540" cy="57705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433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04" userDrawn="1">
          <p15:clr>
            <a:srgbClr val="FBAE40"/>
          </p15:clr>
        </p15:guide>
        <p15:guide id="3" pos="753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 userDrawn="1"/>
        </p:nvSpPr>
        <p:spPr>
          <a:xfrm>
            <a:off x="10623439" y="6306293"/>
            <a:ext cx="871015" cy="3587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rgbClr val="00438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3084B00-8F25-4EB9-8539-A1B01857381D}" type="slidenum">
              <a:rPr lang="en-US" sz="1650" smtClean="0"/>
              <a:pPr algn="r"/>
              <a:t>‹#›</a:t>
            </a:fld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158534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50" r:id="rId4"/>
    <p:sldLayoutId id="2147483658" r:id="rId5"/>
    <p:sldLayoutId id="2147483659" r:id="rId6"/>
    <p:sldLayoutId id="2147483660" r:id="rId7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hyperlink" Target="https://www.facebook.com/DoonoridjaSobrad/videos/895892198827259" TargetMode="Externa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hyperlink" Target="https://www.facebook.com/DoonoridjaSobrad/videos/75094743671493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hyperlink" Target="https://www.facebook.com/DoonoridjaSobrad/videos/367572682266541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45168" y="3073400"/>
            <a:ext cx="8008219" cy="939686"/>
          </a:xfrm>
        </p:spPr>
        <p:txBody>
          <a:bodyPr/>
          <a:lstStyle/>
          <a:p>
            <a:pPr algn="ctr"/>
            <a:r>
              <a:rPr lang="et-EE" sz="6600" dirty="0" smtClean="0"/>
              <a:t>PLASMA KOGUMINE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22306" y="4332458"/>
            <a:ext cx="3101048" cy="1271929"/>
          </a:xfrm>
        </p:spPr>
        <p:txBody>
          <a:bodyPr/>
          <a:lstStyle/>
          <a:p>
            <a:pPr algn="ctr"/>
            <a:r>
              <a:rPr lang="et-EE" altLang="et-EE" dirty="0"/>
              <a:t>Ave </a:t>
            </a:r>
            <a:r>
              <a:rPr lang="et-EE" altLang="et-EE" dirty="0" smtClean="0"/>
              <a:t>Lellep</a:t>
            </a:r>
          </a:p>
          <a:p>
            <a:pPr algn="ctr"/>
            <a:r>
              <a:rPr lang="et-EE" altLang="et-EE" dirty="0" smtClean="0"/>
              <a:t>10.05.2024</a:t>
            </a:r>
            <a:endParaRPr lang="et-EE" altLang="et-EE" dirty="0"/>
          </a:p>
          <a:p>
            <a:pPr algn="ctr"/>
            <a:r>
              <a:rPr lang="et-EE" dirty="0" smtClean="0"/>
              <a:t>ETMS üldkoosolek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271" y="167149"/>
            <a:ext cx="2276628" cy="270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58851" y="817216"/>
            <a:ext cx="4857750" cy="1075084"/>
          </a:xfrm>
        </p:spPr>
        <p:txBody>
          <a:bodyPr/>
          <a:lstStyle/>
          <a:p>
            <a:pPr algn="ctr"/>
            <a:r>
              <a:rPr lang="et-EE" dirty="0">
                <a:solidFill>
                  <a:srgbClr val="002060"/>
                </a:solidFill>
              </a:rPr>
              <a:t>Kampaania visuaal</a:t>
            </a:r>
          </a:p>
          <a:p>
            <a:endParaRPr lang="et-EE" dirty="0"/>
          </a:p>
        </p:txBody>
      </p:sp>
      <p:pic>
        <p:nvPicPr>
          <p:cNvPr id="4" name="Picture 3" descr="S:\Turundus\KAMPAANIAD\Plasmadoonorite kampaania 2023\Tabasco\PERH_Plasmadoonori_kampaania_A3_port_297x420_5bleed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98" y="266699"/>
            <a:ext cx="4458761" cy="60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8224573" y="5641486"/>
            <a:ext cx="3276865" cy="497296"/>
          </a:xfrm>
          <a:prstGeom prst="rect">
            <a:avLst/>
          </a:prstGeom>
        </p:spPr>
        <p:txBody>
          <a:bodyPr/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4"/>
              </a:buBlip>
              <a:defRPr lang="en-US" sz="2100" b="0" i="0" kern="120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endParaRPr lang="et-EE" sz="2800" dirty="0">
              <a:solidFill>
                <a:srgbClr val="002060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83395" y="1892300"/>
            <a:ext cx="5855192" cy="4647329"/>
          </a:xfrm>
          <a:prstGeom prst="rect">
            <a:avLst/>
          </a:prstGeom>
        </p:spPr>
        <p:txBody>
          <a:bodyPr/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4"/>
              </a:buBlip>
              <a:defRPr lang="en-US" sz="2100" b="0" i="0" kern="120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t-EE" sz="2800" dirty="0">
                <a:solidFill>
                  <a:srgbClr val="002060"/>
                </a:solidFill>
                <a:latin typeface="+mn-lt"/>
              </a:rPr>
              <a:t>Kampaania jaoks oli vaja leida</a:t>
            </a:r>
            <a:endParaRPr lang="et-EE" sz="2800" dirty="0" smtClean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Idee ja põhikujundus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Reklaamlause</a:t>
            </a:r>
            <a:endParaRPr lang="et-EE" sz="2400" b="1" dirty="0" smtClean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Reklaamisik, kes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inspireeriks inimesi (mehi!) tulema doonoriks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 – </a:t>
            </a: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Ragnar </a:t>
            </a:r>
            <a:r>
              <a:rPr lang="et-EE" sz="2400" b="1" dirty="0" err="1" smtClean="0">
                <a:solidFill>
                  <a:srgbClr val="002060"/>
                </a:solidFill>
                <a:latin typeface="+mn-lt"/>
              </a:rPr>
              <a:t>Klavan</a:t>
            </a:r>
            <a:endParaRPr lang="et-EE" sz="24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1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79450" y="912790"/>
            <a:ext cx="6394450" cy="1075084"/>
          </a:xfrm>
        </p:spPr>
        <p:txBody>
          <a:bodyPr/>
          <a:lstStyle/>
          <a:p>
            <a:r>
              <a:rPr lang="et-EE" dirty="0" smtClean="0">
                <a:solidFill>
                  <a:srgbClr val="002060"/>
                </a:solidFill>
              </a:rPr>
              <a:t>Plasmadoonorluse infovoldik</a:t>
            </a:r>
            <a:endParaRPr lang="et-EE" dirty="0">
              <a:solidFill>
                <a:srgbClr val="002060"/>
              </a:solidFill>
            </a:endParaRPr>
          </a:p>
          <a:p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31852" y="2140484"/>
            <a:ext cx="5607048" cy="3599917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-EE" sz="2400" dirty="0" smtClean="0">
                <a:solidFill>
                  <a:srgbClr val="002060"/>
                </a:solidFill>
              </a:rPr>
              <a:t>Kampaania käigus uuendasime plasma-doonorluse infovoldikut. Kasutasime tänapäevast lähenemist – rohkem pilte ja vähem teksti, et info oleks visuaalselt kiiremini ja paremini haaratav.</a:t>
            </a:r>
            <a:endParaRPr lang="et-EE" sz="2400" dirty="0">
              <a:solidFill>
                <a:srgbClr val="002060"/>
              </a:solidFill>
            </a:endParaRPr>
          </a:p>
          <a:p>
            <a:endParaRPr lang="et-EE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972300" y="647700"/>
            <a:ext cx="4191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58850" y="698499"/>
            <a:ext cx="10542588" cy="917923"/>
          </a:xfrm>
        </p:spPr>
        <p:txBody>
          <a:bodyPr/>
          <a:lstStyle/>
          <a:p>
            <a:pPr algn="ctr"/>
            <a:r>
              <a:rPr lang="et-EE" dirty="0" smtClean="0">
                <a:solidFill>
                  <a:srgbClr val="002060"/>
                </a:solidFill>
              </a:rPr>
              <a:t>Kampaaniamaterjalide levitamine</a:t>
            </a:r>
            <a:endParaRPr lang="et-EE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51563" y="1867302"/>
            <a:ext cx="10327115" cy="396982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t-EE" sz="2600" dirty="0" smtClean="0">
                <a:solidFill>
                  <a:srgbClr val="002060"/>
                </a:solidFill>
                <a:latin typeface="+mn-lt"/>
              </a:rPr>
              <a:t>Kampaania </a:t>
            </a:r>
            <a:r>
              <a:rPr lang="et-EE" sz="2600" dirty="0">
                <a:solidFill>
                  <a:srgbClr val="002060"/>
                </a:solidFill>
                <a:latin typeface="+mn-lt"/>
              </a:rPr>
              <a:t>väli- ja </a:t>
            </a:r>
            <a:r>
              <a:rPr lang="et-EE" sz="2600" dirty="0" err="1" smtClean="0">
                <a:solidFill>
                  <a:srgbClr val="002060"/>
                </a:solidFill>
                <a:latin typeface="+mn-lt"/>
              </a:rPr>
              <a:t>digireklaame</a:t>
            </a:r>
            <a:r>
              <a:rPr lang="et-EE" sz="2600" dirty="0" smtClean="0">
                <a:solidFill>
                  <a:srgbClr val="002060"/>
                </a:solidFill>
                <a:latin typeface="+mn-lt"/>
              </a:rPr>
              <a:t> levitasime kahes etapis: </a:t>
            </a:r>
            <a:r>
              <a:rPr lang="et-EE" sz="2600" b="1" dirty="0">
                <a:solidFill>
                  <a:srgbClr val="002060"/>
                </a:solidFill>
                <a:latin typeface="+mn-lt"/>
              </a:rPr>
              <a:t>juunis ja </a:t>
            </a:r>
            <a:r>
              <a:rPr lang="et-EE" sz="2600" b="1" dirty="0" smtClean="0">
                <a:solidFill>
                  <a:srgbClr val="002060"/>
                </a:solidFill>
                <a:latin typeface="+mn-lt"/>
              </a:rPr>
              <a:t>oktoobris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M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akstud sihitud reklaamid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sotsiaal- ja </a:t>
            </a:r>
            <a:r>
              <a:rPr lang="et-EE" sz="2400" dirty="0" err="1">
                <a:solidFill>
                  <a:srgbClr val="002060"/>
                </a:solidFill>
                <a:latin typeface="+mn-lt"/>
              </a:rPr>
              <a:t>digimeediakanalites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: Facebook, </a:t>
            </a:r>
            <a:r>
              <a:rPr lang="et-EE" sz="2400" dirty="0" err="1">
                <a:solidFill>
                  <a:srgbClr val="002060"/>
                </a:solidFill>
                <a:latin typeface="+mn-lt"/>
              </a:rPr>
              <a:t>Instagram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, Delfi </a:t>
            </a:r>
            <a:endParaRPr lang="et-EE" sz="2400" dirty="0" smtClean="0">
              <a:solidFill>
                <a:srgbClr val="002060"/>
              </a:solidFill>
              <a:latin typeface="+mn-lt"/>
            </a:endParaRPr>
          </a:p>
          <a:p>
            <a:pPr algn="just">
              <a:lnSpc>
                <a:spcPct val="150000"/>
              </a:lnSpc>
              <a:spcBef>
                <a:spcPts val="1200"/>
              </a:spcBef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Välimeedia: kasutasime</a:t>
            </a: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esimest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korda reklaame </a:t>
            </a:r>
          </a:p>
          <a:p>
            <a:pPr marL="355600" indent="0" algn="just">
              <a:lnSpc>
                <a:spcPct val="150000"/>
              </a:lnSpc>
              <a:buNone/>
            </a:pPr>
            <a:r>
              <a:rPr lang="et-EE" sz="2400" dirty="0" smtClean="0">
                <a:solidFill>
                  <a:srgbClr val="002060"/>
                </a:solidFill>
              </a:rPr>
              <a:t>Tallinna </a:t>
            </a:r>
            <a:r>
              <a:rPr lang="et-EE" sz="2400" dirty="0">
                <a:solidFill>
                  <a:srgbClr val="002060"/>
                </a:solidFill>
              </a:rPr>
              <a:t>linna ühistranspordi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busside tagaküljel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096" y="3609473"/>
            <a:ext cx="2865153" cy="26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976284" y="6156631"/>
            <a:ext cx="9059936" cy="529304"/>
          </a:xfrm>
        </p:spPr>
        <p:txBody>
          <a:bodyPr/>
          <a:lstStyle/>
          <a:p>
            <a:pPr marL="0" indent="0">
              <a:buNone/>
            </a:pPr>
            <a:r>
              <a:rPr lang="et-EE" b="1" u="sng" dirty="0">
                <a:hlinkClick r:id="rId5"/>
              </a:rPr>
              <a:t>https://www.facebook.com/DoonoridjaSobrad/videos/895892198827259</a:t>
            </a:r>
            <a:endParaRPr lang="et-EE" dirty="0"/>
          </a:p>
        </p:txBody>
      </p:sp>
      <p:pic>
        <p:nvPicPr>
          <p:cNvPr id="4" name="Regionaalhaigla_palume_katt_preview230601_v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8600" y="176609"/>
            <a:ext cx="10296127" cy="57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70700" y="6137296"/>
            <a:ext cx="8716091" cy="479813"/>
          </a:xfrm>
        </p:spPr>
        <p:txBody>
          <a:bodyPr/>
          <a:lstStyle/>
          <a:p>
            <a:pPr marL="0" indent="0">
              <a:buNone/>
            </a:pPr>
            <a:r>
              <a:rPr lang="et-EE" b="1" u="sng" dirty="0" smtClean="0">
                <a:hlinkClick r:id="rId4"/>
              </a:rPr>
              <a:t>https</a:t>
            </a:r>
            <a:r>
              <a:rPr lang="et-EE" b="1" u="sng" dirty="0">
                <a:hlinkClick r:id="rId4"/>
              </a:rPr>
              <a:t>://</a:t>
            </a:r>
            <a:r>
              <a:rPr lang="et-EE" b="1" u="sng" dirty="0" smtClean="0">
                <a:hlinkClick r:id="rId4"/>
              </a:rPr>
              <a:t>www.facebook.com/DoonoridjaSobrad/videos/750947436714934</a:t>
            </a: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5" name="received_9435431335246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428" y="305782"/>
            <a:ext cx="9682636" cy="55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98682" y="5962701"/>
            <a:ext cx="9008648" cy="624911"/>
          </a:xfrm>
        </p:spPr>
        <p:txBody>
          <a:bodyPr/>
          <a:lstStyle/>
          <a:p>
            <a:pPr marL="0" indent="0">
              <a:buNone/>
            </a:pPr>
            <a:r>
              <a:rPr lang="et-EE" b="1" u="sng" dirty="0">
                <a:hlinkClick r:id="rId4"/>
              </a:rPr>
              <a:t>https://www.facebook.com/DoonoridjaSobrad/videos/3675726822665413</a:t>
            </a:r>
            <a:endParaRPr lang="et-EE" dirty="0"/>
          </a:p>
        </p:txBody>
      </p:sp>
      <p:pic>
        <p:nvPicPr>
          <p:cNvPr id="4" name="Regionaalhaigla_headus_preview230601_v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864" y="137653"/>
            <a:ext cx="10110929" cy="568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t-EE" dirty="0">
                <a:solidFill>
                  <a:srgbClr val="002060"/>
                </a:solidFill>
              </a:rPr>
              <a:t>K</a:t>
            </a:r>
            <a:r>
              <a:rPr lang="et-EE" dirty="0" smtClean="0">
                <a:solidFill>
                  <a:srgbClr val="002060"/>
                </a:solidFill>
              </a:rPr>
              <a:t>ampaania tulemused</a:t>
            </a:r>
            <a:endParaRPr lang="et-EE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390389"/>
            <a:ext cx="10891838" cy="5010411"/>
          </a:xfrm>
        </p:spPr>
        <p:txBody>
          <a:bodyPr/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t-EE" sz="2400" b="1" dirty="0" smtClean="0">
                <a:solidFill>
                  <a:srgbClr val="002060"/>
                </a:solidFill>
              </a:rPr>
              <a:t>Facebooki </a:t>
            </a:r>
            <a:r>
              <a:rPr lang="et-EE" sz="2400" b="1" dirty="0">
                <a:solidFill>
                  <a:srgbClr val="002060"/>
                </a:solidFill>
              </a:rPr>
              <a:t>ja </a:t>
            </a:r>
            <a:r>
              <a:rPr lang="et-EE" sz="2400" b="1" dirty="0" err="1">
                <a:solidFill>
                  <a:srgbClr val="002060"/>
                </a:solidFill>
              </a:rPr>
              <a:t>Instagrami</a:t>
            </a:r>
            <a:r>
              <a:rPr lang="et-EE" sz="2400" b="1" dirty="0">
                <a:solidFill>
                  <a:srgbClr val="002060"/>
                </a:solidFill>
              </a:rPr>
              <a:t> kampaaniamaterjalide reklaamid</a:t>
            </a:r>
            <a:r>
              <a:rPr lang="et-EE" sz="2400" dirty="0">
                <a:solidFill>
                  <a:srgbClr val="002060"/>
                </a:solidFill>
              </a:rPr>
              <a:t>: kokku 785 109 näitamist, reklaam jõudis 369 777 inimeseni, </a:t>
            </a:r>
            <a:r>
              <a:rPr lang="et-EE" sz="2400" dirty="0" smtClean="0">
                <a:solidFill>
                  <a:srgbClr val="002060"/>
                </a:solidFill>
              </a:rPr>
              <a:t>reklaamidel </a:t>
            </a:r>
            <a:r>
              <a:rPr lang="et-EE" sz="2400" dirty="0">
                <a:solidFill>
                  <a:srgbClr val="002060"/>
                </a:solidFill>
              </a:rPr>
              <a:t>tehti </a:t>
            </a:r>
            <a:r>
              <a:rPr lang="et-EE" sz="2400" dirty="0" smtClean="0">
                <a:solidFill>
                  <a:srgbClr val="002060"/>
                </a:solidFill>
              </a:rPr>
              <a:t>klikke </a:t>
            </a:r>
            <a:r>
              <a:rPr lang="et-EE" sz="2400" dirty="0">
                <a:solidFill>
                  <a:srgbClr val="002060"/>
                </a:solidFill>
              </a:rPr>
              <a:t>Verekeskuse </a:t>
            </a:r>
            <a:r>
              <a:rPr lang="et-EE" sz="2400" dirty="0" smtClean="0">
                <a:solidFill>
                  <a:srgbClr val="002060"/>
                </a:solidFill>
              </a:rPr>
              <a:t>kodulehele 2394 korda.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t-EE" sz="2400" b="1" dirty="0" smtClean="0">
                <a:solidFill>
                  <a:srgbClr val="002060"/>
                </a:solidFill>
              </a:rPr>
              <a:t>Facebookis </a:t>
            </a:r>
            <a:r>
              <a:rPr lang="et-EE" sz="2400" b="1" dirty="0">
                <a:solidFill>
                  <a:srgbClr val="002060"/>
                </a:solidFill>
              </a:rPr>
              <a:t>ja </a:t>
            </a:r>
            <a:r>
              <a:rPr lang="et-EE" sz="2400" b="1" dirty="0" err="1">
                <a:solidFill>
                  <a:srgbClr val="002060"/>
                </a:solidFill>
              </a:rPr>
              <a:t>Instagramis</a:t>
            </a:r>
            <a:r>
              <a:rPr lang="et-EE" sz="2400" b="1" dirty="0">
                <a:solidFill>
                  <a:srgbClr val="002060"/>
                </a:solidFill>
              </a:rPr>
              <a:t> </a:t>
            </a:r>
            <a:r>
              <a:rPr lang="et-EE" sz="2400" b="1" dirty="0" err="1">
                <a:solidFill>
                  <a:srgbClr val="002060"/>
                </a:solidFill>
              </a:rPr>
              <a:t>videode</a:t>
            </a:r>
            <a:r>
              <a:rPr lang="et-EE" sz="2400" b="1" dirty="0">
                <a:solidFill>
                  <a:srgbClr val="002060"/>
                </a:solidFill>
              </a:rPr>
              <a:t> näitamised</a:t>
            </a:r>
            <a:r>
              <a:rPr lang="et-EE" sz="2400" dirty="0">
                <a:solidFill>
                  <a:srgbClr val="002060"/>
                </a:solidFill>
              </a:rPr>
              <a:t>: kokku 37 414 näitamist, reklaam jõudis 20 506 inimeseni, </a:t>
            </a:r>
            <a:r>
              <a:rPr lang="et-EE" sz="2400" dirty="0" smtClean="0">
                <a:solidFill>
                  <a:srgbClr val="002060"/>
                </a:solidFill>
              </a:rPr>
              <a:t>reklaamidel tehti klikke Verekeskuse kodulehele 137 korda.</a:t>
            </a:r>
            <a:endParaRPr lang="et-EE" sz="24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t-EE" sz="2400" b="1" dirty="0">
                <a:solidFill>
                  <a:srgbClr val="002060"/>
                </a:solidFill>
              </a:rPr>
              <a:t>Delfi </a:t>
            </a:r>
            <a:r>
              <a:rPr lang="et-EE" sz="2400" b="1" dirty="0" err="1">
                <a:solidFill>
                  <a:srgbClr val="002060"/>
                </a:solidFill>
              </a:rPr>
              <a:t>desktop</a:t>
            </a:r>
            <a:r>
              <a:rPr lang="et-EE" sz="2400" b="1" dirty="0">
                <a:solidFill>
                  <a:srgbClr val="002060"/>
                </a:solidFill>
              </a:rPr>
              <a:t> reklaam</a:t>
            </a:r>
            <a:r>
              <a:rPr lang="et-EE" sz="2400" dirty="0">
                <a:solidFill>
                  <a:srgbClr val="002060"/>
                </a:solidFill>
              </a:rPr>
              <a:t>: kokku 394 582 näitamist ja reklaam jõudis 121 684 </a:t>
            </a:r>
            <a:r>
              <a:rPr lang="et-EE" sz="2400" dirty="0" smtClean="0">
                <a:solidFill>
                  <a:srgbClr val="002060"/>
                </a:solidFill>
              </a:rPr>
              <a:t>inimeseni.</a:t>
            </a:r>
            <a:endParaRPr lang="et-EE" sz="24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t-EE" sz="2400" b="1" dirty="0">
                <a:solidFill>
                  <a:srgbClr val="002060"/>
                </a:solidFill>
              </a:rPr>
              <a:t>Delfi mobiilirakenduse reklaam</a:t>
            </a:r>
            <a:r>
              <a:rPr lang="et-EE" sz="2400" dirty="0">
                <a:solidFill>
                  <a:srgbClr val="002060"/>
                </a:solidFill>
              </a:rPr>
              <a:t>: kokku 350 670 näitamist ja reklaam jõudis 118 838 </a:t>
            </a:r>
            <a:r>
              <a:rPr lang="et-EE" sz="2400" dirty="0" smtClean="0">
                <a:solidFill>
                  <a:srgbClr val="002060"/>
                </a:solidFill>
              </a:rPr>
              <a:t>inimeseni.</a:t>
            </a:r>
            <a:endParaRPr lang="et-EE" sz="2400" dirty="0">
              <a:solidFill>
                <a:srgbClr val="002060"/>
              </a:solidFill>
            </a:endParaRP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et-EE" sz="2400" b="1" dirty="0">
                <a:solidFill>
                  <a:srgbClr val="002060"/>
                </a:solidFill>
              </a:rPr>
              <a:t>Välireklaam Tallinna linna ühistranspordi bussidel</a:t>
            </a:r>
            <a:r>
              <a:rPr lang="et-EE" sz="2400" dirty="0">
                <a:solidFill>
                  <a:srgbClr val="002060"/>
                </a:solidFill>
              </a:rPr>
              <a:t>: </a:t>
            </a:r>
            <a:r>
              <a:rPr lang="et-EE" sz="2400" dirty="0" smtClean="0">
                <a:solidFill>
                  <a:srgbClr val="002060"/>
                </a:solidFill>
              </a:rPr>
              <a:t>reklaamid olid </a:t>
            </a:r>
            <a:r>
              <a:rPr lang="et-EE" sz="2400" dirty="0">
                <a:solidFill>
                  <a:srgbClr val="002060"/>
                </a:solidFill>
              </a:rPr>
              <a:t>kleebitud </a:t>
            </a:r>
            <a:r>
              <a:rPr lang="et-EE" sz="2400" dirty="0" smtClean="0">
                <a:solidFill>
                  <a:srgbClr val="002060"/>
                </a:solidFill>
              </a:rPr>
              <a:t>kaheksale bussile</a:t>
            </a:r>
            <a:r>
              <a:rPr lang="et-EE" sz="2400" dirty="0">
                <a:solidFill>
                  <a:srgbClr val="002060"/>
                </a:solidFill>
              </a:rPr>
              <a:t>, mis sõitsid erinevatel liinidel juunikuus</a:t>
            </a:r>
            <a:r>
              <a:rPr lang="et-EE" sz="2400" dirty="0" smtClean="0">
                <a:solidFill>
                  <a:srgbClr val="002060"/>
                </a:solidFill>
              </a:rPr>
              <a:t>.</a:t>
            </a:r>
            <a:r>
              <a:rPr lang="et-EE" sz="2400" dirty="0"/>
              <a:t> </a:t>
            </a:r>
            <a:r>
              <a:rPr lang="et-EE" sz="2400" dirty="0" smtClean="0">
                <a:solidFill>
                  <a:srgbClr val="002060"/>
                </a:solidFill>
              </a:rPr>
              <a:t>Need said </a:t>
            </a:r>
            <a:r>
              <a:rPr lang="et-EE" sz="2400" dirty="0">
                <a:solidFill>
                  <a:srgbClr val="002060"/>
                </a:solidFill>
              </a:rPr>
              <a:t>palju kõlapinda ja tähelepanu ning </a:t>
            </a:r>
            <a:r>
              <a:rPr lang="et-EE" sz="2400" dirty="0" smtClean="0">
                <a:solidFill>
                  <a:srgbClr val="002060"/>
                </a:solidFill>
              </a:rPr>
              <a:t>osutusid </a:t>
            </a:r>
            <a:r>
              <a:rPr lang="et-EE" sz="2400" dirty="0">
                <a:solidFill>
                  <a:srgbClr val="002060"/>
                </a:solidFill>
              </a:rPr>
              <a:t>väga edukaks. </a:t>
            </a:r>
          </a:p>
          <a:p>
            <a:pPr marL="0" indent="0">
              <a:buNone/>
            </a:pPr>
            <a:endParaRPr lang="et-EE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t-EE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58850" y="541339"/>
            <a:ext cx="10542588" cy="668029"/>
          </a:xfrm>
        </p:spPr>
        <p:txBody>
          <a:bodyPr/>
          <a:lstStyle/>
          <a:p>
            <a:pPr algn="ctr"/>
            <a:r>
              <a:rPr lang="et-EE" dirty="0" smtClean="0"/>
              <a:t>Delfi Meedia AS </a:t>
            </a:r>
            <a:r>
              <a:rPr lang="et-EE" dirty="0" err="1" smtClean="0"/>
              <a:t>podcast</a:t>
            </a:r>
            <a:r>
              <a:rPr lang="et-EE" dirty="0" smtClean="0"/>
              <a:t> </a:t>
            </a:r>
            <a:r>
              <a:rPr lang="et-EE" dirty="0"/>
              <a:t>„Ma olen MEES“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30144" y="1848051"/>
            <a:ext cx="5461000" cy="4726670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smtClean="0">
                <a:solidFill>
                  <a:srgbClr val="002060"/>
                </a:solidFill>
              </a:rPr>
              <a:t>Doonorluse </a:t>
            </a:r>
            <a:r>
              <a:rPr lang="et-EE" sz="2400" dirty="0">
                <a:solidFill>
                  <a:srgbClr val="002060"/>
                </a:solidFill>
              </a:rPr>
              <a:t>teemaline stuudiovestlus, fookusega just </a:t>
            </a:r>
            <a:r>
              <a:rPr lang="et-EE" sz="2400" dirty="0" smtClean="0">
                <a:solidFill>
                  <a:srgbClr val="002060"/>
                </a:solidFill>
              </a:rPr>
              <a:t>plasmadoonorlusele.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err="1" smtClean="0">
                <a:solidFill>
                  <a:srgbClr val="002060"/>
                </a:solidFill>
              </a:rPr>
              <a:t>Podcasti</a:t>
            </a:r>
            <a:r>
              <a:rPr lang="et-EE" sz="2400" dirty="0" smtClean="0">
                <a:solidFill>
                  <a:srgbClr val="002060"/>
                </a:solidFill>
              </a:rPr>
              <a:t> </a:t>
            </a:r>
            <a:r>
              <a:rPr lang="et-EE" sz="2400" dirty="0">
                <a:solidFill>
                  <a:srgbClr val="002060"/>
                </a:solidFill>
              </a:rPr>
              <a:t>„Ma olen </a:t>
            </a:r>
            <a:r>
              <a:rPr lang="et-EE" sz="2400" dirty="0" smtClean="0">
                <a:solidFill>
                  <a:srgbClr val="002060"/>
                </a:solidFill>
              </a:rPr>
              <a:t>MEES“ jagati </a:t>
            </a:r>
            <a:r>
              <a:rPr lang="et-EE" sz="2400" dirty="0" err="1">
                <a:solidFill>
                  <a:srgbClr val="002060"/>
                </a:solidFill>
              </a:rPr>
              <a:t>verekeskuse</a:t>
            </a:r>
            <a:r>
              <a:rPr lang="et-EE" sz="2400" dirty="0">
                <a:solidFill>
                  <a:srgbClr val="002060"/>
                </a:solidFill>
              </a:rPr>
              <a:t> kodulehel ja Delfi </a:t>
            </a:r>
            <a:r>
              <a:rPr lang="et-EE" sz="2400" dirty="0" smtClean="0">
                <a:solidFill>
                  <a:srgbClr val="002060"/>
                </a:solidFill>
              </a:rPr>
              <a:t>kanalites.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smtClean="0">
                <a:solidFill>
                  <a:srgbClr val="002060"/>
                </a:solidFill>
              </a:rPr>
              <a:t>Kampaania perioodil </a:t>
            </a:r>
            <a:r>
              <a:rPr lang="et-EE" sz="2400" b="1" dirty="0" smtClean="0">
                <a:solidFill>
                  <a:srgbClr val="002060"/>
                </a:solidFill>
              </a:rPr>
              <a:t>kuulati</a:t>
            </a:r>
            <a:r>
              <a:rPr lang="et-EE" sz="2400" dirty="0" smtClean="0">
                <a:solidFill>
                  <a:srgbClr val="002060"/>
                </a:solidFill>
              </a:rPr>
              <a:t> </a:t>
            </a:r>
            <a:r>
              <a:rPr lang="et-EE" sz="2400" dirty="0" err="1" smtClean="0">
                <a:solidFill>
                  <a:srgbClr val="002060"/>
                </a:solidFill>
              </a:rPr>
              <a:t>podcasti</a:t>
            </a:r>
            <a:r>
              <a:rPr lang="et-EE" sz="2400" dirty="0" smtClean="0">
                <a:solidFill>
                  <a:srgbClr val="002060"/>
                </a:solidFill>
              </a:rPr>
              <a:t> </a:t>
            </a:r>
            <a:r>
              <a:rPr lang="et-EE" sz="2400" b="1" dirty="0" smtClean="0">
                <a:solidFill>
                  <a:srgbClr val="002060"/>
                </a:solidFill>
              </a:rPr>
              <a:t>2349 </a:t>
            </a:r>
            <a:r>
              <a:rPr lang="et-EE" sz="2400" b="1" dirty="0">
                <a:solidFill>
                  <a:srgbClr val="002060"/>
                </a:solidFill>
              </a:rPr>
              <a:t>korda </a:t>
            </a:r>
            <a:r>
              <a:rPr lang="et-EE" sz="2400" dirty="0">
                <a:solidFill>
                  <a:srgbClr val="002060"/>
                </a:solidFill>
              </a:rPr>
              <a:t>ja artiklil oli </a:t>
            </a:r>
            <a:r>
              <a:rPr lang="et-EE" sz="2400" b="1" dirty="0">
                <a:solidFill>
                  <a:srgbClr val="002060"/>
                </a:solidFill>
              </a:rPr>
              <a:t>1807 lugemist</a:t>
            </a:r>
            <a:r>
              <a:rPr lang="et-EE" sz="2400" dirty="0">
                <a:solidFill>
                  <a:srgbClr val="002060"/>
                </a:solidFill>
              </a:rPr>
              <a:t>. </a:t>
            </a:r>
            <a:endParaRPr lang="et-EE" sz="2400" dirty="0" smtClean="0">
              <a:solidFill>
                <a:srgbClr val="002060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err="1">
                <a:solidFill>
                  <a:srgbClr val="002060"/>
                </a:solidFill>
              </a:rPr>
              <a:t>P</a:t>
            </a:r>
            <a:r>
              <a:rPr lang="et-EE" sz="2400" dirty="0" err="1" smtClean="0">
                <a:solidFill>
                  <a:srgbClr val="002060"/>
                </a:solidFill>
              </a:rPr>
              <a:t>odcast</a:t>
            </a:r>
            <a:r>
              <a:rPr lang="et-EE" sz="2400" dirty="0" smtClean="0">
                <a:solidFill>
                  <a:srgbClr val="002060"/>
                </a:solidFill>
              </a:rPr>
              <a:t> on </a:t>
            </a:r>
            <a:r>
              <a:rPr lang="et-EE" sz="2400" dirty="0" err="1" smtClean="0">
                <a:solidFill>
                  <a:srgbClr val="002060"/>
                </a:solidFill>
              </a:rPr>
              <a:t>järelkuulatav</a:t>
            </a:r>
            <a:r>
              <a:rPr lang="et-EE" sz="2400" dirty="0" smtClean="0">
                <a:solidFill>
                  <a:srgbClr val="002060"/>
                </a:solidFill>
              </a:rPr>
              <a:t>.</a:t>
            </a:r>
            <a:endParaRPr lang="et-EE" sz="24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5" y="1396179"/>
            <a:ext cx="5910181" cy="49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0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58850" y="497271"/>
            <a:ext cx="10542588" cy="766351"/>
          </a:xfrm>
        </p:spPr>
        <p:txBody>
          <a:bodyPr/>
          <a:lstStyle/>
          <a:p>
            <a:pPr algn="ctr"/>
            <a:r>
              <a:rPr lang="et-EE" dirty="0" smtClean="0">
                <a:solidFill>
                  <a:srgbClr val="002060"/>
                </a:solidFill>
              </a:rPr>
              <a:t>Järeldused</a:t>
            </a:r>
            <a:endParaRPr lang="et-EE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13983" y="1432299"/>
            <a:ext cx="7669853" cy="3618196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Kampaania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tulemused ületasid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ootusi.</a:t>
            </a:r>
            <a:endParaRPr lang="et-EE" sz="2400" dirty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J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õudsime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väga paljude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inimesteni.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Täitsime,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isegi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ületasime, seatud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uute (plasma)doonorite värbamise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eesmärgid.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Hästi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toimis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sõnumi edastamine teistest eristuval ja sobivalt humoorikal viisil.</a:t>
            </a:r>
            <a:endParaRPr lang="et-EE" sz="2400" dirty="0" smtClean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Hästi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toimis reklaamsõnumite edastamiseks erinevate võimaluste kasutamine.</a:t>
            </a:r>
            <a:endParaRPr lang="et-EE" sz="2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21"/>
          <a:stretch/>
        </p:blipFill>
        <p:spPr>
          <a:xfrm>
            <a:off x="8517697" y="1358183"/>
            <a:ext cx="3144049" cy="3716324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713983" y="5125000"/>
            <a:ext cx="10947763" cy="11809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/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4"/>
              </a:buBlip>
              <a:defRPr lang="en-US" sz="2100" b="0" i="0" kern="120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Tänu Verekeskuse töötajate </a:t>
            </a:r>
            <a:r>
              <a:rPr lang="et-EE" sz="2400" b="1" dirty="0">
                <a:solidFill>
                  <a:srgbClr val="002060"/>
                </a:solidFill>
                <a:latin typeface="+mn-lt"/>
              </a:rPr>
              <a:t>aktiivsele </a:t>
            </a:r>
            <a:r>
              <a:rPr lang="et-EE" sz="2400" b="1" dirty="0" err="1" smtClean="0">
                <a:solidFill>
                  <a:srgbClr val="002060"/>
                </a:solidFill>
                <a:latin typeface="+mn-lt"/>
              </a:rPr>
              <a:t>afereesidoonorite</a:t>
            </a: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 värbamisele </a:t>
            </a:r>
            <a:r>
              <a:rPr lang="et-EE" sz="2400" b="1" dirty="0">
                <a:solidFill>
                  <a:srgbClr val="002060"/>
                </a:solidFill>
                <a:latin typeface="+mn-lt"/>
              </a:rPr>
              <a:t>ja </a:t>
            </a: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kampaaniale </a:t>
            </a:r>
            <a:r>
              <a:rPr lang="et-EE" sz="2400" b="1" dirty="0">
                <a:solidFill>
                  <a:srgbClr val="002060"/>
                </a:solidFill>
                <a:latin typeface="+mn-lt"/>
              </a:rPr>
              <a:t>leidsime uusi plasmadoonoreid ja tuletasime meelde ka olemasolevatele doonoritele tulla taas verd loovutama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624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0" y="464357"/>
            <a:ext cx="12008854" cy="564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5"/>
            <a:ext cx="2772697" cy="1676514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2989006" y="628750"/>
            <a:ext cx="6467986" cy="734805"/>
          </a:xfr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t-EE" sz="4400" b="1" dirty="0">
                <a:solidFill>
                  <a:srgbClr val="C00000"/>
                </a:solidFill>
              </a:rPr>
              <a:t>V</a:t>
            </a:r>
            <a:r>
              <a:rPr lang="et-EE" sz="4400" b="1" dirty="0" smtClean="0">
                <a:solidFill>
                  <a:srgbClr val="C00000"/>
                </a:solidFill>
              </a:rPr>
              <a:t>ereloovutused Eestis</a:t>
            </a:r>
            <a:endParaRPr lang="et-EE" sz="4400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724644"/>
              </p:ext>
            </p:extLst>
          </p:nvPr>
        </p:nvGraphicFramePr>
        <p:xfrm>
          <a:off x="1676400" y="1782665"/>
          <a:ext cx="9093199" cy="4431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050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291034" y="523424"/>
            <a:ext cx="4943060" cy="662215"/>
          </a:xfrm>
        </p:spPr>
        <p:txBody>
          <a:bodyPr/>
          <a:lstStyle/>
          <a:p>
            <a:pPr algn="ctr"/>
            <a:r>
              <a:rPr lang="et-EE" sz="4400" dirty="0" smtClean="0">
                <a:solidFill>
                  <a:srgbClr val="C00000"/>
                </a:solidFill>
              </a:rPr>
              <a:t>Doonorid Eestis</a:t>
            </a:r>
            <a:endParaRPr lang="et-EE" sz="440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419022" y="2275913"/>
            <a:ext cx="6326741" cy="387112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t-EE" sz="2400" b="1" dirty="0" smtClean="0">
                <a:solidFill>
                  <a:srgbClr val="002060"/>
                </a:solidFill>
              </a:rPr>
              <a:t>Täisveredoonorid</a:t>
            </a:r>
            <a:r>
              <a:rPr lang="et-EE" sz="2800" dirty="0" smtClean="0">
                <a:solidFill>
                  <a:srgbClr val="002060"/>
                </a:solidFill>
              </a:rPr>
              <a:t> </a:t>
            </a:r>
            <a:r>
              <a:rPr lang="et-EE" sz="2200" dirty="0" smtClean="0">
                <a:solidFill>
                  <a:srgbClr val="002060"/>
                </a:solidFill>
              </a:rPr>
              <a:t>annetavad 450 ml täisverd kõikides verekeskustes</a:t>
            </a:r>
          </a:p>
          <a:p>
            <a:pPr>
              <a:spcBef>
                <a:spcPts val="3000"/>
              </a:spcBef>
            </a:pPr>
            <a:r>
              <a:rPr lang="et-EE" sz="2400" b="1" dirty="0" err="1" smtClean="0">
                <a:solidFill>
                  <a:srgbClr val="002060"/>
                </a:solidFill>
              </a:rPr>
              <a:t>Afereesi</a:t>
            </a:r>
            <a:r>
              <a:rPr lang="et-EE" sz="2400" b="1" dirty="0" smtClean="0">
                <a:solidFill>
                  <a:srgbClr val="002060"/>
                </a:solidFill>
              </a:rPr>
              <a:t> doonorid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t-EE" sz="2200" dirty="0" smtClean="0">
                <a:solidFill>
                  <a:srgbClr val="002060"/>
                </a:solidFill>
              </a:rPr>
              <a:t>Plasma-</a:t>
            </a:r>
            <a:r>
              <a:rPr lang="et-EE" sz="2200" dirty="0" err="1" smtClean="0">
                <a:solidFill>
                  <a:srgbClr val="002060"/>
                </a:solidFill>
              </a:rPr>
              <a:t>aferees</a:t>
            </a:r>
            <a:r>
              <a:rPr lang="et-EE" sz="2200" dirty="0" smtClean="0">
                <a:solidFill>
                  <a:srgbClr val="002060"/>
                </a:solidFill>
              </a:rPr>
              <a:t> (PERH)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t-EE" sz="2200" dirty="0" err="1" smtClean="0">
                <a:solidFill>
                  <a:srgbClr val="002060"/>
                </a:solidFill>
              </a:rPr>
              <a:t>Multikomponentaferees</a:t>
            </a:r>
            <a:r>
              <a:rPr lang="et-EE" sz="2200" dirty="0" smtClean="0">
                <a:solidFill>
                  <a:srgbClr val="002060"/>
                </a:solidFill>
              </a:rPr>
              <a:t> (PERH)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t-EE" sz="2200" dirty="0" err="1" smtClean="0">
                <a:solidFill>
                  <a:srgbClr val="002060"/>
                </a:solidFill>
              </a:rPr>
              <a:t>Trombotsüütaferees</a:t>
            </a:r>
            <a:r>
              <a:rPr lang="et-EE" sz="2200" dirty="0" smtClean="0">
                <a:solidFill>
                  <a:srgbClr val="002060"/>
                </a:solidFill>
              </a:rPr>
              <a:t> (TÜK)</a:t>
            </a:r>
            <a:endParaRPr lang="et-EE" sz="22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018" y="1801812"/>
            <a:ext cx="55111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1400" dirty="0" smtClean="0">
                <a:solidFill>
                  <a:schemeClr val="bg1">
                    <a:lumMod val="50000"/>
                  </a:schemeClr>
                </a:solidFill>
              </a:rPr>
              <a:t>Eesti rahvastik </a:t>
            </a:r>
            <a:r>
              <a:rPr lang="et-EE" sz="1400" b="1" dirty="0"/>
              <a:t>1 365 </a:t>
            </a:r>
            <a:r>
              <a:rPr lang="et-EE" sz="1400" b="1" dirty="0" smtClean="0"/>
              <a:t>884</a:t>
            </a:r>
            <a:r>
              <a:rPr lang="et-EE" sz="1400" dirty="0" smtClean="0">
                <a:solidFill>
                  <a:schemeClr val="bg1">
                    <a:lumMod val="50000"/>
                  </a:schemeClr>
                </a:solidFill>
              </a:rPr>
              <a:t>, allikas Rahvastikuregister</a:t>
            </a:r>
            <a:r>
              <a:rPr lang="et-EE" sz="1400" b="1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t-EE" sz="1400" dirty="0">
                <a:solidFill>
                  <a:schemeClr val="bg1">
                    <a:lumMod val="50000"/>
                  </a:schemeClr>
                </a:solidFill>
              </a:rPr>
              <a:t>01.01.2023</a:t>
            </a:r>
            <a:endParaRPr lang="et-EE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3517299"/>
              </p:ext>
            </p:extLst>
          </p:nvPr>
        </p:nvGraphicFramePr>
        <p:xfrm>
          <a:off x="789270" y="1666135"/>
          <a:ext cx="3914274" cy="3635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360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69" y="1024599"/>
            <a:ext cx="4160184" cy="3250144"/>
          </a:xfrm>
          <a:prstGeom prst="rect">
            <a:avLst/>
          </a:prstGeom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065354" y="4343246"/>
            <a:ext cx="4456814" cy="1715000"/>
          </a:xfrm>
          <a:solidFill>
            <a:srgbClr val="002060"/>
          </a:solidFill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t-EE" sz="2800" dirty="0">
                <a:solidFill>
                  <a:schemeClr val="bg1"/>
                </a:solidFill>
              </a:rPr>
              <a:t>492 </a:t>
            </a:r>
            <a:r>
              <a:rPr lang="et-EE" sz="2800" dirty="0" err="1" smtClean="0">
                <a:solidFill>
                  <a:schemeClr val="bg1"/>
                </a:solidFill>
              </a:rPr>
              <a:t>afereesidoonorit</a:t>
            </a:r>
            <a:endParaRPr lang="et-EE" sz="2800" dirty="0" smtClean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t-EE" sz="2800" b="1" dirty="0" smtClean="0">
                <a:solidFill>
                  <a:schemeClr val="bg1"/>
                </a:solidFill>
              </a:rPr>
              <a:t>99</a:t>
            </a:r>
            <a:r>
              <a:rPr lang="et-EE" sz="2800" b="1" dirty="0">
                <a:solidFill>
                  <a:schemeClr val="bg1"/>
                </a:solidFill>
              </a:rPr>
              <a:t>% </a:t>
            </a:r>
            <a:r>
              <a:rPr lang="et-EE" sz="2800" b="1" dirty="0" smtClean="0">
                <a:solidFill>
                  <a:schemeClr val="bg1"/>
                </a:solidFill>
              </a:rPr>
              <a:t>meesdoonorid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000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t-EE" sz="2800" dirty="0" smtClean="0">
                <a:solidFill>
                  <a:schemeClr val="bg1"/>
                </a:solidFill>
              </a:rPr>
              <a:t>2023. a. +104 doonorit </a:t>
            </a: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24486" y="380962"/>
            <a:ext cx="9589418" cy="759141"/>
          </a:xfrm>
        </p:spPr>
        <p:txBody>
          <a:bodyPr/>
          <a:lstStyle/>
          <a:p>
            <a:pPr algn="ctr"/>
            <a:r>
              <a:rPr lang="et-EE" sz="4400" dirty="0" err="1" smtClean="0">
                <a:solidFill>
                  <a:srgbClr val="C00000"/>
                </a:solidFill>
              </a:rPr>
              <a:t>Afereesidoonorite</a:t>
            </a:r>
            <a:r>
              <a:rPr lang="et-EE" sz="4400" dirty="0" smtClean="0">
                <a:solidFill>
                  <a:srgbClr val="C00000"/>
                </a:solidFill>
              </a:rPr>
              <a:t> profiil </a:t>
            </a:r>
            <a:r>
              <a:rPr lang="et-EE" sz="4400" b="0" dirty="0" smtClean="0">
                <a:solidFill>
                  <a:srgbClr val="C00000"/>
                </a:solidFill>
              </a:rPr>
              <a:t>(2023)</a:t>
            </a:r>
            <a:endParaRPr lang="et-EE" sz="4400" b="0" dirty="0">
              <a:solidFill>
                <a:srgbClr val="C00000"/>
              </a:solidFill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27236" y="1409400"/>
            <a:ext cx="6117982" cy="453964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100" b="0" i="0" kern="120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3000"/>
              </a:spcBef>
            </a:pPr>
            <a:r>
              <a:rPr lang="et-EE" sz="4000" b="1" dirty="0">
                <a:solidFill>
                  <a:srgbClr val="002060"/>
                </a:solidFill>
              </a:rPr>
              <a:t>299</a:t>
            </a:r>
          </a:p>
          <a:p>
            <a:pPr algn="ctr"/>
            <a:r>
              <a:rPr lang="et-EE" sz="2800" dirty="0" smtClean="0">
                <a:solidFill>
                  <a:srgbClr val="002060"/>
                </a:solidFill>
              </a:rPr>
              <a:t>suurim ühe doonori annetuste arv </a:t>
            </a:r>
          </a:p>
          <a:p>
            <a:pPr algn="ctr">
              <a:spcBef>
                <a:spcPts val="3000"/>
              </a:spcBef>
            </a:pPr>
            <a:r>
              <a:rPr lang="et-EE" sz="4000" b="1" dirty="0" smtClean="0">
                <a:solidFill>
                  <a:srgbClr val="002060"/>
                </a:solidFill>
              </a:rPr>
              <a:t>13 </a:t>
            </a:r>
          </a:p>
          <a:p>
            <a:pPr algn="ctr"/>
            <a:r>
              <a:rPr lang="et-EE" sz="2800" dirty="0" smtClean="0">
                <a:solidFill>
                  <a:srgbClr val="002060"/>
                </a:solidFill>
              </a:rPr>
              <a:t>doonorit on annetanud ≥200 korda</a:t>
            </a:r>
          </a:p>
          <a:p>
            <a:pPr algn="ctr">
              <a:spcBef>
                <a:spcPts val="3000"/>
              </a:spcBef>
            </a:pPr>
            <a:r>
              <a:rPr lang="et-EE" sz="4000" b="1" dirty="0" smtClean="0">
                <a:solidFill>
                  <a:srgbClr val="002060"/>
                </a:solidFill>
              </a:rPr>
              <a:t>102</a:t>
            </a:r>
          </a:p>
          <a:p>
            <a:pPr algn="ctr"/>
            <a:r>
              <a:rPr lang="et-EE" sz="2800" dirty="0" smtClean="0">
                <a:solidFill>
                  <a:srgbClr val="002060"/>
                </a:solidFill>
              </a:rPr>
              <a:t>doonorit on annetanud ≥100 korda</a:t>
            </a:r>
            <a:endParaRPr lang="et-EE" sz="2800" dirty="0">
              <a:solidFill>
                <a:srgbClr val="002060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t-EE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9879"/>
          <a:stretch/>
        </p:blipFill>
        <p:spPr>
          <a:xfrm>
            <a:off x="9157610" y="2965922"/>
            <a:ext cx="2002477" cy="36706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1161" b="6359"/>
          <a:stretch/>
        </p:blipFill>
        <p:spPr>
          <a:xfrm>
            <a:off x="3580596" y="2965922"/>
            <a:ext cx="2184935" cy="34986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73776" y="1312582"/>
            <a:ext cx="10793878" cy="554666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t-EE" sz="2800" dirty="0" smtClean="0">
                <a:solidFill>
                  <a:srgbClr val="002060"/>
                </a:solidFill>
              </a:rPr>
              <a:t>Kõik </a:t>
            </a:r>
            <a:r>
              <a:rPr lang="et-EE" sz="2800" dirty="0" err="1" smtClean="0">
                <a:solidFill>
                  <a:srgbClr val="002060"/>
                </a:solidFill>
              </a:rPr>
              <a:t>afereesiprotseduurid</a:t>
            </a:r>
            <a:r>
              <a:rPr lang="et-EE" sz="2800" dirty="0" smtClean="0">
                <a:solidFill>
                  <a:srgbClr val="002060"/>
                </a:solidFill>
              </a:rPr>
              <a:t> teostatakse ainult n.ö Verekeskuse peamajas</a:t>
            </a:r>
            <a:endParaRPr lang="et-EE" sz="2800" dirty="0">
              <a:solidFill>
                <a:srgbClr val="002060"/>
              </a:solidFill>
            </a:endParaRPr>
          </a:p>
        </p:txBody>
      </p:sp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18606" y="407312"/>
            <a:ext cx="10668318" cy="759141"/>
          </a:xfrm>
        </p:spPr>
        <p:txBody>
          <a:bodyPr/>
          <a:lstStyle/>
          <a:p>
            <a:pPr algn="ctr"/>
            <a:r>
              <a:rPr lang="et-EE" sz="4400" dirty="0" err="1" smtClean="0">
                <a:solidFill>
                  <a:srgbClr val="C00000"/>
                </a:solidFill>
              </a:rPr>
              <a:t>Afereesiprotseduurid</a:t>
            </a:r>
            <a:endParaRPr lang="et-EE" sz="4400" dirty="0">
              <a:solidFill>
                <a:srgbClr val="C00000"/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31979" y="2265127"/>
            <a:ext cx="4004411" cy="3407344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5"/>
              </a:buBlip>
              <a:defRPr lang="en-US" sz="2100" b="0" i="0" kern="120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5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5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et-EE" sz="2400" b="1" dirty="0" smtClean="0">
                <a:solidFill>
                  <a:srgbClr val="002060"/>
                </a:solidFill>
              </a:rPr>
              <a:t>Plasma-</a:t>
            </a:r>
            <a:r>
              <a:rPr lang="et-EE" sz="2400" b="1" dirty="0" err="1" smtClean="0">
                <a:solidFill>
                  <a:srgbClr val="002060"/>
                </a:solidFill>
              </a:rPr>
              <a:t>afereesi</a:t>
            </a:r>
            <a:r>
              <a:rPr lang="et-EE" sz="2400" b="1" dirty="0" smtClean="0">
                <a:solidFill>
                  <a:srgbClr val="002060"/>
                </a:solidFill>
              </a:rPr>
              <a:t> </a:t>
            </a:r>
            <a:r>
              <a:rPr lang="et-EE" sz="2400" dirty="0" smtClean="0">
                <a:solidFill>
                  <a:srgbClr val="002060"/>
                </a:solidFill>
              </a:rPr>
              <a:t>seadmed – </a:t>
            </a:r>
            <a:r>
              <a:rPr lang="et-EE" sz="2400" dirty="0" err="1" smtClean="0">
                <a:solidFill>
                  <a:srgbClr val="002060"/>
                </a:solidFill>
              </a:rPr>
              <a:t>Fresenius</a:t>
            </a:r>
            <a:r>
              <a:rPr lang="et-EE" sz="2400" dirty="0" smtClean="0">
                <a:solidFill>
                  <a:srgbClr val="002060"/>
                </a:solidFill>
              </a:rPr>
              <a:t> Kabi Aurora (4+3 tk)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t-EE" sz="2400" dirty="0" smtClean="0">
                <a:solidFill>
                  <a:srgbClr val="002060"/>
                </a:solidFill>
              </a:rPr>
              <a:t>Protseduuril kogutakse </a:t>
            </a:r>
          </a:p>
          <a:p>
            <a:pPr marL="0" indent="0">
              <a:buNone/>
            </a:pPr>
            <a:r>
              <a:rPr lang="et-EE" sz="2400" b="1" dirty="0" smtClean="0">
                <a:solidFill>
                  <a:srgbClr val="002060"/>
                </a:solidFill>
              </a:rPr>
              <a:t>3 </a:t>
            </a:r>
            <a:r>
              <a:rPr lang="et-EE" sz="2400" b="1" dirty="0">
                <a:solidFill>
                  <a:srgbClr val="002060"/>
                </a:solidFill>
              </a:rPr>
              <a:t>ravidoosi plasmat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6366705" y="2265127"/>
            <a:ext cx="4793382" cy="2998557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Blip>
                <a:blip r:embed="rId5"/>
              </a:buBlip>
              <a:defRPr lang="en-US" sz="2100" b="0" i="0" kern="1200" baseline="0" smtClean="0">
                <a:solidFill>
                  <a:srgbClr val="4F4F4F"/>
                </a:solidFill>
                <a:effectLst/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5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5"/>
              </a:buBlip>
              <a:defRPr sz="2100" b="0" kern="1200">
                <a:solidFill>
                  <a:srgbClr val="4F4F4F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25" b="1" kern="1200">
                <a:solidFill>
                  <a:srgbClr val="004387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200"/>
              </a:spcAft>
              <a:buNone/>
            </a:pPr>
            <a:r>
              <a:rPr lang="et-EE" sz="2400" b="1" dirty="0" err="1" smtClean="0">
                <a:solidFill>
                  <a:srgbClr val="002060"/>
                </a:solidFill>
              </a:rPr>
              <a:t>Multikomponentafereesi</a:t>
            </a:r>
            <a:r>
              <a:rPr lang="et-EE" sz="2400" dirty="0" smtClean="0">
                <a:solidFill>
                  <a:srgbClr val="002060"/>
                </a:solidFill>
              </a:rPr>
              <a:t> seadmed - </a:t>
            </a:r>
            <a:r>
              <a:rPr lang="et-EE" sz="2400" b="1" dirty="0" err="1">
                <a:solidFill>
                  <a:srgbClr val="002060"/>
                </a:solidFill>
              </a:rPr>
              <a:t>Fresenius</a:t>
            </a:r>
            <a:r>
              <a:rPr lang="et-EE" sz="2400" b="1" dirty="0">
                <a:solidFill>
                  <a:srgbClr val="002060"/>
                </a:solidFill>
              </a:rPr>
              <a:t> </a:t>
            </a:r>
            <a:r>
              <a:rPr lang="et-EE" sz="2400" b="1" dirty="0" smtClean="0">
                <a:solidFill>
                  <a:srgbClr val="002060"/>
                </a:solidFill>
              </a:rPr>
              <a:t>Kabi </a:t>
            </a:r>
            <a:r>
              <a:rPr lang="et-EE" sz="2400" b="1" dirty="0" err="1" smtClean="0">
                <a:solidFill>
                  <a:srgbClr val="002060"/>
                </a:solidFill>
              </a:rPr>
              <a:t>Fenwal</a:t>
            </a:r>
            <a:r>
              <a:rPr lang="et-EE" sz="2400" b="1" dirty="0" smtClean="0">
                <a:solidFill>
                  <a:srgbClr val="002060"/>
                </a:solidFill>
              </a:rPr>
              <a:t> </a:t>
            </a:r>
            <a:r>
              <a:rPr lang="et-EE" sz="2400" b="1" dirty="0" err="1" smtClean="0">
                <a:solidFill>
                  <a:srgbClr val="002060"/>
                </a:solidFill>
              </a:rPr>
              <a:t>Amicus</a:t>
            </a:r>
            <a:r>
              <a:rPr lang="et-EE" sz="2400" b="1" dirty="0" smtClean="0">
                <a:solidFill>
                  <a:srgbClr val="002060"/>
                </a:solidFill>
              </a:rPr>
              <a:t> </a:t>
            </a:r>
            <a:r>
              <a:rPr lang="et-EE" sz="2400" dirty="0" smtClean="0">
                <a:solidFill>
                  <a:srgbClr val="002060"/>
                </a:solidFill>
              </a:rPr>
              <a:t>(3tk) </a:t>
            </a:r>
          </a:p>
          <a:p>
            <a:pPr marL="0" indent="0" algn="just">
              <a:spcBef>
                <a:spcPts val="1800"/>
              </a:spcBef>
              <a:buNone/>
            </a:pPr>
            <a:r>
              <a:rPr lang="et-EE" sz="2400" dirty="0" smtClean="0">
                <a:solidFill>
                  <a:srgbClr val="002060"/>
                </a:solidFill>
              </a:rPr>
              <a:t>Protseduuril </a:t>
            </a:r>
            <a:r>
              <a:rPr lang="et-EE" sz="2400" dirty="0">
                <a:solidFill>
                  <a:srgbClr val="002060"/>
                </a:solidFill>
              </a:rPr>
              <a:t>kogutakse </a:t>
            </a:r>
            <a:endParaRPr lang="et-EE" sz="24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t-EE" sz="2400" b="1" dirty="0" smtClean="0">
                <a:solidFill>
                  <a:srgbClr val="002060"/>
                </a:solidFill>
              </a:rPr>
              <a:t>2 </a:t>
            </a:r>
            <a:r>
              <a:rPr lang="et-EE" sz="2400" b="1" dirty="0">
                <a:solidFill>
                  <a:srgbClr val="002060"/>
                </a:solidFill>
              </a:rPr>
              <a:t>ravidoosi plasmat </a:t>
            </a:r>
            <a:r>
              <a:rPr lang="et-EE" sz="2400" dirty="0" smtClean="0">
                <a:solidFill>
                  <a:srgbClr val="002060"/>
                </a:solidFill>
              </a:rPr>
              <a:t>ja </a:t>
            </a:r>
          </a:p>
          <a:p>
            <a:pPr marL="0" indent="0" algn="just">
              <a:buNone/>
            </a:pPr>
            <a:r>
              <a:rPr lang="et-EE" sz="2400" dirty="0" smtClean="0">
                <a:solidFill>
                  <a:srgbClr val="002060"/>
                </a:solidFill>
              </a:rPr>
              <a:t>2 </a:t>
            </a:r>
            <a:r>
              <a:rPr lang="et-EE" sz="2400" dirty="0">
                <a:solidFill>
                  <a:srgbClr val="002060"/>
                </a:solidFill>
              </a:rPr>
              <a:t>ravidoosi </a:t>
            </a:r>
            <a:r>
              <a:rPr lang="et-EE" sz="2400" dirty="0" err="1" smtClean="0">
                <a:solidFill>
                  <a:srgbClr val="002060"/>
                </a:solidFill>
              </a:rPr>
              <a:t>trombotsüüte</a:t>
            </a:r>
            <a:r>
              <a:rPr lang="et-EE" sz="2400" dirty="0" smtClean="0">
                <a:solidFill>
                  <a:srgbClr val="002060"/>
                </a:solidFill>
              </a:rPr>
              <a:t> </a:t>
            </a:r>
            <a:endParaRPr lang="et-EE" sz="24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et-EE" sz="2400" b="1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509" y="4131803"/>
            <a:ext cx="2466434" cy="1837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9105" b="6396"/>
          <a:stretch/>
        </p:blipFill>
        <p:spPr>
          <a:xfrm>
            <a:off x="7305430" y="4581022"/>
            <a:ext cx="2198326" cy="18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18606" y="407312"/>
            <a:ext cx="10668318" cy="759141"/>
          </a:xfrm>
        </p:spPr>
        <p:txBody>
          <a:bodyPr/>
          <a:lstStyle/>
          <a:p>
            <a:pPr algn="ctr"/>
            <a:r>
              <a:rPr lang="et-EE" sz="4400" dirty="0" smtClean="0">
                <a:solidFill>
                  <a:srgbClr val="C00000"/>
                </a:solidFill>
              </a:rPr>
              <a:t>Vereloovutuste trend</a:t>
            </a:r>
            <a:endParaRPr lang="et-EE" sz="4400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531" y="1252183"/>
            <a:ext cx="9281320" cy="48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44163" y="396889"/>
            <a:ext cx="10542588" cy="591425"/>
          </a:xfrm>
        </p:spPr>
        <p:txBody>
          <a:bodyPr/>
          <a:lstStyle/>
          <a:p>
            <a:pPr algn="ctr"/>
            <a:r>
              <a:rPr lang="et-EE" sz="4400" dirty="0">
                <a:solidFill>
                  <a:srgbClr val="C00000"/>
                </a:solidFill>
              </a:rPr>
              <a:t>Plasma kogumine ja </a:t>
            </a:r>
            <a:r>
              <a:rPr lang="et-EE" sz="4400" dirty="0" smtClean="0">
                <a:solidFill>
                  <a:srgbClr val="C00000"/>
                </a:solidFill>
              </a:rPr>
              <a:t>valmistamine</a:t>
            </a:r>
            <a:endParaRPr lang="et-EE" sz="440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74122" y="5063319"/>
            <a:ext cx="11413078" cy="1090976"/>
          </a:xfrm>
          <a:ln>
            <a:solidFill>
              <a:srgbClr val="002060"/>
            </a:solidFill>
          </a:ln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2060"/>
                </a:solidFill>
              </a:rPr>
              <a:t>Ülekandeks </a:t>
            </a:r>
            <a:r>
              <a:rPr lang="et-EE" sz="2000" dirty="0" err="1" smtClean="0">
                <a:solidFill>
                  <a:srgbClr val="002060"/>
                </a:solidFill>
              </a:rPr>
              <a:t>afereesiplasma</a:t>
            </a:r>
            <a:r>
              <a:rPr lang="et-EE" sz="2000" dirty="0" smtClean="0">
                <a:solidFill>
                  <a:srgbClr val="002060"/>
                </a:solidFill>
              </a:rPr>
              <a:t> (</a:t>
            </a:r>
            <a:r>
              <a:rPr lang="et-EE" sz="2000" b="1" dirty="0">
                <a:solidFill>
                  <a:srgbClr val="002060"/>
                </a:solidFill>
              </a:rPr>
              <a:t>93% </a:t>
            </a:r>
            <a:r>
              <a:rPr lang="et-EE" sz="2000" dirty="0">
                <a:solidFill>
                  <a:srgbClr val="002060"/>
                </a:solidFill>
              </a:rPr>
              <a:t>2023. </a:t>
            </a:r>
            <a:r>
              <a:rPr lang="et-EE" sz="2000" dirty="0" smtClean="0">
                <a:solidFill>
                  <a:srgbClr val="002060"/>
                </a:solidFill>
              </a:rPr>
              <a:t>a), </a:t>
            </a:r>
            <a:r>
              <a:rPr lang="et-EE" sz="2000" b="1" dirty="0" err="1" smtClean="0">
                <a:solidFill>
                  <a:srgbClr val="002060"/>
                </a:solidFill>
              </a:rPr>
              <a:t>naisdoonorite</a:t>
            </a:r>
            <a:r>
              <a:rPr lang="et-EE" sz="2000" b="1" dirty="0" smtClean="0">
                <a:solidFill>
                  <a:srgbClr val="002060"/>
                </a:solidFill>
              </a:rPr>
              <a:t> </a:t>
            </a:r>
            <a:r>
              <a:rPr lang="et-EE" sz="2000" b="1" dirty="0">
                <a:solidFill>
                  <a:srgbClr val="002060"/>
                </a:solidFill>
              </a:rPr>
              <a:t>plasma </a:t>
            </a:r>
            <a:r>
              <a:rPr lang="et-EE" sz="2000" dirty="0" smtClean="0">
                <a:solidFill>
                  <a:srgbClr val="002060"/>
                </a:solidFill>
              </a:rPr>
              <a:t>ainult</a:t>
            </a:r>
            <a:r>
              <a:rPr lang="et-EE" sz="2000" b="1" dirty="0" smtClean="0">
                <a:solidFill>
                  <a:srgbClr val="002060"/>
                </a:solidFill>
              </a:rPr>
              <a:t> </a:t>
            </a:r>
            <a:r>
              <a:rPr lang="et-EE" sz="2000" b="1" dirty="0" err="1" smtClean="0">
                <a:solidFill>
                  <a:srgbClr val="002060"/>
                </a:solidFill>
              </a:rPr>
              <a:t>aHLA</a:t>
            </a:r>
            <a:r>
              <a:rPr lang="et-EE" sz="2000" b="1" dirty="0" smtClean="0">
                <a:solidFill>
                  <a:srgbClr val="002060"/>
                </a:solidFill>
              </a:rPr>
              <a:t> </a:t>
            </a:r>
            <a:r>
              <a:rPr lang="et-EE" sz="2000" b="1" dirty="0" err="1" smtClean="0">
                <a:solidFill>
                  <a:srgbClr val="002060"/>
                </a:solidFill>
              </a:rPr>
              <a:t>neg</a:t>
            </a:r>
            <a:r>
              <a:rPr lang="et-EE" sz="2000" b="1" dirty="0" smtClean="0">
                <a:solidFill>
                  <a:srgbClr val="002060"/>
                </a:solidFill>
              </a:rPr>
              <a:t> </a:t>
            </a:r>
            <a:r>
              <a:rPr lang="et-EE" sz="2000" dirty="0" smtClean="0">
                <a:solidFill>
                  <a:srgbClr val="002060"/>
                </a:solidFill>
              </a:rPr>
              <a:t>(alates 2017. a)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2000" dirty="0" err="1" smtClean="0">
                <a:solidFill>
                  <a:srgbClr val="002060"/>
                </a:solidFill>
              </a:rPr>
              <a:t>Fraktsioneerimisplasma</a:t>
            </a:r>
            <a:r>
              <a:rPr lang="et-EE" sz="2000" dirty="0" smtClean="0">
                <a:solidFill>
                  <a:srgbClr val="002060"/>
                </a:solidFill>
              </a:rPr>
              <a:t> </a:t>
            </a:r>
            <a:r>
              <a:rPr lang="et-EE" sz="2000" dirty="0">
                <a:solidFill>
                  <a:srgbClr val="002060"/>
                </a:solidFill>
              </a:rPr>
              <a:t>hankelepingu partner on </a:t>
            </a:r>
            <a:r>
              <a:rPr lang="et-EE" sz="2000" b="1" dirty="0" err="1">
                <a:solidFill>
                  <a:srgbClr val="002060"/>
                </a:solidFill>
              </a:rPr>
              <a:t>Octapharma</a:t>
            </a:r>
            <a:r>
              <a:rPr lang="et-EE" sz="2000" b="1" dirty="0">
                <a:solidFill>
                  <a:srgbClr val="002060"/>
                </a:solidFill>
              </a:rPr>
              <a:t> AG, </a:t>
            </a:r>
            <a:r>
              <a:rPr lang="et-EE" sz="2000" dirty="0" smtClean="0">
                <a:solidFill>
                  <a:srgbClr val="002060"/>
                </a:solidFill>
              </a:rPr>
              <a:t>~</a:t>
            </a:r>
            <a:r>
              <a:rPr lang="et-EE" sz="2000" dirty="0">
                <a:solidFill>
                  <a:srgbClr val="002060"/>
                </a:solidFill>
              </a:rPr>
              <a:t>6500L/a täisverelt eraldatud </a:t>
            </a:r>
            <a:r>
              <a:rPr lang="et-EE" sz="2000" dirty="0" smtClean="0">
                <a:solidFill>
                  <a:srgbClr val="002060"/>
                </a:solidFill>
              </a:rPr>
              <a:t>plasmat</a:t>
            </a:r>
            <a:endParaRPr lang="et-EE" sz="20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42" y="1215308"/>
            <a:ext cx="10559065" cy="36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9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41029" y="554591"/>
            <a:ext cx="10542588" cy="677861"/>
          </a:xfrm>
        </p:spPr>
        <p:txBody>
          <a:bodyPr/>
          <a:lstStyle/>
          <a:p>
            <a:pPr algn="ctr"/>
            <a:r>
              <a:rPr lang="et-EE" sz="4400" dirty="0" smtClean="0">
                <a:solidFill>
                  <a:srgbClr val="C00000"/>
                </a:solidFill>
              </a:rPr>
              <a:t>Plasmadoonorite kampaania</a:t>
            </a:r>
            <a:endParaRPr lang="et-EE" sz="440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28870" y="1540701"/>
            <a:ext cx="10654747" cy="4673286"/>
          </a:xfrm>
        </p:spPr>
        <p:txBody>
          <a:bodyPr/>
          <a:lstStyle/>
          <a:p>
            <a:pPr marL="0" indent="0" algn="just">
              <a:buNone/>
            </a:pP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Eesmärk</a:t>
            </a:r>
            <a:r>
              <a:rPr lang="et-EE" sz="2400" b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elanikkonna hulgas veredoonorluse ja plasmadoonorluse alase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teadlikkuse tõstmine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ning läbi selle kasvatada doonorite sh plasmadoonorite hulka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pPr marL="0" indent="0" algn="just">
              <a:buNone/>
            </a:pPr>
            <a:endParaRPr lang="et-EE" sz="2400" dirty="0" smtClean="0">
              <a:solidFill>
                <a:srgbClr val="00206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Kampaania </a:t>
            </a:r>
            <a:r>
              <a:rPr lang="et-EE" sz="2400" b="1" dirty="0">
                <a:solidFill>
                  <a:srgbClr val="002060"/>
                </a:solidFill>
                <a:latin typeface="+mn-lt"/>
              </a:rPr>
              <a:t>periood: </a:t>
            </a:r>
            <a:r>
              <a:rPr lang="et-EE" sz="2400" dirty="0">
                <a:solidFill>
                  <a:srgbClr val="C00000"/>
                </a:solidFill>
                <a:latin typeface="+mn-lt"/>
              </a:rPr>
              <a:t>01.03.2023-31.10.2023 </a:t>
            </a:r>
          </a:p>
          <a:p>
            <a:pPr marL="0" indent="0" algn="just">
              <a:buNone/>
            </a:pPr>
            <a:endParaRPr lang="et-EE" sz="2400" dirty="0" smtClean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Fookusesse tõstsime </a:t>
            </a:r>
            <a:r>
              <a:rPr lang="et-EE" sz="2400" dirty="0" err="1">
                <a:solidFill>
                  <a:srgbClr val="002060"/>
                </a:solidFill>
                <a:latin typeface="+mn-lt"/>
              </a:rPr>
              <a:t>afereesiprotseduurid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 ja plasmadoonorid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Kutsusime uusi inimesi liituma veredoonorite kogukonnaga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.</a:t>
            </a:r>
            <a:endParaRPr lang="et-EE" sz="2400" dirty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>
                <a:solidFill>
                  <a:srgbClr val="002060"/>
                </a:solidFill>
                <a:latin typeface="+mn-lt"/>
              </a:rPr>
              <a:t>Doonoriealiste inimeste sihtrühmakeskne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teavitamine.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Täisveredoonoritele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plasmadoonorluse võimaluste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tutvustamine.</a:t>
            </a:r>
          </a:p>
        </p:txBody>
      </p:sp>
    </p:spTree>
    <p:extLst>
      <p:ext uri="{BB962C8B-B14F-4D97-AF65-F5344CB8AC3E}">
        <p14:creationId xmlns:p14="http://schemas.microsoft.com/office/powerpoint/2010/main" val="333151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t-EE" dirty="0" smtClean="0">
                <a:solidFill>
                  <a:srgbClr val="002060"/>
                </a:solidFill>
              </a:rPr>
              <a:t>Kampaania ettevalmistamine</a:t>
            </a:r>
            <a:endParaRPr lang="et-EE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72733" y="1616423"/>
            <a:ext cx="10586433" cy="4591193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Projekti kava välja töötamine</a:t>
            </a:r>
          </a:p>
          <a:p>
            <a:pPr marL="342900" lvl="1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Kuidas </a:t>
            </a:r>
            <a:r>
              <a:rPr lang="et-EE" sz="2400" dirty="0" smtClean="0">
                <a:solidFill>
                  <a:srgbClr val="002060"/>
                </a:solidFill>
              </a:rPr>
              <a:t>eesmärke </a:t>
            </a:r>
            <a:r>
              <a:rPr lang="et-EE" sz="2400" dirty="0">
                <a:solidFill>
                  <a:srgbClr val="002060"/>
                </a:solidFill>
              </a:rPr>
              <a:t>täita, </a:t>
            </a:r>
            <a:r>
              <a:rPr lang="et-EE" sz="2400" dirty="0" smtClean="0">
                <a:solidFill>
                  <a:srgbClr val="002060"/>
                </a:solidFill>
              </a:rPr>
              <a:t>tulemusi mõõta </a:t>
            </a:r>
            <a:r>
              <a:rPr lang="et-EE" sz="2400" dirty="0">
                <a:solidFill>
                  <a:srgbClr val="002060"/>
                </a:solidFill>
              </a:rPr>
              <a:t>ja soovitud sihtgrupini </a:t>
            </a:r>
            <a:r>
              <a:rPr lang="et-EE" sz="2400" dirty="0" smtClean="0">
                <a:solidFill>
                  <a:srgbClr val="002060"/>
                </a:solidFill>
              </a:rPr>
              <a:t>jõuda.</a:t>
            </a:r>
            <a:endParaRPr lang="et-EE" sz="2400" dirty="0" smtClean="0">
              <a:solidFill>
                <a:srgbClr val="002060"/>
              </a:solidFill>
              <a:latin typeface="+mn-lt"/>
            </a:endParaRPr>
          </a:p>
          <a:p>
            <a:pPr algn="just">
              <a:spcBef>
                <a:spcPts val="2400"/>
              </a:spcBef>
              <a:spcAft>
                <a:spcPts val="600"/>
              </a:spcAft>
            </a:pP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Ideekorje </a:t>
            </a:r>
            <a:r>
              <a:rPr lang="et-EE" sz="2400" b="1" dirty="0">
                <a:solidFill>
                  <a:srgbClr val="002060"/>
                </a:solidFill>
                <a:latin typeface="+mn-lt"/>
              </a:rPr>
              <a:t>ja k</a:t>
            </a:r>
            <a:r>
              <a:rPr lang="et-EE" sz="2400" b="1" dirty="0" smtClean="0">
                <a:solidFill>
                  <a:srgbClr val="002060"/>
                </a:solidFill>
                <a:latin typeface="+mn-lt"/>
              </a:rPr>
              <a:t>ampaaniamaterjalide loomine (01.03-30.04.2023)</a:t>
            </a:r>
          </a:p>
          <a:p>
            <a:pPr marL="7032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Kampaaniamaterjalide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loomisel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kaasasime reklaamiagentuuri </a:t>
            </a:r>
            <a:r>
              <a:rPr lang="et-EE" sz="2400" dirty="0" err="1">
                <a:solidFill>
                  <a:srgbClr val="002060"/>
                </a:solidFill>
                <a:latin typeface="+mn-lt"/>
              </a:rPr>
              <a:t>Tabasco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OÜ (valimine konkursi teel).</a:t>
            </a:r>
          </a:p>
          <a:p>
            <a:pPr marL="7032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2400" dirty="0" err="1" smtClean="0">
                <a:solidFill>
                  <a:srgbClr val="002060"/>
                </a:solidFill>
                <a:latin typeface="+mn-lt"/>
              </a:rPr>
              <a:t>Tabascolt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tellisime kampaania </a:t>
            </a:r>
            <a:r>
              <a:rPr lang="et-EE" sz="2400" dirty="0" err="1">
                <a:solidFill>
                  <a:srgbClr val="002060"/>
                </a:solidFill>
                <a:latin typeface="+mn-lt"/>
              </a:rPr>
              <a:t>üldkontseptsiooni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t-EE" sz="2400" dirty="0" err="1">
                <a:solidFill>
                  <a:srgbClr val="002060"/>
                </a:solidFill>
                <a:latin typeface="+mn-lt"/>
              </a:rPr>
              <a:t>visuaalid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 ja videomaterjali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ning infovoldiku uuendamise.</a:t>
            </a:r>
          </a:p>
          <a:p>
            <a:pPr marL="7032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Kampaania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materjalid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on eestikeelsed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ning kasutatavad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pika aja jooksul ja </a:t>
            </a:r>
            <a:r>
              <a:rPr lang="et-EE" sz="2400" dirty="0" smtClean="0">
                <a:solidFill>
                  <a:srgbClr val="002060"/>
                </a:solidFill>
                <a:latin typeface="+mn-lt"/>
              </a:rPr>
              <a:t>on </a:t>
            </a:r>
            <a:r>
              <a:rPr lang="et-EE" sz="2400" dirty="0">
                <a:solidFill>
                  <a:srgbClr val="002060"/>
                </a:solidFill>
                <a:latin typeface="+mn-lt"/>
              </a:rPr>
              <a:t>sisu poolest aegumatud.</a:t>
            </a:r>
          </a:p>
          <a:p>
            <a:pPr marL="7032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t-EE" sz="2400" dirty="0" smtClean="0">
              <a:solidFill>
                <a:srgbClr val="002060"/>
              </a:solidFill>
              <a:latin typeface="+mn-lt"/>
            </a:endParaRPr>
          </a:p>
          <a:p>
            <a:pPr marL="703263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t-EE" sz="2400" dirty="0">
              <a:solidFill>
                <a:srgbClr val="002060"/>
              </a:solidFill>
              <a:latin typeface="+mn-lt"/>
            </a:endParaRPr>
          </a:p>
          <a:p>
            <a:pPr marL="360363" indent="0" algn="just">
              <a:buNone/>
            </a:pPr>
            <a:endParaRPr lang="et-EE" sz="2400" dirty="0" smtClean="0"/>
          </a:p>
          <a:p>
            <a:pPr marL="360363" indent="0" algn="just">
              <a:buNone/>
            </a:pPr>
            <a:endParaRPr lang="et-EE" sz="2400" dirty="0"/>
          </a:p>
          <a:p>
            <a:pPr marL="360363" indent="0" algn="just">
              <a:buNone/>
            </a:pPr>
            <a:endParaRPr lang="et-EE" sz="2400" dirty="0">
              <a:solidFill>
                <a:srgbClr val="002060"/>
              </a:solidFill>
              <a:latin typeface="+mn-lt"/>
            </a:endParaRPr>
          </a:p>
          <a:p>
            <a:pPr algn="just"/>
            <a:endParaRPr lang="et-EE" sz="24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645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H">
      <a:dk1>
        <a:srgbClr val="2F2F2F"/>
      </a:dk1>
      <a:lt1>
        <a:srgbClr val="FFFFFF"/>
      </a:lt1>
      <a:dk2>
        <a:srgbClr val="004387"/>
      </a:dk2>
      <a:lt2>
        <a:srgbClr val="666666"/>
      </a:lt2>
      <a:accent1>
        <a:srgbClr val="E20614"/>
      </a:accent1>
      <a:accent2>
        <a:srgbClr val="004387"/>
      </a:accent2>
      <a:accent3>
        <a:srgbClr val="159BD8"/>
      </a:accent3>
      <a:accent4>
        <a:srgbClr val="FF7E25"/>
      </a:accent4>
      <a:accent5>
        <a:srgbClr val="E20614"/>
      </a:accent5>
      <a:accent6>
        <a:srgbClr val="004387"/>
      </a:accent6>
      <a:hlink>
        <a:srgbClr val="E20614"/>
      </a:hlink>
      <a:folHlink>
        <a:srgbClr val="004387"/>
      </a:folHlink>
    </a:clrScheme>
    <a:fontScheme name="PERH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H_ppt_16_9.pptx" id="{059D54AC-1C48-4E45-B359-DD5F8062E488}" vid="{9D76E8FE-75DF-4DEE-B3D9-9AFC015C82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PERH_uus_pohi_</Template>
  <TotalTime>6216</TotalTime>
  <Words>985</Words>
  <Application>Microsoft Office PowerPoint</Application>
  <PresentationFormat>Widescreen</PresentationFormat>
  <Paragraphs>135</Paragraphs>
  <Slides>19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Ave Lellep - PERH</dc:creator>
  <cp:lastModifiedBy>Ave Lellep - PERH</cp:lastModifiedBy>
  <cp:revision>458</cp:revision>
  <cp:lastPrinted>2018-11-22T13:55:27Z</cp:lastPrinted>
  <dcterms:created xsi:type="dcterms:W3CDTF">2018-11-20T12:10:06Z</dcterms:created>
  <dcterms:modified xsi:type="dcterms:W3CDTF">2024-05-10T05:32:59Z</dcterms:modified>
</cp:coreProperties>
</file>