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3" r:id="rId4"/>
  </p:sldIdLst>
  <p:sldSz cx="12192000" cy="6858000"/>
  <p:notesSz cx="6858000" cy="9144000"/>
  <p:defaultTextStyle>
    <a:defPPr>
      <a:defRPr lang="en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E30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7"/>
    <p:restoredTop sz="94640"/>
  </p:normalViewPr>
  <p:slideViewPr>
    <p:cSldViewPr snapToGrid="0" snapToObjects="1">
      <p:cViewPr varScale="1">
        <p:scale>
          <a:sx n="62" d="100"/>
          <a:sy n="62" d="100"/>
        </p:scale>
        <p:origin x="9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6BA21-102B-4188-A9C1-AE5638D8D1AC}" type="datetimeFigureOut">
              <a:rPr lang="et-EE" smtClean="0"/>
              <a:t>09.05.2024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2B564-EEF7-4CF9-AB84-5D4AF2FBA0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05557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DA16B-1535-914A-AE8D-8BD8A1487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D7AA6C-9518-BB47-84BB-2B87F08D6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B7892-B1EB-9C49-9B3D-86A88E5F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0E0F-42C3-41E4-A7C0-EEE02CEFC655}" type="datetime1">
              <a:rPr lang="LID4096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872AD-4ABB-8A4C-A4FC-3BC071CAF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09788-86BB-BD41-8D5E-2A7939696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4130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FF02-9635-5B4B-ADDD-32131E4EC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854205-03BF-6241-B4C7-01249AA31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DDAF4-2FE4-A04D-8A3D-A7B164800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413C3-4DB9-4DD6-A8F3-0581544CFC13}" type="datetime1">
              <a:rPr lang="LID4096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33BC2-B466-B549-B94E-38C52175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9F3CB-138B-C445-A65C-CA6A353B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86429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C6996-AB61-864E-860C-CA832BAA51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9DCDB-BA72-D247-A1B0-E193EF5A9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D2FC0-FCDD-4347-AE3E-097FBE11E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C7DD-E613-49F7-9262-0CC0660B0DC8}" type="datetime1">
              <a:rPr lang="LID4096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6CDC7-9EBE-5C44-B17B-01A209D9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3DD98-D62E-1A40-A102-89EEF028B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67686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2442E-6F59-354B-ABDC-EB3F2957A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6CEFF-F98C-B34D-B6C5-F73B81A03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0DA61-E520-B64F-A2AD-24B9C9BE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D929-11AF-4F53-80DB-C7B331CC184B}" type="datetime1">
              <a:rPr lang="LID4096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20858-0B42-1C4D-A069-6821CB7D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E4E4E-8EC3-824C-8785-47CF6FF1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6378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2C405-4564-974E-85FC-BE1214E1A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68861-5D18-D848-97D3-AB0127F87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A829D-6314-464E-8D97-01AC0001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E97C-761F-489E-91ED-A2C804F3093F}" type="datetime1">
              <a:rPr lang="LID4096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3E399-FA5A-7D45-B990-2149C207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8D461-6031-6F4D-B2DD-1CF5564C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99621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6CB67-7E08-E04F-A04B-42F0F230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00878-80D0-6049-A7CB-898A4D90E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198FB-9BA0-A044-8FA8-3122D4FA6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A7B86-9133-4042-989D-858448BAE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5692-C785-4454-AAA8-F534D8E63015}" type="datetime1">
              <a:rPr lang="LID4096" smtClean="0"/>
              <a:t>05/09/2024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EA3AE-E54F-B44B-AB70-968589132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ECEDE-8850-1B42-965C-B3B87482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22468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871F6-228E-7B42-A938-A79E04DC7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F0143-6F35-2244-95ED-75EEF1A48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BB162-6D30-E346-B3CA-2B43E4135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877DA9-474F-3A4B-B64D-A40BC36C4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A9FBEE-962C-8C40-A83A-40E3E1D5B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8CC9D2-02AD-D742-943C-8D1214B6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F63ED-CC5A-4731-92E2-3698D94E8DCB}" type="datetime1">
              <a:rPr lang="LID4096" smtClean="0"/>
              <a:t>05/09/2024</a:t>
            </a:fld>
            <a:endParaRPr lang="en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F884FB-60FB-AC4D-8F0A-03ADC2C2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877275-04D1-EC44-B502-82D55F3A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23012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0ED9C-2A72-2E4F-A032-8AF4AEE3B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A3308C-FF07-264E-838E-91DBFF059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143-6EB1-453C-B7E9-E012D1B5561E}" type="datetime1">
              <a:rPr lang="LID4096" smtClean="0"/>
              <a:t>05/09/2024</a:t>
            </a:fld>
            <a:endParaRPr lang="en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2E579-C370-3843-B966-CF01EC04E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C5EE75-FE15-404E-91CF-0E552B225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71411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727D2E-7108-C046-8F49-8029961A0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794D-55FA-4484-B9EE-FEF2339E11F1}" type="datetime1">
              <a:rPr lang="LID4096" smtClean="0"/>
              <a:t>05/09/2024</a:t>
            </a:fld>
            <a:endParaRPr lang="en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2AA093-66B0-3544-B426-46365B0AD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587DB-B287-8145-A1A9-4223C2C6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77890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D6CB-BD43-7D45-AE26-E571DE69C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B6A0A-F087-2F43-A755-1F6C2C68A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05F8E-7483-3E44-9CD4-ED43DA8B4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1A667-2E93-9745-A3D3-DB99BDD1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7F5-B7AE-4F40-A287-0CA6F246C314}" type="datetime1">
              <a:rPr lang="LID4096" smtClean="0"/>
              <a:t>05/09/2024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EDED3-DBCE-9845-BAD2-C1A3DB52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083A6-0E25-FD40-A049-1DF7FA90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0270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36CB5-3FE8-6A40-B24F-41AD65B9B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A2B9E-2391-2B43-B916-C07A6DBCA5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C6267-7096-0543-BE7B-F7E5B7CEB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E9221-BC36-C047-BD1F-105418E60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1BC2-12CD-4B34-A9B8-C46E72FD71E9}" type="datetime1">
              <a:rPr lang="LID4096" smtClean="0"/>
              <a:t>05/09/2024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60CF4-7B43-6642-812E-79B1EA04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72D12-42CE-7743-9A65-96F219A2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69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5DC83-8715-BF47-9F99-65BEFFF0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8D4B5-83B7-0249-A121-CEBB5092E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60E89-173A-BD41-BBB2-AAD4B2527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FBD98-9E30-425A-8701-A876C93B4C75}" type="datetime1">
              <a:rPr lang="LID4096" smtClean="0"/>
              <a:t>05/09/2024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8DA-E5CA-D046-B625-0DD65CB5B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66055-109B-EF4C-98B4-808860DCB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217E5-069D-2641-9FCB-89DCCB090A8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80341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9BABABD-805E-473F-BCF5-079F65B29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339683"/>
            <a:ext cx="11181688" cy="4564728"/>
          </a:xfrm>
        </p:spPr>
        <p:txBody>
          <a:bodyPr>
            <a:normAutofit fontScale="90000"/>
          </a:bodyPr>
          <a:lstStyle/>
          <a:p>
            <a:pPr algn="ctr"/>
            <a:r>
              <a:rPr lang="et-EE" b="1" dirty="0">
                <a:solidFill>
                  <a:srgbClr val="FF0000"/>
                </a:solidFill>
              </a:rPr>
              <a:t>Täisverelt kogutud plasma kogumine</a:t>
            </a:r>
            <a:br>
              <a:rPr lang="et-EE" b="1" dirty="0">
                <a:solidFill>
                  <a:srgbClr val="FF0000"/>
                </a:solidFill>
              </a:rPr>
            </a:br>
            <a:r>
              <a:rPr lang="et-EE" b="1" dirty="0" err="1">
                <a:solidFill>
                  <a:srgbClr val="FF0000"/>
                </a:solidFill>
              </a:rPr>
              <a:t>fraktsioneerijale</a:t>
            </a:r>
            <a:r>
              <a:rPr lang="et-EE" b="1" dirty="0">
                <a:solidFill>
                  <a:srgbClr val="FF0000"/>
                </a:solidFill>
              </a:rPr>
              <a:t>, </a:t>
            </a:r>
            <a:r>
              <a:rPr lang="et-EE" b="1" dirty="0" err="1">
                <a:solidFill>
                  <a:srgbClr val="FF0000"/>
                </a:solidFill>
              </a:rPr>
              <a:t>afeesiplasma</a:t>
            </a:r>
            <a:r>
              <a:rPr lang="et-EE" b="1" dirty="0">
                <a:solidFill>
                  <a:srgbClr val="FF0000"/>
                </a:solidFill>
              </a:rPr>
              <a:t> kogumise perspektiiv, takistused </a:t>
            </a:r>
            <a:br>
              <a:rPr lang="et-EE" sz="7200" b="1" dirty="0">
                <a:solidFill>
                  <a:srgbClr val="FF0000"/>
                </a:solidFill>
              </a:rPr>
            </a:br>
            <a:br>
              <a:rPr lang="et-EE" sz="7200" b="1" dirty="0">
                <a:solidFill>
                  <a:srgbClr val="FF0000"/>
                </a:solidFill>
              </a:rPr>
            </a:br>
            <a:r>
              <a:rPr lang="et-EE" sz="3600" dirty="0">
                <a:solidFill>
                  <a:srgbClr val="FF0000"/>
                </a:solidFill>
                <a:latin typeface="+mn-lt"/>
              </a:rPr>
              <a:t>Rahel Reimal</a:t>
            </a:r>
            <a:br>
              <a:rPr lang="et-EE" sz="3600" dirty="0">
                <a:solidFill>
                  <a:srgbClr val="FF0000"/>
                </a:solidFill>
                <a:latin typeface="+mn-lt"/>
              </a:rPr>
            </a:br>
            <a:r>
              <a:rPr lang="et-EE" sz="3600" dirty="0">
                <a:solidFill>
                  <a:srgbClr val="FF0000"/>
                </a:solidFill>
                <a:latin typeface="+mn-lt"/>
              </a:rPr>
              <a:t>PH Verekeskuse kvaliteedijuht</a:t>
            </a:r>
            <a:br>
              <a:rPr lang="et-EE" sz="7200" b="1" dirty="0">
                <a:solidFill>
                  <a:srgbClr val="FF0000"/>
                </a:solidFill>
              </a:rPr>
            </a:br>
            <a:br>
              <a:rPr lang="et-EE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t-E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27099027-B519-4428-8D5E-A95EAF4E2E6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98319" y="0"/>
            <a:ext cx="1493681" cy="1493681"/>
          </a:xfrm>
          <a:prstGeom prst="rect">
            <a:avLst/>
          </a:prstGeom>
        </p:spPr>
      </p:pic>
      <p:sp>
        <p:nvSpPr>
          <p:cNvPr id="3" name="Slaidinumbri kohatäide 2">
            <a:extLst>
              <a:ext uri="{FF2B5EF4-FFF2-40B4-BE49-F238E27FC236}">
                <a16:creationId xmlns:a16="http://schemas.microsoft.com/office/drawing/2014/main" id="{CCC09611-DE77-48B2-8209-D2DFC050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1</a:t>
            </a:fld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96937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BD4FE72-4F23-414F-A074-B2B463A6C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7106"/>
            <a:ext cx="11214100" cy="600075"/>
          </a:xfrm>
        </p:spPr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FF0000"/>
                </a:solidFill>
              </a:rPr>
              <a:t>Täisverelt kogutud plasma kogumine </a:t>
            </a:r>
            <a:r>
              <a:rPr lang="et-EE" b="1" dirty="0" err="1">
                <a:solidFill>
                  <a:srgbClr val="FF0000"/>
                </a:solidFill>
              </a:rPr>
              <a:t>fraktsioneerijale</a:t>
            </a:r>
            <a:endParaRPr lang="et-EE" b="1" dirty="0"/>
          </a:p>
        </p:txBody>
      </p:sp>
      <p:graphicFrame>
        <p:nvGraphicFramePr>
          <p:cNvPr id="5" name="Sisu kohatäide 4">
            <a:extLst>
              <a:ext uri="{FF2B5EF4-FFF2-40B4-BE49-F238E27FC236}">
                <a16:creationId xmlns:a16="http://schemas.microsoft.com/office/drawing/2014/main" id="{C455FA31-D4AC-4A2C-A5C5-D517DBD4B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149571"/>
              </p:ext>
            </p:extLst>
          </p:nvPr>
        </p:nvGraphicFramePr>
        <p:xfrm>
          <a:off x="990600" y="3043551"/>
          <a:ext cx="6629400" cy="3572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0914">
                  <a:extLst>
                    <a:ext uri="{9D8B030D-6E8A-4147-A177-3AD203B41FA5}">
                      <a16:colId xmlns:a16="http://schemas.microsoft.com/office/drawing/2014/main" val="2990959289"/>
                    </a:ext>
                  </a:extLst>
                </a:gridCol>
                <a:gridCol w="1530972">
                  <a:extLst>
                    <a:ext uri="{9D8B030D-6E8A-4147-A177-3AD203B41FA5}">
                      <a16:colId xmlns:a16="http://schemas.microsoft.com/office/drawing/2014/main" val="1263648103"/>
                    </a:ext>
                  </a:extLst>
                </a:gridCol>
                <a:gridCol w="1559859">
                  <a:extLst>
                    <a:ext uri="{9D8B030D-6E8A-4147-A177-3AD203B41FA5}">
                      <a16:colId xmlns:a16="http://schemas.microsoft.com/office/drawing/2014/main" val="2419255086"/>
                    </a:ext>
                  </a:extLst>
                </a:gridCol>
                <a:gridCol w="1357655">
                  <a:extLst>
                    <a:ext uri="{9D8B030D-6E8A-4147-A177-3AD203B41FA5}">
                      <a16:colId xmlns:a16="http://schemas.microsoft.com/office/drawing/2014/main" val="3121354916"/>
                    </a:ext>
                  </a:extLst>
                </a:gridCol>
              </a:tblGrid>
              <a:tr h="43624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t-EE" sz="3200" b="1" u="none" strike="noStrike" dirty="0">
                          <a:effectLst/>
                          <a:latin typeface="+mn-lt"/>
                        </a:rPr>
                        <a:t>Täisvereloovutused</a:t>
                      </a:r>
                      <a:endParaRPr lang="et-EE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346669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et-EE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et-EE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b="1" u="none" strike="noStrike" dirty="0">
                          <a:effectLst/>
                          <a:latin typeface="+mn-lt"/>
                        </a:rPr>
                        <a:t>2023</a:t>
                      </a:r>
                      <a:endParaRPr lang="et-EE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6554564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Eesti</a:t>
                      </a:r>
                      <a:endParaRPr lang="et-EE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b="1" u="none" strike="noStrike" dirty="0">
                          <a:effectLst/>
                          <a:latin typeface="+mn-lt"/>
                        </a:rPr>
                        <a:t>48348</a:t>
                      </a:r>
                      <a:endParaRPr lang="et-EE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b="1" u="none" strike="noStrike" dirty="0">
                          <a:effectLst/>
                          <a:latin typeface="+mn-lt"/>
                        </a:rPr>
                        <a:t>47502</a:t>
                      </a:r>
                      <a:endParaRPr lang="et-EE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b="1" u="none" strike="noStrike" dirty="0">
                          <a:effectLst/>
                          <a:latin typeface="+mn-lt"/>
                        </a:rPr>
                        <a:t>47170</a:t>
                      </a:r>
                      <a:endParaRPr lang="et-EE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387430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t"/>
                      <a:r>
                        <a:rPr lang="et-EE" sz="3200" u="none" strike="noStrike">
                          <a:effectLst/>
                          <a:latin typeface="+mn-lt"/>
                        </a:rPr>
                        <a:t>Tallinn</a:t>
                      </a:r>
                      <a:endParaRPr lang="et-EE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24305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23637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23350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58887529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l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Tartu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15313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15225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15563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6470984"/>
                  </a:ext>
                </a:extLst>
              </a:tr>
              <a:tr h="508645">
                <a:tc>
                  <a:txBody>
                    <a:bodyPr/>
                    <a:lstStyle/>
                    <a:p>
                      <a:pPr algn="l" fontAlgn="t"/>
                      <a:r>
                        <a:rPr lang="et-EE" sz="32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Pärnu</a:t>
                      </a:r>
                      <a:endParaRPr lang="et-EE" sz="3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5280</a:t>
                      </a:r>
                      <a:endParaRPr lang="et-EE" sz="3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4772</a:t>
                      </a:r>
                      <a:endParaRPr lang="et-EE" sz="3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4863</a:t>
                      </a:r>
                      <a:endParaRPr lang="et-EE" sz="3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22384282"/>
                  </a:ext>
                </a:extLst>
              </a:tr>
              <a:tr h="577834">
                <a:tc>
                  <a:txBody>
                    <a:bodyPr/>
                    <a:lstStyle/>
                    <a:p>
                      <a:pPr algn="l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Kohtla-Järve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u="none" strike="noStrike">
                          <a:effectLst/>
                          <a:latin typeface="+mn-lt"/>
                        </a:rPr>
                        <a:t>3450</a:t>
                      </a:r>
                      <a:endParaRPr lang="et-EE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3868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t-EE" sz="3200" u="none" strike="noStrike" dirty="0">
                          <a:effectLst/>
                          <a:latin typeface="+mn-lt"/>
                        </a:rPr>
                        <a:t>3394</a:t>
                      </a:r>
                      <a:endParaRPr lang="et-E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83069379"/>
                  </a:ext>
                </a:extLst>
              </a:tr>
            </a:tbl>
          </a:graphicData>
        </a:graphic>
      </p:graphicFrame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9780A552-D2E4-421E-BE2A-CA3DF2C3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2</a:t>
            </a:fld>
            <a:endParaRPr lang="en-EE"/>
          </a:p>
        </p:txBody>
      </p:sp>
      <p:sp>
        <p:nvSpPr>
          <p:cNvPr id="3" name="Ristkülik 2">
            <a:extLst>
              <a:ext uri="{FF2B5EF4-FFF2-40B4-BE49-F238E27FC236}">
                <a16:creationId xmlns:a16="http://schemas.microsoft.com/office/drawing/2014/main" id="{B813A5B6-DB5F-41E9-BA86-57128226A0A3}"/>
              </a:ext>
            </a:extLst>
          </p:cNvPr>
          <p:cNvSpPr/>
          <p:nvPr/>
        </p:nvSpPr>
        <p:spPr>
          <a:xfrm>
            <a:off x="698500" y="1193517"/>
            <a:ext cx="11036300" cy="155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t-EE" sz="3200" dirty="0">
                <a:solidFill>
                  <a:prstClr val="black"/>
                </a:solidFill>
              </a:rPr>
              <a:t>Pärnu Verekeskus kogub 10% Eesti täisverest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t-EE" sz="3200" dirty="0">
                <a:solidFill>
                  <a:prstClr val="black"/>
                </a:solidFill>
              </a:rPr>
              <a:t>Pärnu Verekeskus saadab 100% täisverest kogutavast plasmast lepingulisele partnerile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20C7612F-74B8-4296-909B-47C78676A12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98319" y="0"/>
            <a:ext cx="1493681" cy="149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6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77F812F-AA0E-4FFF-9A20-EF333F27E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60119" cy="663575"/>
          </a:xfrm>
        </p:spPr>
        <p:txBody>
          <a:bodyPr>
            <a:normAutofit/>
          </a:bodyPr>
          <a:lstStyle/>
          <a:p>
            <a:r>
              <a:rPr lang="et-EE" sz="4000" b="1" dirty="0" err="1">
                <a:solidFill>
                  <a:srgbClr val="FF0000"/>
                </a:solidFill>
              </a:rPr>
              <a:t>Afereesiplasma</a:t>
            </a:r>
            <a:r>
              <a:rPr lang="et-EE" sz="4000" b="1" dirty="0">
                <a:solidFill>
                  <a:srgbClr val="FF0000"/>
                </a:solidFill>
              </a:rPr>
              <a:t> kogumise perspektiiv, takistused</a:t>
            </a:r>
            <a:endParaRPr lang="et-EE" sz="4000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3534E50-3E4F-47DB-AA0F-D39464C4D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171575"/>
            <a:ext cx="10515600" cy="4351338"/>
          </a:xfrm>
        </p:spPr>
        <p:txBody>
          <a:bodyPr/>
          <a:lstStyle/>
          <a:p>
            <a:r>
              <a:rPr lang="et-EE" sz="3600" dirty="0"/>
              <a:t>Ressursid</a:t>
            </a:r>
            <a:r>
              <a:rPr lang="et-EE" dirty="0"/>
              <a:t> </a:t>
            </a:r>
          </a:p>
          <a:p>
            <a:endParaRPr lang="et-EE" dirty="0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BA8DC7B9-6F57-4C62-B97D-8C727941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7E5-069D-2641-9FCB-89DCCB090A8F}" type="slidenum">
              <a:rPr lang="en-EE" smtClean="0"/>
              <a:t>3</a:t>
            </a:fld>
            <a:endParaRPr lang="en-EE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5816AFAB-1161-4A31-B4CE-7710556249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232234"/>
              </p:ext>
            </p:extLst>
          </p:nvPr>
        </p:nvGraphicFramePr>
        <p:xfrm>
          <a:off x="939799" y="1705610"/>
          <a:ext cx="8954827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7359">
                  <a:extLst>
                    <a:ext uri="{9D8B030D-6E8A-4147-A177-3AD203B41FA5}">
                      <a16:colId xmlns:a16="http://schemas.microsoft.com/office/drawing/2014/main" val="3662741186"/>
                    </a:ext>
                  </a:extLst>
                </a:gridCol>
                <a:gridCol w="5677468">
                  <a:extLst>
                    <a:ext uri="{9D8B030D-6E8A-4147-A177-3AD203B41FA5}">
                      <a16:colId xmlns:a16="http://schemas.microsoft.com/office/drawing/2014/main" val="3272652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sz="3200" dirty="0"/>
                        <a:t>Olemas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200" dirty="0"/>
                        <a:t>Puudu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488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3200" dirty="0"/>
                        <a:t>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200" dirty="0"/>
                        <a:t>Oskused/teadmised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39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3200" dirty="0"/>
                        <a:t>Tootmisseadmed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3200" dirty="0" err="1"/>
                        <a:t>Afereesiseadmed</a:t>
                      </a:r>
                      <a:r>
                        <a:rPr lang="et-EE" sz="3200" dirty="0"/>
                        <a:t>, -süsteemid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177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3200" dirty="0"/>
                        <a:t>Ruumid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200" dirty="0"/>
                        <a:t>Turundus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815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3200" i="1" dirty="0"/>
                        <a:t>Doonorid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200" i="1" dirty="0"/>
                        <a:t>Doonorid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203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t-E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3200" dirty="0"/>
                        <a:t>Hankija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91087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1C3DC0A-CE0C-4B8F-AE74-90C806CC83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98319" y="-4919"/>
            <a:ext cx="1493681" cy="149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31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3712</TotalTime>
  <Words>94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Täisverelt kogutud plasma kogumine fraktsioneerijale, afeesiplasma kogumise perspektiiv, takistused   Rahel Reimal PH Verekeskuse kvaliteedijuht  </vt:lpstr>
      <vt:lpstr>Täisverelt kogutud plasma kogumine fraktsioneerijale</vt:lpstr>
      <vt:lpstr>Afereesiplasma kogumise perspektiiv, takistused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Riin Kullaste - PERH</cp:lastModifiedBy>
  <cp:revision>221</cp:revision>
  <dcterms:created xsi:type="dcterms:W3CDTF">2021-09-14T13:34:38Z</dcterms:created>
  <dcterms:modified xsi:type="dcterms:W3CDTF">2024-05-09T09:16:56Z</dcterms:modified>
</cp:coreProperties>
</file>