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9"/>
  </p:notesMasterIdLst>
  <p:sldIdLst>
    <p:sldId id="256" r:id="rId2"/>
    <p:sldId id="298" r:id="rId3"/>
    <p:sldId id="260" r:id="rId4"/>
    <p:sldId id="259" r:id="rId5"/>
    <p:sldId id="286" r:id="rId6"/>
    <p:sldId id="287" r:id="rId7"/>
    <p:sldId id="278" r:id="rId8"/>
    <p:sldId id="257" r:id="rId9"/>
    <p:sldId id="282" r:id="rId10"/>
    <p:sldId id="283" r:id="rId11"/>
    <p:sldId id="284" r:id="rId12"/>
    <p:sldId id="288" r:id="rId13"/>
    <p:sldId id="276" r:id="rId14"/>
    <p:sldId id="285" r:id="rId15"/>
    <p:sldId id="262" r:id="rId16"/>
    <p:sldId id="294" r:id="rId17"/>
    <p:sldId id="277" r:id="rId18"/>
    <p:sldId id="295" r:id="rId19"/>
    <p:sldId id="296" r:id="rId20"/>
    <p:sldId id="280" r:id="rId21"/>
    <p:sldId id="281" r:id="rId22"/>
    <p:sldId id="289" r:id="rId23"/>
    <p:sldId id="290" r:id="rId24"/>
    <p:sldId id="291" r:id="rId25"/>
    <p:sldId id="292" r:id="rId26"/>
    <p:sldId id="293" r:id="rId27"/>
    <p:sldId id="269" r:id="rId28"/>
    <p:sldId id="272" r:id="rId29"/>
    <p:sldId id="299" r:id="rId30"/>
    <p:sldId id="301" r:id="rId31"/>
    <p:sldId id="274" r:id="rId32"/>
    <p:sldId id="275" r:id="rId33"/>
    <p:sldId id="302" r:id="rId34"/>
    <p:sldId id="303" r:id="rId35"/>
    <p:sldId id="304" r:id="rId36"/>
    <p:sldId id="305" r:id="rId37"/>
    <p:sldId id="297" r:id="rId38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0E0105-D04A-3DD7-A548-42E0AC69AAFE}" v="12087" dt="2024-05-10T07:39:31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7FB93-18BC-450D-9FEF-4F138F2E896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A55BA03-DB8B-49B8-ABA6-F9164E153DDA}">
      <dgm:prSet/>
      <dgm:spPr/>
      <dgm:t>
        <a:bodyPr/>
        <a:lstStyle/>
        <a:p>
          <a:r>
            <a:rPr lang="en-US"/>
            <a:t>Eemaldatava molekuli omadused</a:t>
          </a:r>
        </a:p>
      </dgm:t>
    </dgm:pt>
    <dgm:pt modelId="{6415A941-68AA-4781-94A5-94B86362A0B9}" type="parTrans" cxnId="{0BC5044C-E607-4E6B-A63B-8DDC49E7CC4C}">
      <dgm:prSet/>
      <dgm:spPr/>
      <dgm:t>
        <a:bodyPr/>
        <a:lstStyle/>
        <a:p>
          <a:endParaRPr lang="en-US"/>
        </a:p>
      </dgm:t>
    </dgm:pt>
    <dgm:pt modelId="{E11FF25A-E67A-49E5-94CF-A5B837CFCAB8}" type="sibTrans" cxnId="{0BC5044C-E607-4E6B-A63B-8DDC49E7CC4C}">
      <dgm:prSet/>
      <dgm:spPr/>
      <dgm:t>
        <a:bodyPr/>
        <a:lstStyle/>
        <a:p>
          <a:endParaRPr lang="en-US"/>
        </a:p>
      </dgm:t>
    </dgm:pt>
    <dgm:pt modelId="{287EF7F8-8E35-43DB-B69D-271254FDD93D}">
      <dgm:prSet/>
      <dgm:spPr/>
      <dgm:t>
        <a:bodyPr/>
        <a:lstStyle/>
        <a:p>
          <a:r>
            <a:rPr lang="en-US"/>
            <a:t>Piisav molekulmass</a:t>
          </a:r>
        </a:p>
      </dgm:t>
    </dgm:pt>
    <dgm:pt modelId="{FAED3DB7-366C-4C91-AE8F-E5C55660BC8C}" type="parTrans" cxnId="{76443B73-3045-4DFA-9676-EA83BF711926}">
      <dgm:prSet/>
      <dgm:spPr/>
      <dgm:t>
        <a:bodyPr/>
        <a:lstStyle/>
        <a:p>
          <a:endParaRPr lang="en-US"/>
        </a:p>
      </dgm:t>
    </dgm:pt>
    <dgm:pt modelId="{366EF187-CA47-48FE-BA7E-0A08C9D77665}" type="sibTrans" cxnId="{76443B73-3045-4DFA-9676-EA83BF711926}">
      <dgm:prSet/>
      <dgm:spPr/>
      <dgm:t>
        <a:bodyPr/>
        <a:lstStyle/>
        <a:p>
          <a:endParaRPr lang="en-US"/>
        </a:p>
      </dgm:t>
    </dgm:pt>
    <dgm:pt modelId="{9817DF7A-88C7-444F-AB9A-76E3E75FAABA}">
      <dgm:prSet/>
      <dgm:spPr/>
      <dgm:t>
        <a:bodyPr/>
        <a:lstStyle/>
        <a:p>
          <a:r>
            <a:rPr lang="en-US"/>
            <a:t>Aeglane endogeenne tootmine</a:t>
          </a:r>
        </a:p>
      </dgm:t>
    </dgm:pt>
    <dgm:pt modelId="{D6C716C3-8787-4463-A713-93836EE8EEC4}" type="parTrans" cxnId="{4FB304CD-A676-4E1C-9DA7-732BEB48CA08}">
      <dgm:prSet/>
      <dgm:spPr/>
      <dgm:t>
        <a:bodyPr/>
        <a:lstStyle/>
        <a:p>
          <a:endParaRPr lang="en-US"/>
        </a:p>
      </dgm:t>
    </dgm:pt>
    <dgm:pt modelId="{1A7F9BD0-2B67-4C6E-BFF2-A1EF171A5EEF}" type="sibTrans" cxnId="{4FB304CD-A676-4E1C-9DA7-732BEB48CA08}">
      <dgm:prSet/>
      <dgm:spPr/>
      <dgm:t>
        <a:bodyPr/>
        <a:lstStyle/>
        <a:p>
          <a:endParaRPr lang="en-US"/>
        </a:p>
      </dgm:t>
    </dgm:pt>
    <dgm:pt modelId="{31371BBD-39E9-41C7-A1DE-7DB632EF8DB3}">
      <dgm:prSet/>
      <dgm:spPr/>
      <dgm:t>
        <a:bodyPr/>
        <a:lstStyle/>
        <a:p>
          <a:r>
            <a:rPr lang="en-US"/>
            <a:t>Pikk poolestusaeg</a:t>
          </a:r>
        </a:p>
      </dgm:t>
    </dgm:pt>
    <dgm:pt modelId="{910B1295-CD5C-4811-9457-2F9A6A7C9494}" type="parTrans" cxnId="{97B7D84D-1905-4DDE-843C-6DEA8080EA29}">
      <dgm:prSet/>
      <dgm:spPr/>
      <dgm:t>
        <a:bodyPr/>
        <a:lstStyle/>
        <a:p>
          <a:endParaRPr lang="en-US"/>
        </a:p>
      </dgm:t>
    </dgm:pt>
    <dgm:pt modelId="{5634C69B-1B7B-4876-AF9F-B581ED2820DF}" type="sibTrans" cxnId="{97B7D84D-1905-4DDE-843C-6DEA8080EA29}">
      <dgm:prSet/>
      <dgm:spPr/>
      <dgm:t>
        <a:bodyPr/>
        <a:lstStyle/>
        <a:p>
          <a:endParaRPr lang="en-US"/>
        </a:p>
      </dgm:t>
    </dgm:pt>
    <dgm:pt modelId="{A6E88D4E-9D09-458C-984E-C429F22F14BE}">
      <dgm:prSet/>
      <dgm:spPr/>
      <dgm:t>
        <a:bodyPr/>
        <a:lstStyle/>
        <a:p>
          <a:r>
            <a:rPr lang="en-US"/>
            <a:t>Suur intravaskulaarne jaotusala</a:t>
          </a:r>
        </a:p>
      </dgm:t>
    </dgm:pt>
    <dgm:pt modelId="{FCF1BEF3-2F2D-47F1-8D50-3A22093D9847}" type="parTrans" cxnId="{8EFEF7EA-F814-4796-85A0-6D762FA6A807}">
      <dgm:prSet/>
      <dgm:spPr/>
      <dgm:t>
        <a:bodyPr/>
        <a:lstStyle/>
        <a:p>
          <a:endParaRPr lang="en-US"/>
        </a:p>
      </dgm:t>
    </dgm:pt>
    <dgm:pt modelId="{4C635562-3B62-4677-87F6-3372C7F5EE32}" type="sibTrans" cxnId="{8EFEF7EA-F814-4796-85A0-6D762FA6A807}">
      <dgm:prSet/>
      <dgm:spPr/>
      <dgm:t>
        <a:bodyPr/>
        <a:lstStyle/>
        <a:p>
          <a:endParaRPr lang="en-US"/>
        </a:p>
      </dgm:t>
    </dgm:pt>
    <dgm:pt modelId="{0435FD32-1D17-4783-80D7-07FCD0659636}">
      <dgm:prSet/>
      <dgm:spPr/>
      <dgm:t>
        <a:bodyPr/>
        <a:lstStyle/>
        <a:p>
          <a:r>
            <a:rPr lang="en-US"/>
            <a:t>Madal aktiivsus</a:t>
          </a:r>
        </a:p>
      </dgm:t>
    </dgm:pt>
    <dgm:pt modelId="{A3997F37-473B-4F73-9403-8E9717FAEDF0}" type="parTrans" cxnId="{BDB7971F-322B-4E59-AC1E-3DD4FE8AF5BD}">
      <dgm:prSet/>
      <dgm:spPr/>
      <dgm:t>
        <a:bodyPr/>
        <a:lstStyle/>
        <a:p>
          <a:endParaRPr lang="en-US"/>
        </a:p>
      </dgm:t>
    </dgm:pt>
    <dgm:pt modelId="{4EB48FB2-788B-41B0-B02B-B7DF7079C7C0}" type="sibTrans" cxnId="{BDB7971F-322B-4E59-AC1E-3DD4FE8AF5BD}">
      <dgm:prSet/>
      <dgm:spPr/>
      <dgm:t>
        <a:bodyPr/>
        <a:lstStyle/>
        <a:p>
          <a:endParaRPr lang="en-US"/>
        </a:p>
      </dgm:t>
    </dgm:pt>
    <dgm:pt modelId="{284994F6-1525-4BFD-B7B0-4480B3E966E5}" type="pres">
      <dgm:prSet presAssocID="{8E27FB93-18BC-450D-9FEF-4F138F2E8962}" presName="Name0" presStyleCnt="0">
        <dgm:presLayoutVars>
          <dgm:dir/>
          <dgm:animLvl val="lvl"/>
          <dgm:resizeHandles val="exact"/>
        </dgm:presLayoutVars>
      </dgm:prSet>
      <dgm:spPr/>
    </dgm:pt>
    <dgm:pt modelId="{3E2E63E5-83E5-46BF-9811-33B1AE081C23}" type="pres">
      <dgm:prSet presAssocID="{6A55BA03-DB8B-49B8-ABA6-F9164E153DDA}" presName="linNode" presStyleCnt="0"/>
      <dgm:spPr/>
    </dgm:pt>
    <dgm:pt modelId="{4CCD0FE1-50DF-491D-A86E-A3DD799B367D}" type="pres">
      <dgm:prSet presAssocID="{6A55BA03-DB8B-49B8-ABA6-F9164E153DDA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D6EB645-0EE1-467F-9EFE-53237999F33D}" type="pres">
      <dgm:prSet presAssocID="{6A55BA03-DB8B-49B8-ABA6-F9164E153DDA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DB7971F-322B-4E59-AC1E-3DD4FE8AF5BD}" srcId="{6A55BA03-DB8B-49B8-ABA6-F9164E153DDA}" destId="{0435FD32-1D17-4783-80D7-07FCD0659636}" srcOrd="4" destOrd="0" parTransId="{A3997F37-473B-4F73-9403-8E9717FAEDF0}" sibTransId="{4EB48FB2-788B-41B0-B02B-B7DF7079C7C0}"/>
    <dgm:cxn modelId="{39C8A637-7EA6-42AB-B2F4-50A1DE333545}" type="presOf" srcId="{31371BBD-39E9-41C7-A1DE-7DB632EF8DB3}" destId="{0D6EB645-0EE1-467F-9EFE-53237999F33D}" srcOrd="0" destOrd="2" presId="urn:microsoft.com/office/officeart/2005/8/layout/vList5"/>
    <dgm:cxn modelId="{20EFE34B-39E8-442C-A267-18DF224C96B3}" type="presOf" srcId="{A6E88D4E-9D09-458C-984E-C429F22F14BE}" destId="{0D6EB645-0EE1-467F-9EFE-53237999F33D}" srcOrd="0" destOrd="3" presId="urn:microsoft.com/office/officeart/2005/8/layout/vList5"/>
    <dgm:cxn modelId="{0BC5044C-E607-4E6B-A63B-8DDC49E7CC4C}" srcId="{8E27FB93-18BC-450D-9FEF-4F138F2E8962}" destId="{6A55BA03-DB8B-49B8-ABA6-F9164E153DDA}" srcOrd="0" destOrd="0" parTransId="{6415A941-68AA-4781-94A5-94B86362A0B9}" sibTransId="{E11FF25A-E67A-49E5-94CF-A5B837CFCAB8}"/>
    <dgm:cxn modelId="{97B7D84D-1905-4DDE-843C-6DEA8080EA29}" srcId="{6A55BA03-DB8B-49B8-ABA6-F9164E153DDA}" destId="{31371BBD-39E9-41C7-A1DE-7DB632EF8DB3}" srcOrd="2" destOrd="0" parTransId="{910B1295-CD5C-4811-9457-2F9A6A7C9494}" sibTransId="{5634C69B-1B7B-4876-AF9F-B581ED2820DF}"/>
    <dgm:cxn modelId="{C43EC371-F9ED-4CC0-AE88-B91D6D304B9F}" type="presOf" srcId="{287EF7F8-8E35-43DB-B69D-271254FDD93D}" destId="{0D6EB645-0EE1-467F-9EFE-53237999F33D}" srcOrd="0" destOrd="0" presId="urn:microsoft.com/office/officeart/2005/8/layout/vList5"/>
    <dgm:cxn modelId="{76443B73-3045-4DFA-9676-EA83BF711926}" srcId="{6A55BA03-DB8B-49B8-ABA6-F9164E153DDA}" destId="{287EF7F8-8E35-43DB-B69D-271254FDD93D}" srcOrd="0" destOrd="0" parTransId="{FAED3DB7-366C-4C91-AE8F-E5C55660BC8C}" sibTransId="{366EF187-CA47-48FE-BA7E-0A08C9D77665}"/>
    <dgm:cxn modelId="{6C605B9E-EAC8-4FCF-B5C9-1C538ABB980C}" type="presOf" srcId="{6A55BA03-DB8B-49B8-ABA6-F9164E153DDA}" destId="{4CCD0FE1-50DF-491D-A86E-A3DD799B367D}" srcOrd="0" destOrd="0" presId="urn:microsoft.com/office/officeart/2005/8/layout/vList5"/>
    <dgm:cxn modelId="{813E45AC-5531-428A-8A0F-C09237CCFC39}" type="presOf" srcId="{9817DF7A-88C7-444F-AB9A-76E3E75FAABA}" destId="{0D6EB645-0EE1-467F-9EFE-53237999F33D}" srcOrd="0" destOrd="1" presId="urn:microsoft.com/office/officeart/2005/8/layout/vList5"/>
    <dgm:cxn modelId="{CD8FDAB2-8FF5-468C-8997-C8DCA59565AD}" type="presOf" srcId="{0435FD32-1D17-4783-80D7-07FCD0659636}" destId="{0D6EB645-0EE1-467F-9EFE-53237999F33D}" srcOrd="0" destOrd="4" presId="urn:microsoft.com/office/officeart/2005/8/layout/vList5"/>
    <dgm:cxn modelId="{4FB304CD-A676-4E1C-9DA7-732BEB48CA08}" srcId="{6A55BA03-DB8B-49B8-ABA6-F9164E153DDA}" destId="{9817DF7A-88C7-444F-AB9A-76E3E75FAABA}" srcOrd="1" destOrd="0" parTransId="{D6C716C3-8787-4463-A713-93836EE8EEC4}" sibTransId="{1A7F9BD0-2B67-4C6E-BFF2-A1EF171A5EEF}"/>
    <dgm:cxn modelId="{8EFEF7EA-F814-4796-85A0-6D762FA6A807}" srcId="{6A55BA03-DB8B-49B8-ABA6-F9164E153DDA}" destId="{A6E88D4E-9D09-458C-984E-C429F22F14BE}" srcOrd="3" destOrd="0" parTransId="{FCF1BEF3-2F2D-47F1-8D50-3A22093D9847}" sibTransId="{4C635562-3B62-4677-87F6-3372C7F5EE32}"/>
    <dgm:cxn modelId="{DBD7C5EF-F9C6-4424-92B1-31011C373290}" type="presOf" srcId="{8E27FB93-18BC-450D-9FEF-4F138F2E8962}" destId="{284994F6-1525-4BFD-B7B0-4480B3E966E5}" srcOrd="0" destOrd="0" presId="urn:microsoft.com/office/officeart/2005/8/layout/vList5"/>
    <dgm:cxn modelId="{41CF7612-AEA8-4FB9-BB98-0A64BACE148F}" type="presParOf" srcId="{284994F6-1525-4BFD-B7B0-4480B3E966E5}" destId="{3E2E63E5-83E5-46BF-9811-33B1AE081C23}" srcOrd="0" destOrd="0" presId="urn:microsoft.com/office/officeart/2005/8/layout/vList5"/>
    <dgm:cxn modelId="{E1F1EDDB-5499-45D2-9DB0-723599B9EF4C}" type="presParOf" srcId="{3E2E63E5-83E5-46BF-9811-33B1AE081C23}" destId="{4CCD0FE1-50DF-491D-A86E-A3DD799B367D}" srcOrd="0" destOrd="0" presId="urn:microsoft.com/office/officeart/2005/8/layout/vList5"/>
    <dgm:cxn modelId="{A030632B-BCB8-4F4D-A168-ACE1CD99172F}" type="presParOf" srcId="{3E2E63E5-83E5-46BF-9811-33B1AE081C23}" destId="{0D6EB645-0EE1-467F-9EFE-53237999F3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9828B-07B2-46C2-B776-2BCF533F7701}" type="doc">
      <dgm:prSet loTypeId="urn:microsoft.com/office/officeart/2005/8/layout/cycle6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96EF4F7-1970-48B1-B70C-51A646EC8E45}">
      <dgm:prSet phldrT="[Text]"/>
      <dgm:spPr/>
      <dgm:t>
        <a:bodyPr/>
        <a:lstStyle/>
        <a:p>
          <a:r>
            <a:rPr lang="et-EE" dirty="0"/>
            <a:t>Palavik	</a:t>
          </a:r>
          <a:endParaRPr lang="en-US" dirty="0"/>
        </a:p>
      </dgm:t>
    </dgm:pt>
    <dgm:pt modelId="{377F8C0B-02EA-449A-A602-8055CB6C38ED}" type="parTrans" cxnId="{2F54F258-F811-4685-9339-B69CED4F074E}">
      <dgm:prSet/>
      <dgm:spPr/>
      <dgm:t>
        <a:bodyPr/>
        <a:lstStyle/>
        <a:p>
          <a:endParaRPr lang="en-US"/>
        </a:p>
      </dgm:t>
    </dgm:pt>
    <dgm:pt modelId="{829559E7-DFE1-4E9A-9F93-E02A87281570}" type="sibTrans" cxnId="{2F54F258-F811-4685-9339-B69CED4F074E}">
      <dgm:prSet/>
      <dgm:spPr/>
      <dgm:t>
        <a:bodyPr/>
        <a:lstStyle/>
        <a:p>
          <a:endParaRPr lang="en-US"/>
        </a:p>
      </dgm:t>
    </dgm:pt>
    <dgm:pt modelId="{2DA5CF29-29E3-4CE8-A76A-AEE3E9FF67D3}">
      <dgm:prSet phldrT="[Text]"/>
      <dgm:spPr/>
      <dgm:t>
        <a:bodyPr/>
        <a:lstStyle/>
        <a:p>
          <a:r>
            <a:rPr lang="et-EE" b="1" dirty="0"/>
            <a:t>MAHA</a:t>
          </a:r>
          <a:endParaRPr lang="en-US" b="1" dirty="0"/>
        </a:p>
      </dgm:t>
    </dgm:pt>
    <dgm:pt modelId="{2B29C22C-7112-4111-9955-63DF636DBFA0}" type="parTrans" cxnId="{9CA8DCAC-03E1-4C1C-BDBE-EB42FEB455A8}">
      <dgm:prSet/>
      <dgm:spPr/>
      <dgm:t>
        <a:bodyPr/>
        <a:lstStyle/>
        <a:p>
          <a:endParaRPr lang="en-US"/>
        </a:p>
      </dgm:t>
    </dgm:pt>
    <dgm:pt modelId="{4D068270-9C67-4B6A-BDA7-A46851574412}" type="sibTrans" cxnId="{9CA8DCAC-03E1-4C1C-BDBE-EB42FEB455A8}">
      <dgm:prSet/>
      <dgm:spPr/>
      <dgm:t>
        <a:bodyPr/>
        <a:lstStyle/>
        <a:p>
          <a:endParaRPr lang="en-US"/>
        </a:p>
      </dgm:t>
    </dgm:pt>
    <dgm:pt modelId="{E9C86772-4449-46CC-954B-3B7743F0E989}">
      <dgm:prSet phldrT="[Text]"/>
      <dgm:spPr/>
      <dgm:t>
        <a:bodyPr/>
        <a:lstStyle/>
        <a:p>
          <a:r>
            <a:rPr lang="et-EE" dirty="0"/>
            <a:t>Neerupuudulikkus</a:t>
          </a:r>
          <a:endParaRPr lang="en-US" dirty="0"/>
        </a:p>
      </dgm:t>
    </dgm:pt>
    <dgm:pt modelId="{765D79E5-0821-4E04-98BF-6A802DC28F4F}" type="parTrans" cxnId="{388F67B3-B86C-4169-9555-001FFC205336}">
      <dgm:prSet/>
      <dgm:spPr/>
      <dgm:t>
        <a:bodyPr/>
        <a:lstStyle/>
        <a:p>
          <a:endParaRPr lang="en-US"/>
        </a:p>
      </dgm:t>
    </dgm:pt>
    <dgm:pt modelId="{627FBF9A-9D16-450A-BFC3-278E0B1A7173}" type="sibTrans" cxnId="{388F67B3-B86C-4169-9555-001FFC205336}">
      <dgm:prSet/>
      <dgm:spPr/>
      <dgm:t>
        <a:bodyPr/>
        <a:lstStyle/>
        <a:p>
          <a:endParaRPr lang="en-US"/>
        </a:p>
      </dgm:t>
    </dgm:pt>
    <dgm:pt modelId="{EE376492-2A5A-4E05-B16C-594DD324C9C3}">
      <dgm:prSet phldrT="[Text]"/>
      <dgm:spPr/>
      <dgm:t>
        <a:bodyPr/>
        <a:lstStyle/>
        <a:p>
          <a:r>
            <a:rPr lang="et-EE" b="1" dirty="0" err="1"/>
            <a:t>Trombotsütopeenia</a:t>
          </a:r>
          <a:endParaRPr lang="et-EE" b="1" dirty="0"/>
        </a:p>
      </dgm:t>
    </dgm:pt>
    <dgm:pt modelId="{BDED4C08-68EB-4A86-B361-BCFCBD08CAE5}" type="parTrans" cxnId="{24DC18AA-0FC6-4CE8-9CA8-D866B87948BD}">
      <dgm:prSet/>
      <dgm:spPr/>
      <dgm:t>
        <a:bodyPr/>
        <a:lstStyle/>
        <a:p>
          <a:endParaRPr lang="en-US"/>
        </a:p>
      </dgm:t>
    </dgm:pt>
    <dgm:pt modelId="{8BE1CF6A-AFD8-48CD-B8F8-BFE728CD8750}" type="sibTrans" cxnId="{24DC18AA-0FC6-4CE8-9CA8-D866B87948BD}">
      <dgm:prSet/>
      <dgm:spPr/>
      <dgm:t>
        <a:bodyPr/>
        <a:lstStyle/>
        <a:p>
          <a:endParaRPr lang="en-US"/>
        </a:p>
      </dgm:t>
    </dgm:pt>
    <dgm:pt modelId="{EBB7C70D-1177-4B79-B309-330B9FC08AEF}">
      <dgm:prSet phldrT="[Text]"/>
      <dgm:spPr/>
      <dgm:t>
        <a:bodyPr/>
        <a:lstStyle/>
        <a:p>
          <a:r>
            <a:rPr lang="et-EE" dirty="0"/>
            <a:t>Neuroloogilised nähud</a:t>
          </a:r>
          <a:endParaRPr lang="en-US" dirty="0"/>
        </a:p>
      </dgm:t>
    </dgm:pt>
    <dgm:pt modelId="{FFA4FCC6-D8D6-4124-8C8C-33A3CDB471B6}" type="parTrans" cxnId="{D526DD82-C7D9-4475-8EA0-B6041F923248}">
      <dgm:prSet/>
      <dgm:spPr/>
      <dgm:t>
        <a:bodyPr/>
        <a:lstStyle/>
        <a:p>
          <a:endParaRPr lang="en-US"/>
        </a:p>
      </dgm:t>
    </dgm:pt>
    <dgm:pt modelId="{833A4A0D-EF6F-4598-8475-0A06BB076379}" type="sibTrans" cxnId="{D526DD82-C7D9-4475-8EA0-B6041F923248}">
      <dgm:prSet/>
      <dgm:spPr/>
      <dgm:t>
        <a:bodyPr/>
        <a:lstStyle/>
        <a:p>
          <a:endParaRPr lang="en-US"/>
        </a:p>
      </dgm:t>
    </dgm:pt>
    <dgm:pt modelId="{3250FB46-E3B7-4ACD-AC46-F774E3EAC574}" type="pres">
      <dgm:prSet presAssocID="{5429828B-07B2-46C2-B776-2BCF533F7701}" presName="cycle" presStyleCnt="0">
        <dgm:presLayoutVars>
          <dgm:dir/>
          <dgm:resizeHandles val="exact"/>
        </dgm:presLayoutVars>
      </dgm:prSet>
      <dgm:spPr/>
    </dgm:pt>
    <dgm:pt modelId="{E9D01427-3B24-471A-AE69-9002DC169707}" type="pres">
      <dgm:prSet presAssocID="{596EF4F7-1970-48B1-B70C-51A646EC8E45}" presName="node" presStyleLbl="node1" presStyleIdx="0" presStyleCnt="5" custRadScaleRad="100186" custRadScaleInc="11273">
        <dgm:presLayoutVars>
          <dgm:bulletEnabled val="1"/>
        </dgm:presLayoutVars>
      </dgm:prSet>
      <dgm:spPr/>
    </dgm:pt>
    <dgm:pt modelId="{1D1E5293-C9B9-43CC-8888-9F57FDED630F}" type="pres">
      <dgm:prSet presAssocID="{596EF4F7-1970-48B1-B70C-51A646EC8E45}" presName="spNode" presStyleCnt="0"/>
      <dgm:spPr/>
    </dgm:pt>
    <dgm:pt modelId="{0AD100C9-C4F3-42B2-A5ED-96DCE421CFBE}" type="pres">
      <dgm:prSet presAssocID="{829559E7-DFE1-4E9A-9F93-E02A87281570}" presName="sibTrans" presStyleLbl="sibTrans1D1" presStyleIdx="0" presStyleCnt="5"/>
      <dgm:spPr/>
    </dgm:pt>
    <dgm:pt modelId="{EAE066AC-ED2B-4273-A001-3879EAC36C2D}" type="pres">
      <dgm:prSet presAssocID="{EBB7C70D-1177-4B79-B309-330B9FC08AEF}" presName="node" presStyleLbl="node1" presStyleIdx="1" presStyleCnt="5" custScaleX="266536" custRadScaleRad="96747" custRadScaleInc="15256">
        <dgm:presLayoutVars>
          <dgm:bulletEnabled val="1"/>
        </dgm:presLayoutVars>
      </dgm:prSet>
      <dgm:spPr/>
    </dgm:pt>
    <dgm:pt modelId="{8A3E41FC-D7FF-4128-A3F6-B2F6EAE9B13E}" type="pres">
      <dgm:prSet presAssocID="{EBB7C70D-1177-4B79-B309-330B9FC08AEF}" presName="spNode" presStyleCnt="0"/>
      <dgm:spPr/>
    </dgm:pt>
    <dgm:pt modelId="{65C72107-BE68-4E52-B839-87D9EC5AAA49}" type="pres">
      <dgm:prSet presAssocID="{833A4A0D-EF6F-4598-8475-0A06BB076379}" presName="sibTrans" presStyleLbl="sibTrans1D1" presStyleIdx="1" presStyleCnt="5"/>
      <dgm:spPr/>
    </dgm:pt>
    <dgm:pt modelId="{FCCD47F9-95AF-4849-9691-098FAAFD0FB2}" type="pres">
      <dgm:prSet presAssocID="{2DA5CF29-29E3-4CE8-A76A-AEE3E9FF67D3}" presName="node" presStyleLbl="node1" presStyleIdx="2" presStyleCnt="5" custScaleX="125532" custRadScaleRad="94938" custRadScaleInc="-81448">
        <dgm:presLayoutVars>
          <dgm:bulletEnabled val="1"/>
        </dgm:presLayoutVars>
      </dgm:prSet>
      <dgm:spPr/>
    </dgm:pt>
    <dgm:pt modelId="{4F64134B-2300-4C4A-BBC4-8698B53CACC9}" type="pres">
      <dgm:prSet presAssocID="{2DA5CF29-29E3-4CE8-A76A-AEE3E9FF67D3}" presName="spNode" presStyleCnt="0"/>
      <dgm:spPr/>
    </dgm:pt>
    <dgm:pt modelId="{58C5E89D-928A-477B-AB63-040EC63EDAB0}" type="pres">
      <dgm:prSet presAssocID="{4D068270-9C67-4B6A-BDA7-A46851574412}" presName="sibTrans" presStyleLbl="sibTrans1D1" presStyleIdx="2" presStyleCnt="5"/>
      <dgm:spPr/>
    </dgm:pt>
    <dgm:pt modelId="{23050164-BBF0-4F21-A8C6-98412C0F6AD5}" type="pres">
      <dgm:prSet presAssocID="{E9C86772-4449-46CC-954B-3B7743F0E989}" presName="node" presStyleLbl="node1" presStyleIdx="3" presStyleCnt="5" custScaleX="242447" custRadScaleRad="122817" custRadScaleInc="117410">
        <dgm:presLayoutVars>
          <dgm:bulletEnabled val="1"/>
        </dgm:presLayoutVars>
      </dgm:prSet>
      <dgm:spPr/>
    </dgm:pt>
    <dgm:pt modelId="{95F0BDB9-12C9-49CD-BF11-D9E682CF7FAF}" type="pres">
      <dgm:prSet presAssocID="{E9C86772-4449-46CC-954B-3B7743F0E989}" presName="spNode" presStyleCnt="0"/>
      <dgm:spPr/>
    </dgm:pt>
    <dgm:pt modelId="{299F3B93-7B48-4272-B08D-E8C64C9374C6}" type="pres">
      <dgm:prSet presAssocID="{627FBF9A-9D16-450A-BFC3-278E0B1A7173}" presName="sibTrans" presStyleLbl="sibTrans1D1" presStyleIdx="3" presStyleCnt="5"/>
      <dgm:spPr/>
    </dgm:pt>
    <dgm:pt modelId="{A3D471E5-3AD0-4F69-BF9D-1641DC8B07C7}" type="pres">
      <dgm:prSet presAssocID="{EE376492-2A5A-4E05-B16C-594DD324C9C3}" presName="node" presStyleLbl="node1" presStyleIdx="4" presStyleCnt="5" custScaleX="181127" custRadScaleRad="125168" custRadScaleInc="-30300">
        <dgm:presLayoutVars>
          <dgm:bulletEnabled val="1"/>
        </dgm:presLayoutVars>
      </dgm:prSet>
      <dgm:spPr/>
    </dgm:pt>
    <dgm:pt modelId="{82CF41AE-0C8D-4501-A0CA-89C003A26F14}" type="pres">
      <dgm:prSet presAssocID="{EE376492-2A5A-4E05-B16C-594DD324C9C3}" presName="spNode" presStyleCnt="0"/>
      <dgm:spPr/>
    </dgm:pt>
    <dgm:pt modelId="{4CF7F29D-501C-4F83-BFF6-BEA4BF4CF5FA}" type="pres">
      <dgm:prSet presAssocID="{8BE1CF6A-AFD8-48CD-B8F8-BFE728CD8750}" presName="sibTrans" presStyleLbl="sibTrans1D1" presStyleIdx="4" presStyleCnt="5"/>
      <dgm:spPr/>
    </dgm:pt>
  </dgm:ptLst>
  <dgm:cxnLst>
    <dgm:cxn modelId="{470CE912-D2ED-4731-80B8-65E3695224AA}" type="presOf" srcId="{5429828B-07B2-46C2-B776-2BCF533F7701}" destId="{3250FB46-E3B7-4ACD-AC46-F774E3EAC574}" srcOrd="0" destOrd="0" presId="urn:microsoft.com/office/officeart/2005/8/layout/cycle6"/>
    <dgm:cxn modelId="{CAF70520-C860-4245-B1AF-65ACAE23F3D8}" type="presOf" srcId="{EE376492-2A5A-4E05-B16C-594DD324C9C3}" destId="{A3D471E5-3AD0-4F69-BF9D-1641DC8B07C7}" srcOrd="0" destOrd="0" presId="urn:microsoft.com/office/officeart/2005/8/layout/cycle6"/>
    <dgm:cxn modelId="{D368982D-553A-44E3-B124-E5CA2E0CAFB2}" type="presOf" srcId="{4D068270-9C67-4B6A-BDA7-A46851574412}" destId="{58C5E89D-928A-477B-AB63-040EC63EDAB0}" srcOrd="0" destOrd="0" presId="urn:microsoft.com/office/officeart/2005/8/layout/cycle6"/>
    <dgm:cxn modelId="{8477143E-2199-4CEC-9229-09DD221F7027}" type="presOf" srcId="{EBB7C70D-1177-4B79-B309-330B9FC08AEF}" destId="{EAE066AC-ED2B-4273-A001-3879EAC36C2D}" srcOrd="0" destOrd="0" presId="urn:microsoft.com/office/officeart/2005/8/layout/cycle6"/>
    <dgm:cxn modelId="{D1BB7F3E-0C3B-4BF1-B6E3-1992BECDB6F5}" type="presOf" srcId="{596EF4F7-1970-48B1-B70C-51A646EC8E45}" destId="{E9D01427-3B24-471A-AE69-9002DC169707}" srcOrd="0" destOrd="0" presId="urn:microsoft.com/office/officeart/2005/8/layout/cycle6"/>
    <dgm:cxn modelId="{613F6C47-BAC2-4977-A5B7-A6DE70C2B1D7}" type="presOf" srcId="{8BE1CF6A-AFD8-48CD-B8F8-BFE728CD8750}" destId="{4CF7F29D-501C-4F83-BFF6-BEA4BF4CF5FA}" srcOrd="0" destOrd="0" presId="urn:microsoft.com/office/officeart/2005/8/layout/cycle6"/>
    <dgm:cxn modelId="{B9F1B36B-70E0-4D79-85BE-21491C600937}" type="presOf" srcId="{829559E7-DFE1-4E9A-9F93-E02A87281570}" destId="{0AD100C9-C4F3-42B2-A5ED-96DCE421CFBE}" srcOrd="0" destOrd="0" presId="urn:microsoft.com/office/officeart/2005/8/layout/cycle6"/>
    <dgm:cxn modelId="{2F54F258-F811-4685-9339-B69CED4F074E}" srcId="{5429828B-07B2-46C2-B776-2BCF533F7701}" destId="{596EF4F7-1970-48B1-B70C-51A646EC8E45}" srcOrd="0" destOrd="0" parTransId="{377F8C0B-02EA-449A-A602-8055CB6C38ED}" sibTransId="{829559E7-DFE1-4E9A-9F93-E02A87281570}"/>
    <dgm:cxn modelId="{D526DD82-C7D9-4475-8EA0-B6041F923248}" srcId="{5429828B-07B2-46C2-B776-2BCF533F7701}" destId="{EBB7C70D-1177-4B79-B309-330B9FC08AEF}" srcOrd="1" destOrd="0" parTransId="{FFA4FCC6-D8D6-4124-8C8C-33A3CDB471B6}" sibTransId="{833A4A0D-EF6F-4598-8475-0A06BB076379}"/>
    <dgm:cxn modelId="{7C7D7191-32E7-41B8-B773-3F0B49357911}" type="presOf" srcId="{2DA5CF29-29E3-4CE8-A76A-AEE3E9FF67D3}" destId="{FCCD47F9-95AF-4849-9691-098FAAFD0FB2}" srcOrd="0" destOrd="0" presId="urn:microsoft.com/office/officeart/2005/8/layout/cycle6"/>
    <dgm:cxn modelId="{B7FED291-C838-4BED-98FC-A09038372627}" type="presOf" srcId="{627FBF9A-9D16-450A-BFC3-278E0B1A7173}" destId="{299F3B93-7B48-4272-B08D-E8C64C9374C6}" srcOrd="0" destOrd="0" presId="urn:microsoft.com/office/officeart/2005/8/layout/cycle6"/>
    <dgm:cxn modelId="{24DC18AA-0FC6-4CE8-9CA8-D866B87948BD}" srcId="{5429828B-07B2-46C2-B776-2BCF533F7701}" destId="{EE376492-2A5A-4E05-B16C-594DD324C9C3}" srcOrd="4" destOrd="0" parTransId="{BDED4C08-68EB-4A86-B361-BCFCBD08CAE5}" sibTransId="{8BE1CF6A-AFD8-48CD-B8F8-BFE728CD8750}"/>
    <dgm:cxn modelId="{9CA8DCAC-03E1-4C1C-BDBE-EB42FEB455A8}" srcId="{5429828B-07B2-46C2-B776-2BCF533F7701}" destId="{2DA5CF29-29E3-4CE8-A76A-AEE3E9FF67D3}" srcOrd="2" destOrd="0" parTransId="{2B29C22C-7112-4111-9955-63DF636DBFA0}" sibTransId="{4D068270-9C67-4B6A-BDA7-A46851574412}"/>
    <dgm:cxn modelId="{388F67B3-B86C-4169-9555-001FFC205336}" srcId="{5429828B-07B2-46C2-B776-2BCF533F7701}" destId="{E9C86772-4449-46CC-954B-3B7743F0E989}" srcOrd="3" destOrd="0" parTransId="{765D79E5-0821-4E04-98BF-6A802DC28F4F}" sibTransId="{627FBF9A-9D16-450A-BFC3-278E0B1A7173}"/>
    <dgm:cxn modelId="{45A594B7-970A-4EC6-87AB-4F4A7A2B1D27}" type="presOf" srcId="{833A4A0D-EF6F-4598-8475-0A06BB076379}" destId="{65C72107-BE68-4E52-B839-87D9EC5AAA49}" srcOrd="0" destOrd="0" presId="urn:microsoft.com/office/officeart/2005/8/layout/cycle6"/>
    <dgm:cxn modelId="{C8813FE1-655E-44D0-940D-307CB2F40346}" type="presOf" srcId="{E9C86772-4449-46CC-954B-3B7743F0E989}" destId="{23050164-BBF0-4F21-A8C6-98412C0F6AD5}" srcOrd="0" destOrd="0" presId="urn:microsoft.com/office/officeart/2005/8/layout/cycle6"/>
    <dgm:cxn modelId="{F4D19EEF-CE4A-4110-B941-B13EA7A6C839}" type="presParOf" srcId="{3250FB46-E3B7-4ACD-AC46-F774E3EAC574}" destId="{E9D01427-3B24-471A-AE69-9002DC169707}" srcOrd="0" destOrd="0" presId="urn:microsoft.com/office/officeart/2005/8/layout/cycle6"/>
    <dgm:cxn modelId="{43AA4044-C721-42D5-8040-6C6E6F6F3470}" type="presParOf" srcId="{3250FB46-E3B7-4ACD-AC46-F774E3EAC574}" destId="{1D1E5293-C9B9-43CC-8888-9F57FDED630F}" srcOrd="1" destOrd="0" presId="urn:microsoft.com/office/officeart/2005/8/layout/cycle6"/>
    <dgm:cxn modelId="{0C557A99-69F0-4939-9C71-B8E9B38D41BF}" type="presParOf" srcId="{3250FB46-E3B7-4ACD-AC46-F774E3EAC574}" destId="{0AD100C9-C4F3-42B2-A5ED-96DCE421CFBE}" srcOrd="2" destOrd="0" presId="urn:microsoft.com/office/officeart/2005/8/layout/cycle6"/>
    <dgm:cxn modelId="{4E85F4C5-B8EA-4493-AC73-324FA2718B32}" type="presParOf" srcId="{3250FB46-E3B7-4ACD-AC46-F774E3EAC574}" destId="{EAE066AC-ED2B-4273-A001-3879EAC36C2D}" srcOrd="3" destOrd="0" presId="urn:microsoft.com/office/officeart/2005/8/layout/cycle6"/>
    <dgm:cxn modelId="{FBFF87F7-7127-422E-ADFE-E56006FACF1D}" type="presParOf" srcId="{3250FB46-E3B7-4ACD-AC46-F774E3EAC574}" destId="{8A3E41FC-D7FF-4128-A3F6-B2F6EAE9B13E}" srcOrd="4" destOrd="0" presId="urn:microsoft.com/office/officeart/2005/8/layout/cycle6"/>
    <dgm:cxn modelId="{E541610E-E4DF-4A69-869A-E7D105EC3BE5}" type="presParOf" srcId="{3250FB46-E3B7-4ACD-AC46-F774E3EAC574}" destId="{65C72107-BE68-4E52-B839-87D9EC5AAA49}" srcOrd="5" destOrd="0" presId="urn:microsoft.com/office/officeart/2005/8/layout/cycle6"/>
    <dgm:cxn modelId="{89004117-E212-4B58-B33F-DD0D1540D7BB}" type="presParOf" srcId="{3250FB46-E3B7-4ACD-AC46-F774E3EAC574}" destId="{FCCD47F9-95AF-4849-9691-098FAAFD0FB2}" srcOrd="6" destOrd="0" presId="urn:microsoft.com/office/officeart/2005/8/layout/cycle6"/>
    <dgm:cxn modelId="{9DFC6049-A40F-4FA2-92C5-0F1D7F751DD5}" type="presParOf" srcId="{3250FB46-E3B7-4ACD-AC46-F774E3EAC574}" destId="{4F64134B-2300-4C4A-BBC4-8698B53CACC9}" srcOrd="7" destOrd="0" presId="urn:microsoft.com/office/officeart/2005/8/layout/cycle6"/>
    <dgm:cxn modelId="{4E263EF4-88CB-44CF-AA1B-9458D2DE8054}" type="presParOf" srcId="{3250FB46-E3B7-4ACD-AC46-F774E3EAC574}" destId="{58C5E89D-928A-477B-AB63-040EC63EDAB0}" srcOrd="8" destOrd="0" presId="urn:microsoft.com/office/officeart/2005/8/layout/cycle6"/>
    <dgm:cxn modelId="{858A5015-559C-44E6-9153-C9178D9F141A}" type="presParOf" srcId="{3250FB46-E3B7-4ACD-AC46-F774E3EAC574}" destId="{23050164-BBF0-4F21-A8C6-98412C0F6AD5}" srcOrd="9" destOrd="0" presId="urn:microsoft.com/office/officeart/2005/8/layout/cycle6"/>
    <dgm:cxn modelId="{92456AE6-7FF1-4403-8A4F-A97FACA6806E}" type="presParOf" srcId="{3250FB46-E3B7-4ACD-AC46-F774E3EAC574}" destId="{95F0BDB9-12C9-49CD-BF11-D9E682CF7FAF}" srcOrd="10" destOrd="0" presId="urn:microsoft.com/office/officeart/2005/8/layout/cycle6"/>
    <dgm:cxn modelId="{FACB4AA5-B7F1-4E93-9059-68841F131C58}" type="presParOf" srcId="{3250FB46-E3B7-4ACD-AC46-F774E3EAC574}" destId="{299F3B93-7B48-4272-B08D-E8C64C9374C6}" srcOrd="11" destOrd="0" presId="urn:microsoft.com/office/officeart/2005/8/layout/cycle6"/>
    <dgm:cxn modelId="{C48862FE-8A60-4711-9AEE-3C9BF2E2A5FD}" type="presParOf" srcId="{3250FB46-E3B7-4ACD-AC46-F774E3EAC574}" destId="{A3D471E5-3AD0-4F69-BF9D-1641DC8B07C7}" srcOrd="12" destOrd="0" presId="urn:microsoft.com/office/officeart/2005/8/layout/cycle6"/>
    <dgm:cxn modelId="{3F2BA28F-FCA7-4E1F-805E-57113EDF3DD0}" type="presParOf" srcId="{3250FB46-E3B7-4ACD-AC46-F774E3EAC574}" destId="{82CF41AE-0C8D-4501-A0CA-89C003A26F14}" srcOrd="13" destOrd="0" presId="urn:microsoft.com/office/officeart/2005/8/layout/cycle6"/>
    <dgm:cxn modelId="{AE59AB7D-FED8-4CB5-BEE8-BE1F760E6957}" type="presParOf" srcId="{3250FB46-E3B7-4ACD-AC46-F774E3EAC574}" destId="{4CF7F29D-501C-4F83-BFF6-BEA4BF4CF5F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46BE74-47DF-4865-8590-EC742062235E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CD1BDE-C278-4885-9BD5-C9820E68F925}">
      <dgm:prSet/>
      <dgm:spPr/>
      <dgm:t>
        <a:bodyPr/>
        <a:lstStyle/>
        <a:p>
          <a:pPr rtl="0"/>
          <a:r>
            <a:rPr lang="et-EE" dirty="0"/>
            <a:t>Erütrotsüütide </a:t>
          </a:r>
          <a:r>
            <a:rPr lang="et-EE" dirty="0" err="1"/>
            <a:t>fragmentatsioon</a:t>
          </a:r>
          <a:endParaRPr lang="et-EE" dirty="0"/>
        </a:p>
      </dgm:t>
    </dgm:pt>
    <dgm:pt modelId="{D1705B76-F37D-4868-8B32-3BF0B3203865}" type="parTrans" cxnId="{00F251D0-2573-44E4-9055-7C29A04AE02C}">
      <dgm:prSet/>
      <dgm:spPr/>
      <dgm:t>
        <a:bodyPr/>
        <a:lstStyle/>
        <a:p>
          <a:endParaRPr lang="en-US"/>
        </a:p>
      </dgm:t>
    </dgm:pt>
    <dgm:pt modelId="{3855FA93-0C19-4907-8E83-2731C43FCD94}" type="sibTrans" cxnId="{00F251D0-2573-44E4-9055-7C29A04AE02C}">
      <dgm:prSet/>
      <dgm:spPr/>
      <dgm:t>
        <a:bodyPr/>
        <a:lstStyle/>
        <a:p>
          <a:endParaRPr lang="en-US"/>
        </a:p>
      </dgm:t>
    </dgm:pt>
    <dgm:pt modelId="{FC445785-0C47-43B4-95AB-3D6C9D069A4A}">
      <dgm:prSet/>
      <dgm:spPr/>
      <dgm:t>
        <a:bodyPr/>
        <a:lstStyle/>
        <a:p>
          <a:pPr rtl="0"/>
          <a:r>
            <a:rPr lang="et-EE" dirty="0"/>
            <a:t>Väga madal/määramatu </a:t>
          </a:r>
          <a:r>
            <a:rPr lang="et-EE" dirty="0" err="1"/>
            <a:t>haptoglobiin</a:t>
          </a:r>
        </a:p>
      </dgm:t>
    </dgm:pt>
    <dgm:pt modelId="{CA1EF8CF-866F-46DF-A45E-AF50ED51F66B}" type="parTrans" cxnId="{2BE93170-01E8-4D41-98AC-42E286EE09C7}">
      <dgm:prSet/>
      <dgm:spPr/>
      <dgm:t>
        <a:bodyPr/>
        <a:lstStyle/>
        <a:p>
          <a:endParaRPr lang="en-US"/>
        </a:p>
      </dgm:t>
    </dgm:pt>
    <dgm:pt modelId="{5CA8399A-011E-4CF3-A1FE-161E1951B760}" type="sibTrans" cxnId="{2BE93170-01E8-4D41-98AC-42E286EE09C7}">
      <dgm:prSet/>
      <dgm:spPr/>
      <dgm:t>
        <a:bodyPr/>
        <a:lstStyle/>
        <a:p>
          <a:endParaRPr lang="en-US"/>
        </a:p>
      </dgm:t>
    </dgm:pt>
    <dgm:pt modelId="{B6E982BF-5717-485A-B1A5-A7F9C0503836}">
      <dgm:prSet/>
      <dgm:spPr/>
      <dgm:t>
        <a:bodyPr/>
        <a:lstStyle/>
        <a:p>
          <a:pPr rtl="0"/>
          <a:r>
            <a:rPr lang="et-EE" dirty="0"/>
            <a:t>Tõusnud </a:t>
          </a:r>
          <a:r>
            <a:rPr lang="et-EE" dirty="0" err="1"/>
            <a:t>retikulotsüütide</a:t>
          </a:r>
          <a:r>
            <a:rPr lang="et-EE" dirty="0"/>
            <a:t> arv</a:t>
          </a:r>
        </a:p>
      </dgm:t>
    </dgm:pt>
    <dgm:pt modelId="{1968C930-4CCE-4740-981E-65EBC4EBE873}" type="parTrans" cxnId="{FB694975-0DD6-4A5B-8088-3FD10FE1B8BE}">
      <dgm:prSet/>
      <dgm:spPr/>
      <dgm:t>
        <a:bodyPr/>
        <a:lstStyle/>
        <a:p>
          <a:endParaRPr lang="en-US"/>
        </a:p>
      </dgm:t>
    </dgm:pt>
    <dgm:pt modelId="{698B6628-FD7B-4548-85A1-0E253C5480F2}" type="sibTrans" cxnId="{FB694975-0DD6-4A5B-8088-3FD10FE1B8BE}">
      <dgm:prSet/>
      <dgm:spPr/>
      <dgm:t>
        <a:bodyPr/>
        <a:lstStyle/>
        <a:p>
          <a:endParaRPr lang="en-US"/>
        </a:p>
      </dgm:t>
    </dgm:pt>
    <dgm:pt modelId="{60C6E783-FEE1-4669-BAE6-C55125426E9B}">
      <dgm:prSet/>
      <dgm:spPr/>
      <dgm:t>
        <a:bodyPr/>
        <a:lstStyle/>
        <a:p>
          <a:pPr rtl="0"/>
          <a:r>
            <a:rPr lang="et-EE" dirty="0"/>
            <a:t>Tõusnud (konjugeerimata) bilirubiin</a:t>
          </a:r>
        </a:p>
      </dgm:t>
    </dgm:pt>
    <dgm:pt modelId="{50EE00F0-186E-4B37-BC85-48DD8E38AC82}" type="parTrans" cxnId="{6606E927-FB1F-4555-B16D-E1FC330BB697}">
      <dgm:prSet/>
      <dgm:spPr/>
      <dgm:t>
        <a:bodyPr/>
        <a:lstStyle/>
        <a:p>
          <a:endParaRPr lang="en-US"/>
        </a:p>
      </dgm:t>
    </dgm:pt>
    <dgm:pt modelId="{4D23F718-EDA7-498D-A4BE-8D73F616B3EE}" type="sibTrans" cxnId="{6606E927-FB1F-4555-B16D-E1FC330BB697}">
      <dgm:prSet/>
      <dgm:spPr/>
      <dgm:t>
        <a:bodyPr/>
        <a:lstStyle/>
        <a:p>
          <a:endParaRPr lang="en-US"/>
        </a:p>
      </dgm:t>
    </dgm:pt>
    <dgm:pt modelId="{D4096AC9-A34B-4ECF-A89D-9B0081881A74}">
      <dgm:prSet/>
      <dgm:spPr/>
      <dgm:t>
        <a:bodyPr/>
        <a:lstStyle/>
        <a:p>
          <a:pPr rtl="0"/>
          <a:r>
            <a:rPr lang="et-EE" dirty="0"/>
            <a:t>Tõusnud LDH</a:t>
          </a:r>
          <a:r>
            <a:rPr lang="et-EE" dirty="0">
              <a:latin typeface="Calibri Light" panose="020F0302020204030204"/>
            </a:rPr>
            <a:t> (mediaan 1500)</a:t>
          </a:r>
          <a:endParaRPr lang="et-EE" dirty="0"/>
        </a:p>
      </dgm:t>
    </dgm:pt>
    <dgm:pt modelId="{18706F9A-DEEA-4E97-9443-5B6856B87E44}" type="parTrans" cxnId="{4EC94AC5-637D-493B-9A44-8FF5EC15A22B}">
      <dgm:prSet/>
      <dgm:spPr/>
      <dgm:t>
        <a:bodyPr/>
        <a:lstStyle/>
        <a:p>
          <a:endParaRPr lang="en-US"/>
        </a:p>
      </dgm:t>
    </dgm:pt>
    <dgm:pt modelId="{EF3B8859-633F-42CD-9022-EBD538CF5880}" type="sibTrans" cxnId="{4EC94AC5-637D-493B-9A44-8FF5EC15A22B}">
      <dgm:prSet/>
      <dgm:spPr/>
      <dgm:t>
        <a:bodyPr/>
        <a:lstStyle/>
        <a:p>
          <a:endParaRPr lang="en-US"/>
        </a:p>
      </dgm:t>
    </dgm:pt>
    <dgm:pt modelId="{D813F88A-6F2A-4E03-996E-FBBADAAD461C}">
      <dgm:prSet/>
      <dgm:spPr/>
      <dgm:t>
        <a:bodyPr/>
        <a:lstStyle/>
        <a:p>
          <a:pPr rtl="0"/>
          <a:r>
            <a:rPr lang="et-EE" dirty="0" err="1"/>
            <a:t>Coombs</a:t>
          </a:r>
          <a:r>
            <a:rPr lang="et-EE" dirty="0"/>
            <a:t> </a:t>
          </a:r>
          <a:r>
            <a:rPr lang="et-EE" dirty="0" err="1"/>
            <a:t>neg</a:t>
          </a:r>
        </a:p>
      </dgm:t>
    </dgm:pt>
    <dgm:pt modelId="{F484B486-52F8-464E-831B-38B68CFB8358}" type="parTrans" cxnId="{1FC89505-49E0-412F-BEF1-CB31064893F4}">
      <dgm:prSet/>
      <dgm:spPr/>
      <dgm:t>
        <a:bodyPr/>
        <a:lstStyle/>
        <a:p>
          <a:endParaRPr lang="en-US"/>
        </a:p>
      </dgm:t>
    </dgm:pt>
    <dgm:pt modelId="{AC46A372-5E4C-4CF7-96D8-009ED2B5193A}" type="sibTrans" cxnId="{1FC89505-49E0-412F-BEF1-CB31064893F4}">
      <dgm:prSet/>
      <dgm:spPr/>
      <dgm:t>
        <a:bodyPr/>
        <a:lstStyle/>
        <a:p>
          <a:endParaRPr lang="en-US"/>
        </a:p>
      </dgm:t>
    </dgm:pt>
    <dgm:pt modelId="{CFA74D54-3F62-4646-B197-A523CE6874A2}">
      <dgm:prSet/>
      <dgm:spPr/>
      <dgm:t>
        <a:bodyPr/>
        <a:lstStyle/>
        <a:p>
          <a:pPr rtl="0"/>
          <a:r>
            <a:rPr lang="et-EE" dirty="0" err="1"/>
            <a:t>Koagulogramm</a:t>
          </a:r>
          <a:r>
            <a:rPr lang="et-EE" dirty="0"/>
            <a:t> normilähedane</a:t>
          </a:r>
        </a:p>
      </dgm:t>
    </dgm:pt>
    <dgm:pt modelId="{0B5C4CF1-3174-4E9E-86F0-8C8A205A4B93}" type="parTrans" cxnId="{6EC0C16E-60FA-44AD-9ED7-606389DDD783}">
      <dgm:prSet/>
      <dgm:spPr/>
      <dgm:t>
        <a:bodyPr/>
        <a:lstStyle/>
        <a:p>
          <a:endParaRPr lang="en-US"/>
        </a:p>
      </dgm:t>
    </dgm:pt>
    <dgm:pt modelId="{6C910373-526B-4287-870B-F15DD024806B}" type="sibTrans" cxnId="{6EC0C16E-60FA-44AD-9ED7-606389DDD783}">
      <dgm:prSet/>
      <dgm:spPr/>
      <dgm:t>
        <a:bodyPr/>
        <a:lstStyle/>
        <a:p>
          <a:endParaRPr lang="en-US"/>
        </a:p>
      </dgm:t>
    </dgm:pt>
    <dgm:pt modelId="{EFF42792-A3B8-4275-B9E5-989FAB814868}" type="pres">
      <dgm:prSet presAssocID="{3446BE74-47DF-4865-8590-EC742062235E}" presName="vert0" presStyleCnt="0">
        <dgm:presLayoutVars>
          <dgm:dir/>
          <dgm:animOne val="branch"/>
          <dgm:animLvl val="lvl"/>
        </dgm:presLayoutVars>
      </dgm:prSet>
      <dgm:spPr/>
    </dgm:pt>
    <dgm:pt modelId="{245B8661-F7C7-4AA9-B324-E350C14AF4E9}" type="pres">
      <dgm:prSet presAssocID="{95CD1BDE-C278-4885-9BD5-C9820E68F925}" presName="thickLine" presStyleLbl="alignNode1" presStyleIdx="0" presStyleCnt="7"/>
      <dgm:spPr/>
    </dgm:pt>
    <dgm:pt modelId="{63022F1A-25B4-4B27-BEBD-708DEDEF39F6}" type="pres">
      <dgm:prSet presAssocID="{95CD1BDE-C278-4885-9BD5-C9820E68F925}" presName="horz1" presStyleCnt="0"/>
      <dgm:spPr/>
    </dgm:pt>
    <dgm:pt modelId="{A8595C6A-0FDB-4E1B-8BFE-1F70C4E216E7}" type="pres">
      <dgm:prSet presAssocID="{95CD1BDE-C278-4885-9BD5-C9820E68F925}" presName="tx1" presStyleLbl="revTx" presStyleIdx="0" presStyleCnt="7"/>
      <dgm:spPr/>
    </dgm:pt>
    <dgm:pt modelId="{0926EF03-9A68-42F9-9D70-E5E559EBE8A9}" type="pres">
      <dgm:prSet presAssocID="{95CD1BDE-C278-4885-9BD5-C9820E68F925}" presName="vert1" presStyleCnt="0"/>
      <dgm:spPr/>
    </dgm:pt>
    <dgm:pt modelId="{76EFF561-E33A-43F4-A052-5655605DB956}" type="pres">
      <dgm:prSet presAssocID="{FC445785-0C47-43B4-95AB-3D6C9D069A4A}" presName="thickLine" presStyleLbl="alignNode1" presStyleIdx="1" presStyleCnt="7"/>
      <dgm:spPr/>
    </dgm:pt>
    <dgm:pt modelId="{806E1FA7-708C-4225-A5DF-BCF2C39776C4}" type="pres">
      <dgm:prSet presAssocID="{FC445785-0C47-43B4-95AB-3D6C9D069A4A}" presName="horz1" presStyleCnt="0"/>
      <dgm:spPr/>
    </dgm:pt>
    <dgm:pt modelId="{CAC8AFE6-3B5F-42B2-A746-926E35E1F189}" type="pres">
      <dgm:prSet presAssocID="{FC445785-0C47-43B4-95AB-3D6C9D069A4A}" presName="tx1" presStyleLbl="revTx" presStyleIdx="1" presStyleCnt="7"/>
      <dgm:spPr/>
    </dgm:pt>
    <dgm:pt modelId="{835DC6A1-6DAE-4CCA-A962-FF032EDF8BA1}" type="pres">
      <dgm:prSet presAssocID="{FC445785-0C47-43B4-95AB-3D6C9D069A4A}" presName="vert1" presStyleCnt="0"/>
      <dgm:spPr/>
    </dgm:pt>
    <dgm:pt modelId="{3218E164-5968-41F0-B827-BFE1FEED1413}" type="pres">
      <dgm:prSet presAssocID="{B6E982BF-5717-485A-B1A5-A7F9C0503836}" presName="thickLine" presStyleLbl="alignNode1" presStyleIdx="2" presStyleCnt="7"/>
      <dgm:spPr/>
    </dgm:pt>
    <dgm:pt modelId="{47A21C7E-D40C-4F24-9655-3A412B27B5D5}" type="pres">
      <dgm:prSet presAssocID="{B6E982BF-5717-485A-B1A5-A7F9C0503836}" presName="horz1" presStyleCnt="0"/>
      <dgm:spPr/>
    </dgm:pt>
    <dgm:pt modelId="{5908CFAF-255C-43D5-AD66-86CFA8898413}" type="pres">
      <dgm:prSet presAssocID="{B6E982BF-5717-485A-B1A5-A7F9C0503836}" presName="tx1" presStyleLbl="revTx" presStyleIdx="2" presStyleCnt="7"/>
      <dgm:spPr/>
    </dgm:pt>
    <dgm:pt modelId="{96C709BC-9ECB-40AE-BFE0-15A7E1A9F031}" type="pres">
      <dgm:prSet presAssocID="{B6E982BF-5717-485A-B1A5-A7F9C0503836}" presName="vert1" presStyleCnt="0"/>
      <dgm:spPr/>
    </dgm:pt>
    <dgm:pt modelId="{8D1453F9-B347-4F3C-A9FF-AD6FE8A4AC9F}" type="pres">
      <dgm:prSet presAssocID="{60C6E783-FEE1-4669-BAE6-C55125426E9B}" presName="thickLine" presStyleLbl="alignNode1" presStyleIdx="3" presStyleCnt="7"/>
      <dgm:spPr/>
    </dgm:pt>
    <dgm:pt modelId="{302BB766-7287-428C-AFB0-302A90CAB81A}" type="pres">
      <dgm:prSet presAssocID="{60C6E783-FEE1-4669-BAE6-C55125426E9B}" presName="horz1" presStyleCnt="0"/>
      <dgm:spPr/>
    </dgm:pt>
    <dgm:pt modelId="{35F4E873-26AA-4FAA-A33C-31447DD1852E}" type="pres">
      <dgm:prSet presAssocID="{60C6E783-FEE1-4669-BAE6-C55125426E9B}" presName="tx1" presStyleLbl="revTx" presStyleIdx="3" presStyleCnt="7"/>
      <dgm:spPr/>
    </dgm:pt>
    <dgm:pt modelId="{EFD15C40-7F00-4912-A6DF-69CD30FF92E5}" type="pres">
      <dgm:prSet presAssocID="{60C6E783-FEE1-4669-BAE6-C55125426E9B}" presName="vert1" presStyleCnt="0"/>
      <dgm:spPr/>
    </dgm:pt>
    <dgm:pt modelId="{3CA4AA20-06B7-4F2D-A456-C754A59E2680}" type="pres">
      <dgm:prSet presAssocID="{D4096AC9-A34B-4ECF-A89D-9B0081881A74}" presName="thickLine" presStyleLbl="alignNode1" presStyleIdx="4" presStyleCnt="7"/>
      <dgm:spPr/>
    </dgm:pt>
    <dgm:pt modelId="{01294998-FCEE-4181-88AF-3E37A36B129E}" type="pres">
      <dgm:prSet presAssocID="{D4096AC9-A34B-4ECF-A89D-9B0081881A74}" presName="horz1" presStyleCnt="0"/>
      <dgm:spPr/>
    </dgm:pt>
    <dgm:pt modelId="{F474E440-97A8-4A9E-B790-D55E0E394752}" type="pres">
      <dgm:prSet presAssocID="{D4096AC9-A34B-4ECF-A89D-9B0081881A74}" presName="tx1" presStyleLbl="revTx" presStyleIdx="4" presStyleCnt="7"/>
      <dgm:spPr/>
    </dgm:pt>
    <dgm:pt modelId="{083CBA62-A7BA-442A-9231-B4C10C9FBF58}" type="pres">
      <dgm:prSet presAssocID="{D4096AC9-A34B-4ECF-A89D-9B0081881A74}" presName="vert1" presStyleCnt="0"/>
      <dgm:spPr/>
    </dgm:pt>
    <dgm:pt modelId="{45893E39-D27E-440B-B26F-D5026ABEBC71}" type="pres">
      <dgm:prSet presAssocID="{D813F88A-6F2A-4E03-996E-FBBADAAD461C}" presName="thickLine" presStyleLbl="alignNode1" presStyleIdx="5" presStyleCnt="7"/>
      <dgm:spPr/>
    </dgm:pt>
    <dgm:pt modelId="{07934981-DFE4-4D52-8729-856359EA0385}" type="pres">
      <dgm:prSet presAssocID="{D813F88A-6F2A-4E03-996E-FBBADAAD461C}" presName="horz1" presStyleCnt="0"/>
      <dgm:spPr/>
    </dgm:pt>
    <dgm:pt modelId="{2A50D940-5F43-45C3-9C24-3DC5D8D3DDE0}" type="pres">
      <dgm:prSet presAssocID="{D813F88A-6F2A-4E03-996E-FBBADAAD461C}" presName="tx1" presStyleLbl="revTx" presStyleIdx="5" presStyleCnt="7"/>
      <dgm:spPr/>
    </dgm:pt>
    <dgm:pt modelId="{4F00DBFB-2C86-4767-8ECE-D52F395F5BD7}" type="pres">
      <dgm:prSet presAssocID="{D813F88A-6F2A-4E03-996E-FBBADAAD461C}" presName="vert1" presStyleCnt="0"/>
      <dgm:spPr/>
    </dgm:pt>
    <dgm:pt modelId="{07C3A1BF-BAD4-4E88-B23B-A4492B1E3982}" type="pres">
      <dgm:prSet presAssocID="{CFA74D54-3F62-4646-B197-A523CE6874A2}" presName="thickLine" presStyleLbl="alignNode1" presStyleIdx="6" presStyleCnt="7"/>
      <dgm:spPr/>
    </dgm:pt>
    <dgm:pt modelId="{75DACF06-C82D-4B3A-89E5-4149EE524372}" type="pres">
      <dgm:prSet presAssocID="{CFA74D54-3F62-4646-B197-A523CE6874A2}" presName="horz1" presStyleCnt="0"/>
      <dgm:spPr/>
    </dgm:pt>
    <dgm:pt modelId="{30E11897-861C-4A5B-8D76-EBD0D6CB3571}" type="pres">
      <dgm:prSet presAssocID="{CFA74D54-3F62-4646-B197-A523CE6874A2}" presName="tx1" presStyleLbl="revTx" presStyleIdx="6" presStyleCnt="7"/>
      <dgm:spPr/>
    </dgm:pt>
    <dgm:pt modelId="{A91ACE17-EFC8-485F-B2E1-C15DECA4DCD2}" type="pres">
      <dgm:prSet presAssocID="{CFA74D54-3F62-4646-B197-A523CE6874A2}" presName="vert1" presStyleCnt="0"/>
      <dgm:spPr/>
    </dgm:pt>
  </dgm:ptLst>
  <dgm:cxnLst>
    <dgm:cxn modelId="{47701801-D1AD-478B-AE0E-1EBB74A386E8}" type="presOf" srcId="{60C6E783-FEE1-4669-BAE6-C55125426E9B}" destId="{35F4E873-26AA-4FAA-A33C-31447DD1852E}" srcOrd="0" destOrd="0" presId="urn:microsoft.com/office/officeart/2008/layout/LinedList"/>
    <dgm:cxn modelId="{1FC89505-49E0-412F-BEF1-CB31064893F4}" srcId="{3446BE74-47DF-4865-8590-EC742062235E}" destId="{D813F88A-6F2A-4E03-996E-FBBADAAD461C}" srcOrd="5" destOrd="0" parTransId="{F484B486-52F8-464E-831B-38B68CFB8358}" sibTransId="{AC46A372-5E4C-4CF7-96D8-009ED2B5193A}"/>
    <dgm:cxn modelId="{B08B1115-0A72-457D-9114-1C3AAADD2CC5}" type="presOf" srcId="{95CD1BDE-C278-4885-9BD5-C9820E68F925}" destId="{A8595C6A-0FDB-4E1B-8BFE-1F70C4E216E7}" srcOrd="0" destOrd="0" presId="urn:microsoft.com/office/officeart/2008/layout/LinedList"/>
    <dgm:cxn modelId="{6606E927-FB1F-4555-B16D-E1FC330BB697}" srcId="{3446BE74-47DF-4865-8590-EC742062235E}" destId="{60C6E783-FEE1-4669-BAE6-C55125426E9B}" srcOrd="3" destOrd="0" parTransId="{50EE00F0-186E-4B37-BC85-48DD8E38AC82}" sibTransId="{4D23F718-EDA7-498D-A4BE-8D73F616B3EE}"/>
    <dgm:cxn modelId="{D239C52F-A585-4676-8B20-2C53332E7D0F}" type="presOf" srcId="{D4096AC9-A34B-4ECF-A89D-9B0081881A74}" destId="{F474E440-97A8-4A9E-B790-D55E0E394752}" srcOrd="0" destOrd="0" presId="urn:microsoft.com/office/officeart/2008/layout/LinedList"/>
    <dgm:cxn modelId="{BE3F0A3F-4038-4BFC-9355-9641DAEF1B4A}" type="presOf" srcId="{B6E982BF-5717-485A-B1A5-A7F9C0503836}" destId="{5908CFAF-255C-43D5-AD66-86CFA8898413}" srcOrd="0" destOrd="0" presId="urn:microsoft.com/office/officeart/2008/layout/LinedList"/>
    <dgm:cxn modelId="{6EC0C16E-60FA-44AD-9ED7-606389DDD783}" srcId="{3446BE74-47DF-4865-8590-EC742062235E}" destId="{CFA74D54-3F62-4646-B197-A523CE6874A2}" srcOrd="6" destOrd="0" parTransId="{0B5C4CF1-3174-4E9E-86F0-8C8A205A4B93}" sibTransId="{6C910373-526B-4287-870B-F15DD024806B}"/>
    <dgm:cxn modelId="{7866F14F-0AB7-44E2-8BCD-B99EC7AB08BF}" type="presOf" srcId="{3446BE74-47DF-4865-8590-EC742062235E}" destId="{EFF42792-A3B8-4275-B9E5-989FAB814868}" srcOrd="0" destOrd="0" presId="urn:microsoft.com/office/officeart/2008/layout/LinedList"/>
    <dgm:cxn modelId="{2BE93170-01E8-4D41-98AC-42E286EE09C7}" srcId="{3446BE74-47DF-4865-8590-EC742062235E}" destId="{FC445785-0C47-43B4-95AB-3D6C9D069A4A}" srcOrd="1" destOrd="0" parTransId="{CA1EF8CF-866F-46DF-A45E-AF50ED51F66B}" sibTransId="{5CA8399A-011E-4CF3-A1FE-161E1951B760}"/>
    <dgm:cxn modelId="{FB694975-0DD6-4A5B-8088-3FD10FE1B8BE}" srcId="{3446BE74-47DF-4865-8590-EC742062235E}" destId="{B6E982BF-5717-485A-B1A5-A7F9C0503836}" srcOrd="2" destOrd="0" parTransId="{1968C930-4CCE-4740-981E-65EBC4EBE873}" sibTransId="{698B6628-FD7B-4548-85A1-0E253C5480F2}"/>
    <dgm:cxn modelId="{E259B587-5423-4EAF-8D14-C262EB7DFC3C}" type="presOf" srcId="{FC445785-0C47-43B4-95AB-3D6C9D069A4A}" destId="{CAC8AFE6-3B5F-42B2-A746-926E35E1F189}" srcOrd="0" destOrd="0" presId="urn:microsoft.com/office/officeart/2008/layout/LinedList"/>
    <dgm:cxn modelId="{A3E4DD8B-E68F-4982-88B9-CF756C909657}" type="presOf" srcId="{CFA74D54-3F62-4646-B197-A523CE6874A2}" destId="{30E11897-861C-4A5B-8D76-EBD0D6CB3571}" srcOrd="0" destOrd="0" presId="urn:microsoft.com/office/officeart/2008/layout/LinedList"/>
    <dgm:cxn modelId="{3153C3A2-DAC4-49F5-B7F9-B0D725541FAB}" type="presOf" srcId="{D813F88A-6F2A-4E03-996E-FBBADAAD461C}" destId="{2A50D940-5F43-45C3-9C24-3DC5D8D3DDE0}" srcOrd="0" destOrd="0" presId="urn:microsoft.com/office/officeart/2008/layout/LinedList"/>
    <dgm:cxn modelId="{4EC94AC5-637D-493B-9A44-8FF5EC15A22B}" srcId="{3446BE74-47DF-4865-8590-EC742062235E}" destId="{D4096AC9-A34B-4ECF-A89D-9B0081881A74}" srcOrd="4" destOrd="0" parTransId="{18706F9A-DEEA-4E97-9443-5B6856B87E44}" sibTransId="{EF3B8859-633F-42CD-9022-EBD538CF5880}"/>
    <dgm:cxn modelId="{00F251D0-2573-44E4-9055-7C29A04AE02C}" srcId="{3446BE74-47DF-4865-8590-EC742062235E}" destId="{95CD1BDE-C278-4885-9BD5-C9820E68F925}" srcOrd="0" destOrd="0" parTransId="{D1705B76-F37D-4868-8B32-3BF0B3203865}" sibTransId="{3855FA93-0C19-4907-8E83-2731C43FCD94}"/>
    <dgm:cxn modelId="{9BCB0176-8B49-4EDC-A916-76878C027741}" type="presParOf" srcId="{EFF42792-A3B8-4275-B9E5-989FAB814868}" destId="{245B8661-F7C7-4AA9-B324-E350C14AF4E9}" srcOrd="0" destOrd="0" presId="urn:microsoft.com/office/officeart/2008/layout/LinedList"/>
    <dgm:cxn modelId="{B998B390-7A68-417D-9078-AE581C9029F9}" type="presParOf" srcId="{EFF42792-A3B8-4275-B9E5-989FAB814868}" destId="{63022F1A-25B4-4B27-BEBD-708DEDEF39F6}" srcOrd="1" destOrd="0" presId="urn:microsoft.com/office/officeart/2008/layout/LinedList"/>
    <dgm:cxn modelId="{D0105D92-D27C-456C-8F50-5326B0374DDC}" type="presParOf" srcId="{63022F1A-25B4-4B27-BEBD-708DEDEF39F6}" destId="{A8595C6A-0FDB-4E1B-8BFE-1F70C4E216E7}" srcOrd="0" destOrd="0" presId="urn:microsoft.com/office/officeart/2008/layout/LinedList"/>
    <dgm:cxn modelId="{17D82C14-272F-416C-976D-7328EC996F99}" type="presParOf" srcId="{63022F1A-25B4-4B27-BEBD-708DEDEF39F6}" destId="{0926EF03-9A68-42F9-9D70-E5E559EBE8A9}" srcOrd="1" destOrd="0" presId="urn:microsoft.com/office/officeart/2008/layout/LinedList"/>
    <dgm:cxn modelId="{3320C836-040D-4643-977B-AA110BC32763}" type="presParOf" srcId="{EFF42792-A3B8-4275-B9E5-989FAB814868}" destId="{76EFF561-E33A-43F4-A052-5655605DB956}" srcOrd="2" destOrd="0" presId="urn:microsoft.com/office/officeart/2008/layout/LinedList"/>
    <dgm:cxn modelId="{E12E9773-8F7B-4E6E-92D8-EB221070EB3A}" type="presParOf" srcId="{EFF42792-A3B8-4275-B9E5-989FAB814868}" destId="{806E1FA7-708C-4225-A5DF-BCF2C39776C4}" srcOrd="3" destOrd="0" presId="urn:microsoft.com/office/officeart/2008/layout/LinedList"/>
    <dgm:cxn modelId="{A31F63CB-7D12-44D6-BB69-89E7B7D39948}" type="presParOf" srcId="{806E1FA7-708C-4225-A5DF-BCF2C39776C4}" destId="{CAC8AFE6-3B5F-42B2-A746-926E35E1F189}" srcOrd="0" destOrd="0" presId="urn:microsoft.com/office/officeart/2008/layout/LinedList"/>
    <dgm:cxn modelId="{F8292CC3-A2BA-4B57-9ECE-9653F3FF114A}" type="presParOf" srcId="{806E1FA7-708C-4225-A5DF-BCF2C39776C4}" destId="{835DC6A1-6DAE-4CCA-A962-FF032EDF8BA1}" srcOrd="1" destOrd="0" presId="urn:microsoft.com/office/officeart/2008/layout/LinedList"/>
    <dgm:cxn modelId="{91FB1686-A8DD-4AE7-A4C4-6130B0CC3003}" type="presParOf" srcId="{EFF42792-A3B8-4275-B9E5-989FAB814868}" destId="{3218E164-5968-41F0-B827-BFE1FEED1413}" srcOrd="4" destOrd="0" presId="urn:microsoft.com/office/officeart/2008/layout/LinedList"/>
    <dgm:cxn modelId="{27A62703-ADBC-47B5-B0B3-95F1DAFCEAC3}" type="presParOf" srcId="{EFF42792-A3B8-4275-B9E5-989FAB814868}" destId="{47A21C7E-D40C-4F24-9655-3A412B27B5D5}" srcOrd="5" destOrd="0" presId="urn:microsoft.com/office/officeart/2008/layout/LinedList"/>
    <dgm:cxn modelId="{B9ECDCB6-9B75-46B0-8022-96CF2BF89E36}" type="presParOf" srcId="{47A21C7E-D40C-4F24-9655-3A412B27B5D5}" destId="{5908CFAF-255C-43D5-AD66-86CFA8898413}" srcOrd="0" destOrd="0" presId="urn:microsoft.com/office/officeart/2008/layout/LinedList"/>
    <dgm:cxn modelId="{5FC1D6B3-A8AC-4585-80C7-AC4BDC05F814}" type="presParOf" srcId="{47A21C7E-D40C-4F24-9655-3A412B27B5D5}" destId="{96C709BC-9ECB-40AE-BFE0-15A7E1A9F031}" srcOrd="1" destOrd="0" presId="urn:microsoft.com/office/officeart/2008/layout/LinedList"/>
    <dgm:cxn modelId="{45291772-D228-4299-824F-C7E746EF121A}" type="presParOf" srcId="{EFF42792-A3B8-4275-B9E5-989FAB814868}" destId="{8D1453F9-B347-4F3C-A9FF-AD6FE8A4AC9F}" srcOrd="6" destOrd="0" presId="urn:microsoft.com/office/officeart/2008/layout/LinedList"/>
    <dgm:cxn modelId="{ED083192-BA1D-4958-8FD9-872D794A8BA9}" type="presParOf" srcId="{EFF42792-A3B8-4275-B9E5-989FAB814868}" destId="{302BB766-7287-428C-AFB0-302A90CAB81A}" srcOrd="7" destOrd="0" presId="urn:microsoft.com/office/officeart/2008/layout/LinedList"/>
    <dgm:cxn modelId="{E0AF1110-42EC-4071-95E7-E1B0AA00E530}" type="presParOf" srcId="{302BB766-7287-428C-AFB0-302A90CAB81A}" destId="{35F4E873-26AA-4FAA-A33C-31447DD1852E}" srcOrd="0" destOrd="0" presId="urn:microsoft.com/office/officeart/2008/layout/LinedList"/>
    <dgm:cxn modelId="{E857C1E2-B614-4AC8-929B-1E3061361827}" type="presParOf" srcId="{302BB766-7287-428C-AFB0-302A90CAB81A}" destId="{EFD15C40-7F00-4912-A6DF-69CD30FF92E5}" srcOrd="1" destOrd="0" presId="urn:microsoft.com/office/officeart/2008/layout/LinedList"/>
    <dgm:cxn modelId="{3D39D311-043F-4212-8AD3-AFA2BB74804C}" type="presParOf" srcId="{EFF42792-A3B8-4275-B9E5-989FAB814868}" destId="{3CA4AA20-06B7-4F2D-A456-C754A59E2680}" srcOrd="8" destOrd="0" presId="urn:microsoft.com/office/officeart/2008/layout/LinedList"/>
    <dgm:cxn modelId="{5F1CC934-C242-4FD2-BCC8-DA1FF8C7FD6C}" type="presParOf" srcId="{EFF42792-A3B8-4275-B9E5-989FAB814868}" destId="{01294998-FCEE-4181-88AF-3E37A36B129E}" srcOrd="9" destOrd="0" presId="urn:microsoft.com/office/officeart/2008/layout/LinedList"/>
    <dgm:cxn modelId="{10144B0B-A9DA-41F0-9A39-A0E06028BED2}" type="presParOf" srcId="{01294998-FCEE-4181-88AF-3E37A36B129E}" destId="{F474E440-97A8-4A9E-B790-D55E0E394752}" srcOrd="0" destOrd="0" presId="urn:microsoft.com/office/officeart/2008/layout/LinedList"/>
    <dgm:cxn modelId="{45CE4705-D52E-4A28-A814-7BBFCA765F06}" type="presParOf" srcId="{01294998-FCEE-4181-88AF-3E37A36B129E}" destId="{083CBA62-A7BA-442A-9231-B4C10C9FBF58}" srcOrd="1" destOrd="0" presId="urn:microsoft.com/office/officeart/2008/layout/LinedList"/>
    <dgm:cxn modelId="{F849EDA9-840E-4F1C-A3B3-849251AF8D5C}" type="presParOf" srcId="{EFF42792-A3B8-4275-B9E5-989FAB814868}" destId="{45893E39-D27E-440B-B26F-D5026ABEBC71}" srcOrd="10" destOrd="0" presId="urn:microsoft.com/office/officeart/2008/layout/LinedList"/>
    <dgm:cxn modelId="{3E076D54-8AFA-4DC8-B239-C6FCBEEFC096}" type="presParOf" srcId="{EFF42792-A3B8-4275-B9E5-989FAB814868}" destId="{07934981-DFE4-4D52-8729-856359EA0385}" srcOrd="11" destOrd="0" presId="urn:microsoft.com/office/officeart/2008/layout/LinedList"/>
    <dgm:cxn modelId="{F7BAA2D7-05C4-4BE4-96C7-B626FA1A623E}" type="presParOf" srcId="{07934981-DFE4-4D52-8729-856359EA0385}" destId="{2A50D940-5F43-45C3-9C24-3DC5D8D3DDE0}" srcOrd="0" destOrd="0" presId="urn:microsoft.com/office/officeart/2008/layout/LinedList"/>
    <dgm:cxn modelId="{5F25A7E1-BB15-4087-91EE-CDB17BFB46C4}" type="presParOf" srcId="{07934981-DFE4-4D52-8729-856359EA0385}" destId="{4F00DBFB-2C86-4767-8ECE-D52F395F5BD7}" srcOrd="1" destOrd="0" presId="urn:microsoft.com/office/officeart/2008/layout/LinedList"/>
    <dgm:cxn modelId="{18FB859D-CC40-433F-88A9-8467CBFF4BBF}" type="presParOf" srcId="{EFF42792-A3B8-4275-B9E5-989FAB814868}" destId="{07C3A1BF-BAD4-4E88-B23B-A4492B1E3982}" srcOrd="12" destOrd="0" presId="urn:microsoft.com/office/officeart/2008/layout/LinedList"/>
    <dgm:cxn modelId="{B7BECF78-3BD1-49F1-9CB7-1C4D985D0D2C}" type="presParOf" srcId="{EFF42792-A3B8-4275-B9E5-989FAB814868}" destId="{75DACF06-C82D-4B3A-89E5-4149EE524372}" srcOrd="13" destOrd="0" presId="urn:microsoft.com/office/officeart/2008/layout/LinedList"/>
    <dgm:cxn modelId="{41CE0024-1B32-42C3-B53D-211B419933C7}" type="presParOf" srcId="{75DACF06-C82D-4B3A-89E5-4149EE524372}" destId="{30E11897-861C-4A5B-8D76-EBD0D6CB3571}" srcOrd="0" destOrd="0" presId="urn:microsoft.com/office/officeart/2008/layout/LinedList"/>
    <dgm:cxn modelId="{503B0123-EE08-4000-804C-A749464F0153}" type="presParOf" srcId="{75DACF06-C82D-4B3A-89E5-4149EE524372}" destId="{A91ACE17-EFC8-485F-B2E1-C15DECA4DC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EB645-0EE1-467F-9EFE-53237999F33D}">
      <dsp:nvSpPr>
        <dsp:cNvPr id="0" name=""/>
        <dsp:cNvSpPr/>
      </dsp:nvSpPr>
      <dsp:spPr>
        <a:xfrm rot="5400000">
          <a:off x="4901545" y="-1276215"/>
          <a:ext cx="2644031" cy="585746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Piisav molekulmass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Aeglane endogeenne tootmine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Pikk poolestusaeg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Suur intravaskulaarne jaotusala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Madal aktiivsus</a:t>
          </a:r>
        </a:p>
      </dsp:txBody>
      <dsp:txXfrm rot="-5400000">
        <a:off x="3294827" y="459574"/>
        <a:ext cx="5728398" cy="2385889"/>
      </dsp:txXfrm>
    </dsp:sp>
    <dsp:sp modelId="{4CCD0FE1-50DF-491D-A86E-A3DD799B367D}">
      <dsp:nvSpPr>
        <dsp:cNvPr id="0" name=""/>
        <dsp:cNvSpPr/>
      </dsp:nvSpPr>
      <dsp:spPr>
        <a:xfrm>
          <a:off x="0" y="0"/>
          <a:ext cx="3294826" cy="33050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Eemaldatava molekuli omadused</a:t>
          </a:r>
        </a:p>
      </dsp:txBody>
      <dsp:txXfrm>
        <a:off x="160840" y="160840"/>
        <a:ext cx="2973146" cy="2983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01427-3B24-471A-AE69-9002DC169707}">
      <dsp:nvSpPr>
        <dsp:cNvPr id="0" name=""/>
        <dsp:cNvSpPr/>
      </dsp:nvSpPr>
      <dsp:spPr>
        <a:xfrm>
          <a:off x="3323803" y="1"/>
          <a:ext cx="1091667" cy="709583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Palavik	</a:t>
          </a:r>
          <a:endParaRPr lang="en-US" sz="1500" kern="1200" dirty="0"/>
        </a:p>
      </dsp:txBody>
      <dsp:txXfrm>
        <a:off x="3358442" y="34640"/>
        <a:ext cx="1022389" cy="640305"/>
      </dsp:txXfrm>
    </dsp:sp>
    <dsp:sp modelId="{0AD100C9-C4F3-42B2-A5ED-96DCE421CFBE}">
      <dsp:nvSpPr>
        <dsp:cNvPr id="0" name=""/>
        <dsp:cNvSpPr/>
      </dsp:nvSpPr>
      <dsp:spPr>
        <a:xfrm>
          <a:off x="2307428" y="313681"/>
          <a:ext cx="2838241" cy="2838241"/>
        </a:xfrm>
        <a:custGeom>
          <a:avLst/>
          <a:gdLst/>
          <a:ahLst/>
          <a:cxnLst/>
          <a:rect l="0" t="0" r="0" b="0"/>
          <a:pathLst>
            <a:path>
              <a:moveTo>
                <a:pt x="2115198" y="182439"/>
              </a:moveTo>
              <a:arcTo wR="1419120" hR="1419120" stAng="17962403" swAng="1974939"/>
            </a:path>
          </a:pathLst>
        </a:custGeom>
        <a:noFill/>
        <a:ln w="1270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066AC-ED2B-4273-A001-3879EAC36C2D}">
      <dsp:nvSpPr>
        <dsp:cNvPr id="0" name=""/>
        <dsp:cNvSpPr/>
      </dsp:nvSpPr>
      <dsp:spPr>
        <a:xfrm>
          <a:off x="3677871" y="1080163"/>
          <a:ext cx="2909685" cy="709583"/>
        </a:xfrm>
        <a:prstGeom prst="roundRect">
          <a:avLst/>
        </a:prstGeom>
        <a:solidFill>
          <a:schemeClr val="accent1">
            <a:shade val="50000"/>
            <a:hueOff val="235860"/>
            <a:satOff val="-24791"/>
            <a:lumOff val="213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Neuroloogilised nähud</a:t>
          </a:r>
          <a:endParaRPr lang="en-US" sz="1500" kern="1200" dirty="0"/>
        </a:p>
      </dsp:txBody>
      <dsp:txXfrm>
        <a:off x="3712510" y="1114802"/>
        <a:ext cx="2840407" cy="640305"/>
      </dsp:txXfrm>
    </dsp:sp>
    <dsp:sp modelId="{65C72107-BE68-4E52-B839-87D9EC5AAA49}">
      <dsp:nvSpPr>
        <dsp:cNvPr id="0" name=""/>
        <dsp:cNvSpPr/>
      </dsp:nvSpPr>
      <dsp:spPr>
        <a:xfrm>
          <a:off x="2341678" y="257492"/>
          <a:ext cx="2838241" cy="2838241"/>
        </a:xfrm>
        <a:custGeom>
          <a:avLst/>
          <a:gdLst/>
          <a:ahLst/>
          <a:cxnLst/>
          <a:rect l="0" t="0" r="0" b="0"/>
          <a:pathLst>
            <a:path>
              <a:moveTo>
                <a:pt x="2833398" y="1536266"/>
              </a:moveTo>
              <a:arcTo wR="1419120" hR="1419120" stAng="284102" swAng="958849"/>
            </a:path>
          </a:pathLst>
        </a:custGeom>
        <a:noFill/>
        <a:ln w="12700" cap="flat" cmpd="sng" algn="ctr">
          <a:solidFill>
            <a:schemeClr val="accent1">
              <a:shade val="90000"/>
              <a:hueOff val="239713"/>
              <a:satOff val="-23280"/>
              <a:lumOff val="1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D47F9-95AF-4849-9691-098FAAFD0FB2}">
      <dsp:nvSpPr>
        <dsp:cNvPr id="0" name=""/>
        <dsp:cNvSpPr/>
      </dsp:nvSpPr>
      <dsp:spPr>
        <a:xfrm>
          <a:off x="4228295" y="2182366"/>
          <a:ext cx="1370391" cy="709583"/>
        </a:xfrm>
        <a:prstGeom prst="roundRect">
          <a:avLst/>
        </a:prstGeom>
        <a:solidFill>
          <a:schemeClr val="accent1">
            <a:shade val="50000"/>
            <a:hueOff val="471719"/>
            <a:satOff val="-49582"/>
            <a:lumOff val="427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b="1" kern="1200" dirty="0"/>
            <a:t>MAHA</a:t>
          </a:r>
          <a:endParaRPr lang="en-US" sz="1500" b="1" kern="1200" dirty="0"/>
        </a:p>
      </dsp:txBody>
      <dsp:txXfrm>
        <a:off x="4262934" y="2217005"/>
        <a:ext cx="1301113" cy="640305"/>
      </dsp:txXfrm>
    </dsp:sp>
    <dsp:sp modelId="{58C5E89D-928A-477B-AB63-040EC63EDAB0}">
      <dsp:nvSpPr>
        <dsp:cNvPr id="0" name=""/>
        <dsp:cNvSpPr/>
      </dsp:nvSpPr>
      <dsp:spPr>
        <a:xfrm>
          <a:off x="2091223" y="513258"/>
          <a:ext cx="2838241" cy="2838241"/>
        </a:xfrm>
        <a:custGeom>
          <a:avLst/>
          <a:gdLst/>
          <a:ahLst/>
          <a:cxnLst/>
          <a:rect l="0" t="0" r="0" b="0"/>
          <a:pathLst>
            <a:path>
              <a:moveTo>
                <a:pt x="2450376" y="2394013"/>
              </a:moveTo>
              <a:arcTo wR="1419120" hR="1419120" stAng="2603441" swAng="5603049"/>
            </a:path>
          </a:pathLst>
        </a:custGeom>
        <a:noFill/>
        <a:ln w="12700" cap="flat" cmpd="sng" algn="ctr">
          <a:solidFill>
            <a:schemeClr val="accent1">
              <a:shade val="90000"/>
              <a:hueOff val="479426"/>
              <a:satOff val="-46561"/>
              <a:lumOff val="392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50164-BBF0-4F21-A8C6-98412C0F6AD5}">
      <dsp:nvSpPr>
        <dsp:cNvPr id="0" name=""/>
        <dsp:cNvSpPr/>
      </dsp:nvSpPr>
      <dsp:spPr>
        <a:xfrm>
          <a:off x="910269" y="2179342"/>
          <a:ext cx="2646714" cy="709583"/>
        </a:xfrm>
        <a:prstGeom prst="roundRect">
          <a:avLst/>
        </a:prstGeom>
        <a:solidFill>
          <a:schemeClr val="accent1">
            <a:shade val="50000"/>
            <a:hueOff val="471719"/>
            <a:satOff val="-49582"/>
            <a:lumOff val="427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Neerupuudulikkus</a:t>
          </a:r>
          <a:endParaRPr lang="en-US" sz="1500" kern="1200" dirty="0"/>
        </a:p>
      </dsp:txBody>
      <dsp:txXfrm>
        <a:off x="944908" y="2213981"/>
        <a:ext cx="2577436" cy="640305"/>
      </dsp:txXfrm>
    </dsp:sp>
    <dsp:sp modelId="{299F3B93-7B48-4272-B08D-E8C64C9374C6}">
      <dsp:nvSpPr>
        <dsp:cNvPr id="0" name=""/>
        <dsp:cNvSpPr/>
      </dsp:nvSpPr>
      <dsp:spPr>
        <a:xfrm>
          <a:off x="2022739" y="278053"/>
          <a:ext cx="2838241" cy="2838241"/>
        </a:xfrm>
        <a:custGeom>
          <a:avLst/>
          <a:gdLst/>
          <a:ahLst/>
          <a:cxnLst/>
          <a:rect l="0" t="0" r="0" b="0"/>
          <a:pathLst>
            <a:path>
              <a:moveTo>
                <a:pt x="83107" y="1897631"/>
              </a:moveTo>
              <a:arcTo wR="1419120" hR="1419120" stAng="9617661" swAng="925773"/>
            </a:path>
          </a:pathLst>
        </a:custGeom>
        <a:noFill/>
        <a:ln w="12700" cap="flat" cmpd="sng" algn="ctr">
          <a:solidFill>
            <a:schemeClr val="accent1">
              <a:shade val="90000"/>
              <a:hueOff val="479426"/>
              <a:satOff val="-46561"/>
              <a:lumOff val="392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471E5-3AD0-4F69-BF9D-1641DC8B07C7}">
      <dsp:nvSpPr>
        <dsp:cNvPr id="0" name=""/>
        <dsp:cNvSpPr/>
      </dsp:nvSpPr>
      <dsp:spPr>
        <a:xfrm>
          <a:off x="1068634" y="1089527"/>
          <a:ext cx="1977303" cy="709583"/>
        </a:xfrm>
        <a:prstGeom prst="roundRect">
          <a:avLst/>
        </a:prstGeom>
        <a:solidFill>
          <a:schemeClr val="accent1">
            <a:shade val="50000"/>
            <a:hueOff val="235860"/>
            <a:satOff val="-24791"/>
            <a:lumOff val="213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b="1" kern="1200" dirty="0" err="1"/>
            <a:t>Trombotsütopeenia</a:t>
          </a:r>
          <a:endParaRPr lang="et-EE" sz="1500" b="1" kern="1200" dirty="0"/>
        </a:p>
      </dsp:txBody>
      <dsp:txXfrm>
        <a:off x="1103273" y="1124166"/>
        <a:ext cx="1908025" cy="640305"/>
      </dsp:txXfrm>
    </dsp:sp>
    <dsp:sp modelId="{4CF7F29D-501C-4F83-BFF6-BEA4BF4CF5FA}">
      <dsp:nvSpPr>
        <dsp:cNvPr id="0" name=""/>
        <dsp:cNvSpPr/>
      </dsp:nvSpPr>
      <dsp:spPr>
        <a:xfrm>
          <a:off x="1939723" y="435795"/>
          <a:ext cx="2838241" cy="2838241"/>
        </a:xfrm>
        <a:custGeom>
          <a:avLst/>
          <a:gdLst/>
          <a:ahLst/>
          <a:cxnLst/>
          <a:rect l="0" t="0" r="0" b="0"/>
          <a:pathLst>
            <a:path>
              <a:moveTo>
                <a:pt x="231328" y="642555"/>
              </a:moveTo>
              <a:arcTo wR="1419120" hR="1419120" stAng="12790574" swAng="3292283"/>
            </a:path>
          </a:pathLst>
        </a:custGeom>
        <a:noFill/>
        <a:ln w="12700" cap="flat" cmpd="sng" algn="ctr">
          <a:solidFill>
            <a:schemeClr val="accent1">
              <a:shade val="90000"/>
              <a:hueOff val="239713"/>
              <a:satOff val="-23280"/>
              <a:lumOff val="1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B8661-F7C7-4AA9-B324-E350C14AF4E9}">
      <dsp:nvSpPr>
        <dsp:cNvPr id="0" name=""/>
        <dsp:cNvSpPr/>
      </dsp:nvSpPr>
      <dsp:spPr>
        <a:xfrm>
          <a:off x="0" y="296"/>
          <a:ext cx="37789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95C6A-0FDB-4E1B-8BFE-1F70C4E216E7}">
      <dsp:nvSpPr>
        <dsp:cNvPr id="0" name=""/>
        <dsp:cNvSpPr/>
      </dsp:nvSpPr>
      <dsp:spPr>
        <a:xfrm>
          <a:off x="0" y="296"/>
          <a:ext cx="3778917" cy="34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Erütrotsüütide </a:t>
          </a:r>
          <a:r>
            <a:rPr lang="et-EE" sz="1500" kern="1200" dirty="0" err="1"/>
            <a:t>fragmentatsioon</a:t>
          </a:r>
          <a:endParaRPr lang="et-EE" sz="1500" kern="1200" dirty="0"/>
        </a:p>
      </dsp:txBody>
      <dsp:txXfrm>
        <a:off x="0" y="296"/>
        <a:ext cx="3778917" cy="346324"/>
      </dsp:txXfrm>
    </dsp:sp>
    <dsp:sp modelId="{76EFF561-E33A-43F4-A052-5655605DB956}">
      <dsp:nvSpPr>
        <dsp:cNvPr id="0" name=""/>
        <dsp:cNvSpPr/>
      </dsp:nvSpPr>
      <dsp:spPr>
        <a:xfrm>
          <a:off x="0" y="346620"/>
          <a:ext cx="37789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8AFE6-3B5F-42B2-A746-926E35E1F189}">
      <dsp:nvSpPr>
        <dsp:cNvPr id="0" name=""/>
        <dsp:cNvSpPr/>
      </dsp:nvSpPr>
      <dsp:spPr>
        <a:xfrm>
          <a:off x="0" y="346620"/>
          <a:ext cx="3778917" cy="34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Väga madal/määramatu </a:t>
          </a:r>
          <a:r>
            <a:rPr lang="et-EE" sz="1500" kern="1200" dirty="0" err="1"/>
            <a:t>haptoglobiin</a:t>
          </a:r>
        </a:p>
      </dsp:txBody>
      <dsp:txXfrm>
        <a:off x="0" y="346620"/>
        <a:ext cx="3778917" cy="346324"/>
      </dsp:txXfrm>
    </dsp:sp>
    <dsp:sp modelId="{3218E164-5968-41F0-B827-BFE1FEED1413}">
      <dsp:nvSpPr>
        <dsp:cNvPr id="0" name=""/>
        <dsp:cNvSpPr/>
      </dsp:nvSpPr>
      <dsp:spPr>
        <a:xfrm>
          <a:off x="0" y="692945"/>
          <a:ext cx="37789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8CFAF-255C-43D5-AD66-86CFA8898413}">
      <dsp:nvSpPr>
        <dsp:cNvPr id="0" name=""/>
        <dsp:cNvSpPr/>
      </dsp:nvSpPr>
      <dsp:spPr>
        <a:xfrm>
          <a:off x="0" y="692945"/>
          <a:ext cx="3778917" cy="34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Tõusnud </a:t>
          </a:r>
          <a:r>
            <a:rPr lang="et-EE" sz="1500" kern="1200" dirty="0" err="1"/>
            <a:t>retikulotsüütide</a:t>
          </a:r>
          <a:r>
            <a:rPr lang="et-EE" sz="1500" kern="1200" dirty="0"/>
            <a:t> arv</a:t>
          </a:r>
        </a:p>
      </dsp:txBody>
      <dsp:txXfrm>
        <a:off x="0" y="692945"/>
        <a:ext cx="3778917" cy="346324"/>
      </dsp:txXfrm>
    </dsp:sp>
    <dsp:sp modelId="{8D1453F9-B347-4F3C-A9FF-AD6FE8A4AC9F}">
      <dsp:nvSpPr>
        <dsp:cNvPr id="0" name=""/>
        <dsp:cNvSpPr/>
      </dsp:nvSpPr>
      <dsp:spPr>
        <a:xfrm>
          <a:off x="0" y="1039269"/>
          <a:ext cx="37789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4E873-26AA-4FAA-A33C-31447DD1852E}">
      <dsp:nvSpPr>
        <dsp:cNvPr id="0" name=""/>
        <dsp:cNvSpPr/>
      </dsp:nvSpPr>
      <dsp:spPr>
        <a:xfrm>
          <a:off x="0" y="1039269"/>
          <a:ext cx="3778917" cy="34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Tõusnud (konjugeerimata) bilirubiin</a:t>
          </a:r>
        </a:p>
      </dsp:txBody>
      <dsp:txXfrm>
        <a:off x="0" y="1039269"/>
        <a:ext cx="3778917" cy="346324"/>
      </dsp:txXfrm>
    </dsp:sp>
    <dsp:sp modelId="{3CA4AA20-06B7-4F2D-A456-C754A59E2680}">
      <dsp:nvSpPr>
        <dsp:cNvPr id="0" name=""/>
        <dsp:cNvSpPr/>
      </dsp:nvSpPr>
      <dsp:spPr>
        <a:xfrm>
          <a:off x="0" y="1385594"/>
          <a:ext cx="37789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4E440-97A8-4A9E-B790-D55E0E394752}">
      <dsp:nvSpPr>
        <dsp:cNvPr id="0" name=""/>
        <dsp:cNvSpPr/>
      </dsp:nvSpPr>
      <dsp:spPr>
        <a:xfrm>
          <a:off x="0" y="1385594"/>
          <a:ext cx="3778917" cy="34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Tõusnud LDH</a:t>
          </a:r>
          <a:r>
            <a:rPr lang="et-EE" sz="1500" kern="1200" dirty="0">
              <a:latin typeface="Calibri Light" panose="020F0302020204030204"/>
            </a:rPr>
            <a:t> (mediaan 1500)</a:t>
          </a:r>
          <a:endParaRPr lang="et-EE" sz="1500" kern="1200" dirty="0"/>
        </a:p>
      </dsp:txBody>
      <dsp:txXfrm>
        <a:off x="0" y="1385594"/>
        <a:ext cx="3778917" cy="346324"/>
      </dsp:txXfrm>
    </dsp:sp>
    <dsp:sp modelId="{45893E39-D27E-440B-B26F-D5026ABEBC71}">
      <dsp:nvSpPr>
        <dsp:cNvPr id="0" name=""/>
        <dsp:cNvSpPr/>
      </dsp:nvSpPr>
      <dsp:spPr>
        <a:xfrm>
          <a:off x="0" y="1731918"/>
          <a:ext cx="37789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0D940-5F43-45C3-9C24-3DC5D8D3DDE0}">
      <dsp:nvSpPr>
        <dsp:cNvPr id="0" name=""/>
        <dsp:cNvSpPr/>
      </dsp:nvSpPr>
      <dsp:spPr>
        <a:xfrm>
          <a:off x="0" y="1731918"/>
          <a:ext cx="3778917" cy="34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 err="1"/>
            <a:t>Coombs</a:t>
          </a:r>
          <a:r>
            <a:rPr lang="et-EE" sz="1500" kern="1200" dirty="0"/>
            <a:t> </a:t>
          </a:r>
          <a:r>
            <a:rPr lang="et-EE" sz="1500" kern="1200" dirty="0" err="1"/>
            <a:t>neg</a:t>
          </a:r>
        </a:p>
      </dsp:txBody>
      <dsp:txXfrm>
        <a:off x="0" y="1731918"/>
        <a:ext cx="3778917" cy="346324"/>
      </dsp:txXfrm>
    </dsp:sp>
    <dsp:sp modelId="{07C3A1BF-BAD4-4E88-B23B-A4492B1E3982}">
      <dsp:nvSpPr>
        <dsp:cNvPr id="0" name=""/>
        <dsp:cNvSpPr/>
      </dsp:nvSpPr>
      <dsp:spPr>
        <a:xfrm>
          <a:off x="0" y="2078243"/>
          <a:ext cx="37789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11897-861C-4A5B-8D76-EBD0D6CB3571}">
      <dsp:nvSpPr>
        <dsp:cNvPr id="0" name=""/>
        <dsp:cNvSpPr/>
      </dsp:nvSpPr>
      <dsp:spPr>
        <a:xfrm>
          <a:off x="0" y="2078243"/>
          <a:ext cx="3778917" cy="34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 err="1"/>
            <a:t>Koagulogramm</a:t>
          </a:r>
          <a:r>
            <a:rPr lang="et-EE" sz="1500" kern="1200" dirty="0"/>
            <a:t> normilähedane</a:t>
          </a:r>
        </a:p>
      </dsp:txBody>
      <dsp:txXfrm>
        <a:off x="0" y="2078243"/>
        <a:ext cx="3778917" cy="346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2F4E4-2D87-4EE9-A658-CFADE5034B33}" type="datetimeFigureOut"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8C6C-ED73-4BD8-9264-D8868BB913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6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Ajalooliselt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diagnoosismisel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kasutatud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klassikalist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pentaadi</a:t>
            </a:r>
            <a:r>
              <a:rPr lang="en-US" dirty="0">
                <a:ea typeface="Calibri"/>
                <a:cs typeface="Calibri"/>
              </a:rPr>
              <a:t> - </a:t>
            </a:r>
            <a:r>
              <a:rPr lang="en-US" dirty="0" err="1">
                <a:ea typeface="Calibri"/>
                <a:cs typeface="Calibri"/>
              </a:rPr>
              <a:t>palavik</a:t>
            </a:r>
            <a:r>
              <a:rPr lang="en-US" dirty="0">
                <a:ea typeface="Calibri"/>
                <a:cs typeface="Calibri"/>
              </a:rPr>
              <a:t> , </a:t>
            </a:r>
            <a:r>
              <a:rPr lang="en-US" dirty="0" err="1">
                <a:ea typeface="Calibri"/>
                <a:cs typeface="Calibri"/>
              </a:rPr>
              <a:t>mikroagiopaatiline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hemolüütiline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aneemia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trombotsütopeenia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neuroloogilised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nähud</a:t>
            </a:r>
            <a:r>
              <a:rPr lang="en-US" dirty="0">
                <a:ea typeface="Calibri"/>
                <a:cs typeface="Calibri"/>
              </a:rPr>
              <a:t> ja </a:t>
            </a:r>
            <a:r>
              <a:rPr lang="en-US" dirty="0" err="1">
                <a:ea typeface="Calibri"/>
                <a:cs typeface="Calibri"/>
              </a:rPr>
              <a:t>neerupuudullikkus</a:t>
            </a:r>
            <a:r>
              <a:rPr lang="en-US" dirty="0">
                <a:ea typeface="Calibri"/>
                <a:cs typeface="Calibri"/>
              </a:rPr>
              <a:t>. Kuna tegu on </a:t>
            </a:r>
            <a:r>
              <a:rPr lang="en-US" dirty="0" err="1">
                <a:ea typeface="Calibri"/>
                <a:cs typeface="Calibri"/>
              </a:rPr>
              <a:t>kiireloomulise</a:t>
            </a:r>
            <a:r>
              <a:rPr lang="en-US" dirty="0">
                <a:ea typeface="Calibri"/>
                <a:cs typeface="Calibri"/>
              </a:rPr>
              <a:t> ja </a:t>
            </a:r>
            <a:r>
              <a:rPr lang="en-US" dirty="0" err="1">
                <a:ea typeface="Calibri"/>
                <a:cs typeface="Calibri"/>
              </a:rPr>
              <a:t>eluohtlikku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seisundi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siis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praeguse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käsitlse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järgi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igasugune</a:t>
            </a:r>
            <a:r>
              <a:rPr lang="en-US" dirty="0">
                <a:ea typeface="Calibri"/>
                <a:cs typeface="Calibri"/>
              </a:rPr>
              <a:t> TMA ja </a:t>
            </a:r>
            <a:r>
              <a:rPr lang="en-US" dirty="0" err="1">
                <a:ea typeface="Calibri"/>
                <a:cs typeface="Calibri"/>
              </a:rPr>
              <a:t>trombotsütopeenia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ilma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selge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põhjuseta</a:t>
            </a:r>
            <a:r>
              <a:rPr lang="en-US" dirty="0">
                <a:ea typeface="Calibri"/>
                <a:cs typeface="Calibri"/>
              </a:rPr>
              <a:t> peaks </a:t>
            </a:r>
            <a:r>
              <a:rPr lang="en-US" dirty="0" err="1">
                <a:ea typeface="Calibri"/>
                <a:cs typeface="Calibri"/>
              </a:rPr>
              <a:t>käsitletama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nagu</a:t>
            </a:r>
            <a:r>
              <a:rPr lang="en-US" dirty="0">
                <a:ea typeface="Calibri"/>
                <a:cs typeface="Calibri"/>
              </a:rPr>
              <a:t> TTP.  </a:t>
            </a:r>
            <a:r>
              <a:rPr lang="en-US" dirty="0" err="1">
                <a:ea typeface="Calibri"/>
                <a:cs typeface="Calibri"/>
              </a:rPr>
              <a:t>Alla</a:t>
            </a:r>
            <a:r>
              <a:rPr lang="en-US" dirty="0">
                <a:ea typeface="Calibri"/>
                <a:cs typeface="Calibri"/>
              </a:rPr>
              <a:t> 10%-l </a:t>
            </a:r>
            <a:r>
              <a:rPr lang="en-US" dirty="0" err="1">
                <a:ea typeface="Calibri"/>
                <a:cs typeface="Calibri"/>
              </a:rPr>
              <a:t>ägeda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TTPga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patsientidest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esinevad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kõik</a:t>
            </a:r>
            <a:r>
              <a:rPr lang="en-US" dirty="0">
                <a:ea typeface="Calibri"/>
                <a:cs typeface="Calibri"/>
              </a:rPr>
              <a:t> 5 </a:t>
            </a:r>
            <a:r>
              <a:rPr lang="en-US" dirty="0" err="1">
                <a:ea typeface="Calibri"/>
                <a:cs typeface="Calibri"/>
              </a:rPr>
              <a:t>sümptomit</a:t>
            </a:r>
            <a:r>
              <a:rPr lang="en-US" dirty="0">
                <a:ea typeface="Calibri"/>
                <a:cs typeface="Calibri"/>
              </a:rPr>
              <a:t>.</a:t>
            </a:r>
            <a:endParaRPr lang="en-US" dirty="0"/>
          </a:p>
          <a:p>
            <a:r>
              <a:rPr lang="en-US" dirty="0" err="1">
                <a:ea typeface="Calibri"/>
                <a:cs typeface="Calibri"/>
              </a:rPr>
              <a:t>Rombotsütopeenia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mediaan</a:t>
            </a:r>
            <a:r>
              <a:rPr lang="en-US" dirty="0">
                <a:ea typeface="Calibri"/>
                <a:cs typeface="Calibri"/>
              </a:rPr>
              <a:t> 10-17 </a:t>
            </a:r>
            <a:endParaRPr lang="en-US" dirty="0"/>
          </a:p>
          <a:p>
            <a:r>
              <a:rPr lang="en-US" dirty="0" err="1">
                <a:ea typeface="Calibri"/>
                <a:cs typeface="Calibri"/>
              </a:rPr>
              <a:t>Palavik</a:t>
            </a:r>
            <a:r>
              <a:rPr lang="en-US" dirty="0">
                <a:ea typeface="Calibri"/>
                <a:cs typeface="Calibri"/>
              </a:rPr>
              <a:t> </a:t>
            </a:r>
          </a:p>
          <a:p>
            <a:r>
              <a:rPr lang="en-US" dirty="0" err="1">
                <a:ea typeface="Calibri"/>
                <a:cs typeface="Calibri"/>
              </a:rPr>
              <a:t>Neerupuudulikkus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suhteliselt</a:t>
            </a:r>
            <a:r>
              <a:rPr lang="en-US" dirty="0">
                <a:ea typeface="Calibri"/>
                <a:cs typeface="Calibri"/>
              </a:rPr>
              <a:t> sage, aga </a:t>
            </a:r>
            <a:r>
              <a:rPr lang="en-US" dirty="0" err="1">
                <a:ea typeface="Calibri"/>
                <a:cs typeface="Calibri"/>
              </a:rPr>
              <a:t>olemuselt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mõõdukas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krea</a:t>
            </a:r>
            <a:r>
              <a:rPr lang="en-US" dirty="0">
                <a:ea typeface="Calibri"/>
                <a:cs typeface="Calibri"/>
              </a:rPr>
              <a:t> 90-140, </a:t>
            </a:r>
            <a:r>
              <a:rPr lang="en-US" dirty="0" err="1">
                <a:ea typeface="Calibri"/>
                <a:cs typeface="Calibri"/>
              </a:rPr>
              <a:t>tavaliselt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vaja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dialüüsi</a:t>
            </a:r>
            <a:r>
              <a:rPr lang="en-US" dirty="0">
                <a:ea typeface="Calibri"/>
                <a:cs typeface="Calibri"/>
              </a:rPr>
              <a:t> )</a:t>
            </a:r>
            <a:r>
              <a:rPr lang="en-US" dirty="0" err="1">
                <a:ea typeface="Calibri"/>
                <a:cs typeface="Calibri"/>
              </a:rPr>
              <a:t>kuni</a:t>
            </a:r>
            <a:r>
              <a:rPr lang="en-US" dirty="0">
                <a:ea typeface="Calibri"/>
                <a:cs typeface="Calibri"/>
              </a:rPr>
              <a:t> 15%. </a:t>
            </a:r>
          </a:p>
          <a:p>
            <a:r>
              <a:rPr lang="en-US" dirty="0" err="1">
                <a:ea typeface="Calibri"/>
                <a:cs typeface="Calibri"/>
              </a:rPr>
              <a:t>Neuroloogilised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piltdiagnostika</a:t>
            </a:r>
            <a:r>
              <a:rPr lang="en-US" dirty="0">
                <a:ea typeface="Calibri"/>
                <a:cs typeface="Calibri"/>
              </a:rPr>
              <a:t> neg, aga </a:t>
            </a:r>
            <a:r>
              <a:rPr lang="en-US" dirty="0" err="1">
                <a:ea typeface="Calibri"/>
                <a:cs typeface="Calibri"/>
              </a:rPr>
              <a:t>süpmtomid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võivad</a:t>
            </a:r>
            <a:r>
              <a:rPr lang="en-US" dirty="0">
                <a:ea typeface="Calibri"/>
                <a:cs typeface="Calibri"/>
              </a:rPr>
              <a:t> olla </a:t>
            </a:r>
            <a:r>
              <a:rPr lang="en-US" dirty="0" err="1">
                <a:ea typeface="Calibri"/>
                <a:cs typeface="Calibri"/>
              </a:rPr>
              <a:t>enne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laboratoorsete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nähtude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teket</a:t>
            </a:r>
            <a:r>
              <a:rPr lang="en-US" dirty="0">
                <a:ea typeface="Calibri"/>
                <a:cs typeface="Calibri"/>
              </a:rPr>
              <a:t>. </a:t>
            </a:r>
          </a:p>
          <a:p>
            <a:r>
              <a:rPr lang="en-US" dirty="0">
                <a:ea typeface="Calibri"/>
                <a:cs typeface="Calibri"/>
              </a:rPr>
              <a:t>GI </a:t>
            </a:r>
            <a:r>
              <a:rPr lang="en-US" dirty="0" err="1">
                <a:ea typeface="Calibri"/>
                <a:cs typeface="Calibri"/>
              </a:rPr>
              <a:t>nähud</a:t>
            </a:r>
            <a:r>
              <a:rPr lang="en-US" dirty="0">
                <a:ea typeface="Calibri"/>
                <a:cs typeface="Calibri"/>
              </a:rPr>
              <a:t> - </a:t>
            </a:r>
            <a:r>
              <a:rPr lang="en-US" dirty="0" err="1">
                <a:ea typeface="Calibri"/>
                <a:cs typeface="Calibri"/>
              </a:rPr>
              <a:t>oksendamine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kõhulahtisus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kõhuvalu</a:t>
            </a:r>
            <a:r>
              <a:rPr lang="en-US" dirty="0">
                <a:ea typeface="Calibri"/>
                <a:cs typeface="Calibri"/>
              </a:rPr>
              <a:t>). </a:t>
            </a:r>
            <a:r>
              <a:rPr lang="en-US" dirty="0" err="1">
                <a:ea typeface="Calibri"/>
                <a:cs typeface="Calibri"/>
              </a:rPr>
              <a:t>Atüpiliselt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võimalik</a:t>
            </a:r>
            <a:r>
              <a:rPr lang="en-US" dirty="0">
                <a:ea typeface="Calibri"/>
                <a:cs typeface="Calibri"/>
              </a:rPr>
              <a:t> ka </a:t>
            </a:r>
            <a:r>
              <a:rPr lang="en-US" dirty="0" err="1">
                <a:ea typeface="Calibri"/>
                <a:cs typeface="Calibri"/>
              </a:rPr>
              <a:t>äge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pankreatiit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või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verine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kõhulahtisus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raske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eristada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HUSist</a:t>
            </a:r>
            <a:r>
              <a:rPr lang="en-US" dirty="0">
                <a:ea typeface="Calibri"/>
                <a:cs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33E41-2D5F-450A-B649-8BD1376B33EE}" type="slidenum"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6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6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5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9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8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4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1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ntensiva.org/es-vol-41-num-3-sumario-S0210569117X0003X" TargetMode="External"/><Relationship Id="rId3" Type="http://schemas.openxmlformats.org/officeDocument/2006/relationships/hyperlink" Target="https://medintensiva.org/es-plasmapheresis-other-extracorporeal-filtration-techniques-articulo-S0210569116302455#aff0005" TargetMode="External"/><Relationship Id="rId7" Type="http://schemas.openxmlformats.org/officeDocument/2006/relationships/hyperlink" Target="https://medintensiva.org/es-plasmapheresis-other-extracorporeal-filtration-techniques-articulo-S0210569116302455#aff0025" TargetMode="External"/><Relationship Id="rId2" Type="http://schemas.openxmlformats.org/officeDocument/2006/relationships/hyperlink" Target="https://professionaleducation.blood.ca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ntensiva.org/es-plasmapheresis-other-extracorporeal-filtration-techniques-articulo-S0210569116302455#aff0020" TargetMode="External"/><Relationship Id="rId5" Type="http://schemas.openxmlformats.org/officeDocument/2006/relationships/hyperlink" Target="https://medintensiva.org/es-plasmapheresis-other-extracorporeal-filtration-techniques-articulo-S0210569116302455#aff0015" TargetMode="External"/><Relationship Id="rId10" Type="http://schemas.openxmlformats.org/officeDocument/2006/relationships/hyperlink" Target="https://doi.org/10.1159/000528556" TargetMode="External"/><Relationship Id="rId4" Type="http://schemas.openxmlformats.org/officeDocument/2006/relationships/hyperlink" Target="https://medintensiva.org/es-plasmapheresis-other-extracorporeal-filtration-techniques-articulo-S0210569116302455#aff0010" TargetMode="External"/><Relationship Id="rId9" Type="http://schemas.openxmlformats.org/officeDocument/2006/relationships/hyperlink" Target="https://medintensiva.org/es-plasmapheresis-other-extracorporeal-filtration-techniques-articulo-S021056911630245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831C0-3E41-4984-B44A-012FA296B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t-EE" sz="4800" dirty="0">
                <a:solidFill>
                  <a:srgbClr val="FFFFFF"/>
                </a:solidFill>
                <a:cs typeface="Calibri Light"/>
              </a:rPr>
              <a:t>Terapeutilised </a:t>
            </a:r>
            <a:r>
              <a:rPr lang="et-EE" sz="4800" dirty="0" err="1">
                <a:solidFill>
                  <a:srgbClr val="FFFFFF"/>
                </a:solidFill>
                <a:cs typeface="Calibri Light"/>
              </a:rPr>
              <a:t>afereesiprotseduurid</a:t>
            </a:r>
            <a:r>
              <a:rPr lang="et-EE" sz="4800" dirty="0">
                <a:solidFill>
                  <a:srgbClr val="FFFFFF"/>
                </a:solidFill>
                <a:cs typeface="Calibri Light"/>
              </a:rPr>
              <a:t>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B174C-C35D-47AD-8009-915B2B963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t-EE" dirty="0">
                <a:cs typeface="Calibri"/>
              </a:rPr>
              <a:t>Eesti Transfusioonimeditsiini seltsi seminar</a:t>
            </a:r>
            <a:endParaRPr lang="et-EE">
              <a:cs typeface="Calibri"/>
            </a:endParaRPr>
          </a:p>
          <a:p>
            <a:pPr algn="l"/>
            <a:r>
              <a:rPr lang="et-EE" dirty="0">
                <a:cs typeface="Calibri"/>
              </a:rPr>
              <a:t>10.05.2024</a:t>
            </a:r>
            <a:endParaRPr lang="et-EE">
              <a:cs typeface="Calibri"/>
            </a:endParaRPr>
          </a:p>
          <a:p>
            <a:pPr algn="l"/>
            <a:r>
              <a:rPr lang="et-EE" dirty="0">
                <a:cs typeface="Calibri"/>
              </a:rPr>
              <a:t>Helena Kasemets</a:t>
            </a:r>
            <a:endParaRPr lang="et-E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55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8517-0068-E38F-CE0A-71750C5B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Tsütafereesid</a:t>
            </a:r>
            <a:r>
              <a:rPr lang="en-US" dirty="0">
                <a:cs typeface="Calibri Light"/>
              </a:rPr>
              <a:t> II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34631-BDBE-D71E-9F7A-B486E7305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Leukotsüüdid</a:t>
            </a:r>
            <a:endParaRPr lang="en-US" dirty="0" err="1"/>
          </a:p>
        </p:txBody>
      </p:sp>
      <p:pic>
        <p:nvPicPr>
          <p:cNvPr id="11" name="Content Placeholder 10" descr="A close-up of a container&#10;&#10;Description automatically generated">
            <a:extLst>
              <a:ext uri="{FF2B5EF4-FFF2-40B4-BE49-F238E27FC236}">
                <a16:creationId xmlns:a16="http://schemas.microsoft.com/office/drawing/2014/main" id="{4C433C91-3D8F-82DE-AD65-2B29ABDAC9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511" b="20033"/>
          <a:stretch/>
        </p:blipFill>
        <p:spPr>
          <a:xfrm>
            <a:off x="7336370" y="365919"/>
            <a:ext cx="2410949" cy="149290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D732C-A862-C7B1-1997-85C3A9779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Adsorptiivne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tsütaferees</a:t>
            </a:r>
            <a:endParaRPr lang="en-US" dirty="0" err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9D0F3D-21AF-21C4-A51A-A3C246B4FC5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err="1">
                <a:ea typeface="+mn-lt"/>
                <a:cs typeface="+mn-lt"/>
              </a:rPr>
              <a:t>Protseduur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err="1">
                <a:ea typeface="+mn-lt"/>
                <a:cs typeface="+mn-lt"/>
              </a:rPr>
              <a:t>kus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täisveri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lastakse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läbi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kolumnide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või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filtri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kus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selektiivselt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adsorbeeritakse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aktiveeritud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monotsüüdid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granulotsüüdid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või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lümfotsüüdid</a:t>
            </a:r>
            <a:endParaRPr lang="en-US" dirty="0" err="1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ea typeface="+mn-lt"/>
                <a:cs typeface="+mn-lt"/>
              </a:rPr>
              <a:t>Aktiveeritud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valgevererakud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seonduvad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filtrile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üle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aktiveeritud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rakkude</a:t>
            </a:r>
            <a:r>
              <a:rPr lang="en-US" dirty="0">
                <a:ea typeface="+mn-lt"/>
                <a:cs typeface="+mn-lt"/>
              </a:rPr>
              <a:t> pinnal </a:t>
            </a:r>
            <a:r>
              <a:rPr lang="en-US" err="1">
                <a:ea typeface="+mn-lt"/>
                <a:cs typeface="+mn-lt"/>
              </a:rPr>
              <a:t>oleva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komplemendi</a:t>
            </a:r>
            <a:r>
              <a:rPr lang="en-US" dirty="0">
                <a:ea typeface="+mn-lt"/>
                <a:cs typeface="+mn-lt"/>
              </a:rPr>
              <a:t> ja  Fc </a:t>
            </a:r>
            <a:r>
              <a:rPr lang="en-US" err="1">
                <a:ea typeface="+mn-lt"/>
                <a:cs typeface="+mn-lt"/>
              </a:rPr>
              <a:t>retseptorite</a:t>
            </a:r>
            <a:endParaRPr lang="en-US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ea typeface="+mn-lt"/>
                <a:cs typeface="+mn-lt"/>
              </a:rPr>
              <a:t>Suurusjärgus</a:t>
            </a:r>
            <a:r>
              <a:rPr lang="en-US" dirty="0">
                <a:ea typeface="+mn-lt"/>
                <a:cs typeface="+mn-lt"/>
              </a:rPr>
              <a:t> 67% </a:t>
            </a:r>
            <a:r>
              <a:rPr lang="en-US" err="1">
                <a:ea typeface="+mn-lt"/>
                <a:cs typeface="+mn-lt"/>
              </a:rPr>
              <a:t>granulotsüütidest</a:t>
            </a:r>
            <a:r>
              <a:rPr lang="en-US" dirty="0">
                <a:ea typeface="+mn-lt"/>
                <a:cs typeface="+mn-lt"/>
              </a:rPr>
              <a:t> ja 55% </a:t>
            </a:r>
            <a:r>
              <a:rPr lang="en-US" err="1">
                <a:ea typeface="+mn-lt"/>
                <a:cs typeface="+mn-lt"/>
              </a:rPr>
              <a:t>monotsüütidest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adsorbeeritakse</a:t>
            </a:r>
            <a:endParaRPr lang="en-US" dirty="0" err="1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Ülejäänud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verekomponendid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kantakse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tagasi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patsiendile</a:t>
            </a:r>
            <a:r>
              <a:rPr lang="en-US" dirty="0">
                <a:ea typeface="+mn-lt"/>
                <a:cs typeface="+mn-lt"/>
              </a:rPr>
              <a:t>  </a:t>
            </a:r>
          </a:p>
          <a:p>
            <a:r>
              <a:rPr lang="en-US" err="1">
                <a:ea typeface="+mn-lt"/>
                <a:cs typeface="+mn-lt"/>
              </a:rPr>
              <a:t>Kasutatakse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põletikuliste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soolehaiguste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b="1" err="1">
                <a:ea typeface="+mn-lt"/>
                <a:cs typeface="+mn-lt"/>
              </a:rPr>
              <a:t>haavandiline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koliit</a:t>
            </a:r>
            <a:r>
              <a:rPr lang="en-US" b="1" dirty="0">
                <a:ea typeface="+mn-lt"/>
                <a:cs typeface="+mn-lt"/>
              </a:rPr>
              <a:t>)</a:t>
            </a:r>
            <a:r>
              <a:rPr lang="en-US" dirty="0">
                <a:ea typeface="+mn-lt"/>
                <a:cs typeface="+mn-lt"/>
              </a:rPr>
              <a:t> ja </a:t>
            </a:r>
            <a:r>
              <a:rPr lang="en-US" err="1">
                <a:ea typeface="+mn-lt"/>
                <a:cs typeface="+mn-lt"/>
              </a:rPr>
              <a:t>ravile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allumatu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aktiivse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krooniline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põletikulise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reumatoidartriidi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ravis</a:t>
            </a:r>
            <a:endParaRPr lang="en-US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812B4F6-96FA-57E4-98C5-D2DF6B1038F4}"/>
              </a:ext>
            </a:extLst>
          </p:cNvPr>
          <p:cNvSpPr txBox="1">
            <a:spLocks/>
          </p:cNvSpPr>
          <p:nvPr/>
        </p:nvSpPr>
        <p:spPr>
          <a:xfrm>
            <a:off x="813047" y="2509514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err="1">
                <a:ea typeface="+mn-lt"/>
                <a:cs typeface="+mn-lt"/>
              </a:rPr>
              <a:t>Leukaferees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ea typeface="+mn-lt"/>
                <a:cs typeface="+mn-lt"/>
              </a:rPr>
              <a:t>Leukotsüüdid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separeeritakse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eemaldatakse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teised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osised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kantakse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tagasi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patsiendile</a:t>
            </a:r>
            <a:endParaRPr lang="en-US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Calibri"/>
              </a:rPr>
              <a:t>Kasutatakse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hüperleukotsütoosi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korral</a:t>
            </a:r>
            <a:r>
              <a:rPr lang="en-US" dirty="0">
                <a:cs typeface="Calibri"/>
              </a:rPr>
              <a:t> (</a:t>
            </a:r>
            <a:r>
              <a:rPr lang="en-US" dirty="0" err="1">
                <a:cs typeface="Calibri"/>
              </a:rPr>
              <a:t>leukeemiad</a:t>
            </a:r>
            <a:r>
              <a:rPr lang="en-US" dirty="0">
                <a:cs typeface="Calibri"/>
              </a:rPr>
              <a:t>)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 err="1">
                <a:cs typeface="Calibri"/>
              </a:rPr>
              <a:t>Leukostaas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Calibri"/>
              </a:rPr>
              <a:t>Erijuhud</a:t>
            </a:r>
            <a:r>
              <a:rPr lang="en-US" dirty="0">
                <a:cs typeface="Calibri"/>
              </a:rPr>
              <a:t>:</a:t>
            </a:r>
            <a:endParaRPr lang="en-US" sz="2000" dirty="0"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 err="1">
                <a:cs typeface="Calibri"/>
              </a:rPr>
              <a:t>Hematopoeetiliste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tüvirakkude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kogumine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siirdamiseks</a:t>
            </a:r>
            <a:r>
              <a:rPr lang="en-US" dirty="0">
                <a:cs typeface="Calibri"/>
              </a:rPr>
              <a:t> </a:t>
            </a:r>
            <a:endParaRPr lang="en-US"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cs typeface="Calibri"/>
              </a:rPr>
              <a:t>T-</a:t>
            </a:r>
            <a:r>
              <a:rPr lang="en-US" dirty="0" err="1">
                <a:cs typeface="Calibri"/>
              </a:rPr>
              <a:t>rakkude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kogumine</a:t>
            </a:r>
            <a:r>
              <a:rPr lang="en-US" dirty="0">
                <a:cs typeface="Calibri"/>
              </a:rPr>
              <a:t> CAR-T </a:t>
            </a:r>
            <a:r>
              <a:rPr lang="en-US" dirty="0" err="1">
                <a:cs typeface="Calibri"/>
              </a:rPr>
              <a:t>jaoks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74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cell structure&#10;&#10;Description automatically generated">
            <a:extLst>
              <a:ext uri="{FF2B5EF4-FFF2-40B4-BE49-F238E27FC236}">
                <a16:creationId xmlns:a16="http://schemas.microsoft.com/office/drawing/2014/main" id="{7A538D3B-EBB5-6D80-3BD8-116D78EC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694" y="354368"/>
            <a:ext cx="8191788" cy="5796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8B2716-CF6F-4F96-D8D5-00A25F5D3FD2}"/>
              </a:ext>
            </a:extLst>
          </p:cNvPr>
          <p:cNvSpPr txBox="1"/>
          <p:nvPr/>
        </p:nvSpPr>
        <p:spPr>
          <a:xfrm>
            <a:off x="4827233" y="5689107"/>
            <a:ext cx="23821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 err="1">
                <a:cs typeface="Calibri"/>
              </a:rPr>
              <a:t>Tsütaferees</a:t>
            </a:r>
            <a:endParaRPr lang="en-US" sz="2400" b="1" dirty="0" err="1"/>
          </a:p>
        </p:txBody>
      </p:sp>
    </p:spTree>
    <p:extLst>
      <p:ext uri="{BB962C8B-B14F-4D97-AF65-F5344CB8AC3E}">
        <p14:creationId xmlns:p14="http://schemas.microsoft.com/office/powerpoint/2010/main" val="112992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93F07-EBAD-4219-6BA5-A4254FC8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Ekstrakorporaalne fotoferees</a:t>
            </a:r>
          </a:p>
        </p:txBody>
      </p:sp>
      <p:pic>
        <p:nvPicPr>
          <p:cNvPr id="7" name="Content Placeholder 6" descr="A diagram of a human body&#10;&#10;Description automatically generated">
            <a:extLst>
              <a:ext uri="{FF2B5EF4-FFF2-40B4-BE49-F238E27FC236}">
                <a16:creationId xmlns:a16="http://schemas.microsoft.com/office/drawing/2014/main" id="{D0A9FBFC-C867-AE8E-165D-3395CCC6B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89" y="1819059"/>
            <a:ext cx="6894768" cy="4405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956A40-CF56-0BED-04C0-4D521625F6EC}"/>
              </a:ext>
            </a:extLst>
          </p:cNvPr>
          <p:cNvSpPr txBox="1"/>
          <p:nvPr/>
        </p:nvSpPr>
        <p:spPr>
          <a:xfrm>
            <a:off x="1897804" y="6549006"/>
            <a:ext cx="8997381" cy="2209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94944">
              <a:spcAft>
                <a:spcPts val="600"/>
              </a:spcAft>
            </a:pPr>
            <a:r>
              <a:rPr lang="en-US" sz="836" kern="1200">
                <a:solidFill>
                  <a:srgbClr val="282828"/>
                </a:solidFill>
                <a:latin typeface="+mn-lt"/>
                <a:ea typeface="+mn-lt"/>
                <a:cs typeface="+mn-lt"/>
              </a:rPr>
              <a:t>Extracorporeal photopheresis as an immunomodulatory treatment modality for chronic GvHD and the importance of emerging biomarkers. </a:t>
            </a:r>
            <a:r>
              <a:rPr lang="en-US" sz="836" kern="1200" err="1">
                <a:solidFill>
                  <a:srgbClr val="282828"/>
                </a:solidFill>
                <a:latin typeface="+mn-lt"/>
                <a:ea typeface="+mn-lt"/>
                <a:cs typeface="+mn-lt"/>
              </a:rPr>
              <a:t>Bojanic</a:t>
            </a:r>
            <a:r>
              <a:rPr lang="en-US" sz="836" kern="1200">
                <a:solidFill>
                  <a:srgbClr val="282828"/>
                </a:solidFill>
                <a:latin typeface="+mn-lt"/>
                <a:ea typeface="+mn-lt"/>
                <a:cs typeface="+mn-lt"/>
              </a:rPr>
              <a:t> et al. DOI=10.3389/fimmu.2023.1086006</a:t>
            </a:r>
            <a:endParaRPr lang="en-US" sz="11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E870A-B5F6-7136-6927-AD4087930211}"/>
              </a:ext>
            </a:extLst>
          </p:cNvPr>
          <p:cNvSpPr txBox="1"/>
          <p:nvPr/>
        </p:nvSpPr>
        <p:spPr>
          <a:xfrm>
            <a:off x="7968235" y="1816657"/>
            <a:ext cx="3364971" cy="45704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94944">
              <a:spcAft>
                <a:spcPts val="600"/>
              </a:spcAft>
            </a:pPr>
            <a:r>
              <a:rPr lang="en-US" sz="1400" kern="1200" err="1">
                <a:latin typeface="+mn-lt"/>
                <a:ea typeface="+mn-ea"/>
                <a:cs typeface="+mn-cs"/>
              </a:rPr>
              <a:t>Eesmärk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mõjutada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 "buffy-coat"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kihis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leukotsüüte</a:t>
            </a:r>
            <a:endParaRPr lang="en-US" sz="1400" kern="1200">
              <a:latin typeface="+mn-lt"/>
            </a:endParaRPr>
          </a:p>
          <a:p>
            <a:pPr defTabSz="694944">
              <a:spcAft>
                <a:spcPts val="600"/>
              </a:spcAft>
            </a:pPr>
            <a:endParaRPr lang="en-US" sz="1400" kern="1200" dirty="0">
              <a:latin typeface="+mn-lt"/>
            </a:endParaRPr>
          </a:p>
          <a:p>
            <a:pPr defTabSz="694944">
              <a:spcAft>
                <a:spcPts val="600"/>
              </a:spcAft>
            </a:pPr>
            <a:r>
              <a:rPr lang="en-US" sz="1400" kern="1200" err="1">
                <a:latin typeface="+mn-lt"/>
                <a:ea typeface="+mn-ea"/>
                <a:cs typeface="+mn-cs"/>
              </a:rPr>
              <a:t>Täpne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toimemehhanism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ei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ole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teada</a:t>
            </a:r>
            <a:endParaRPr lang="en-US" sz="1400" kern="1200">
              <a:latin typeface="+mn-lt"/>
            </a:endParaRPr>
          </a:p>
          <a:p>
            <a:pPr marL="217170" indent="-217170" defTabSz="694944">
              <a:spcAft>
                <a:spcPts val="600"/>
              </a:spcAft>
              <a:buFont typeface="Arial"/>
              <a:buChar char="•"/>
            </a:pPr>
            <a:r>
              <a:rPr lang="en-US" sz="1400" kern="1200" dirty="0">
                <a:latin typeface="+mn-lt"/>
                <a:ea typeface="+mn-ea"/>
                <a:cs typeface="+mn-cs"/>
              </a:rPr>
              <a:t>MOP + UVA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põhjustav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leukotsüütide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apoptoosi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,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aktiveeritud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 ja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ebanormaalsed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T-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lümfotsüüdid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näivad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olevat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tundlikumad</a:t>
            </a:r>
            <a:endParaRPr lang="en-US" sz="1400" kern="1200">
              <a:latin typeface="+mn-lt"/>
            </a:endParaRPr>
          </a:p>
          <a:p>
            <a:pPr marL="217170" indent="-217170" defTabSz="694944">
              <a:spcAft>
                <a:spcPts val="600"/>
              </a:spcAft>
              <a:buFont typeface="Arial"/>
              <a:buChar char="•"/>
            </a:pPr>
            <a:r>
              <a:rPr lang="en-US" sz="1400" kern="1200" err="1">
                <a:latin typeface="+mn-lt"/>
                <a:ea typeface="+mn-ea"/>
                <a:cs typeface="+mn-cs"/>
              </a:rPr>
              <a:t>Apoptootilised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rakud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eemaldatakse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ringest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makrofaagide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ja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dendriitrakkude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poolt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, mis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omakorda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aktiveerib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organismis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B- ja T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lümfotsüüte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-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immuunsüsteemi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modulatsioon</a:t>
            </a:r>
            <a:endParaRPr lang="en-US" sz="1400" kern="1200" dirty="0">
              <a:latin typeface="+mn-lt"/>
            </a:endParaRPr>
          </a:p>
          <a:p>
            <a:pPr defTabSz="694944">
              <a:spcAft>
                <a:spcPts val="600"/>
              </a:spcAft>
            </a:pPr>
            <a:endParaRPr lang="en-US" sz="1400" kern="1200" dirty="0">
              <a:latin typeface="+mn-lt"/>
            </a:endParaRPr>
          </a:p>
          <a:p>
            <a:pPr defTabSz="694944">
              <a:spcAft>
                <a:spcPts val="600"/>
              </a:spcAft>
              <a:buFont typeface="Arial"/>
            </a:pPr>
            <a:r>
              <a:rPr lang="en-US" sz="1400" kern="1200" err="1">
                <a:latin typeface="+mn-lt"/>
                <a:ea typeface="+mn-ea"/>
                <a:cs typeface="+mn-cs"/>
              </a:rPr>
              <a:t>Kasutatakse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GvsH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korral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,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lisaks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 Sezary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sündroomi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ja T-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rakk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nahalümfoomi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latin typeface="+mn-lt"/>
                <a:ea typeface="+mn-ea"/>
                <a:cs typeface="+mn-cs"/>
              </a:rPr>
              <a:t>korral</a:t>
            </a:r>
            <a:endParaRPr lang="en-US" sz="1400" kern="1200" dirty="0">
              <a:latin typeface="+mn-lt"/>
            </a:endParaRPr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7D10B-9667-D052-0CFE-2BBD60BD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cs typeface="Calibri Light"/>
              </a:rPr>
              <a:t>Mida saab eemaldada plasmafereesil?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F82E64C-24BB-6015-D7E5-4F483D6BC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880379"/>
              </p:ext>
            </p:extLst>
          </p:nvPr>
        </p:nvGraphicFramePr>
        <p:xfrm>
          <a:off x="1724172" y="1772546"/>
          <a:ext cx="9152296" cy="330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C8083D3-CEBB-E5C6-9BB0-18B257C4BC7B}"/>
              </a:ext>
            </a:extLst>
          </p:cNvPr>
          <p:cNvSpPr txBox="1"/>
          <p:nvPr/>
        </p:nvSpPr>
        <p:spPr>
          <a:xfrm>
            <a:off x="5056573" y="5063970"/>
            <a:ext cx="58167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Näiteks</a:t>
            </a:r>
            <a:r>
              <a:rPr lang="en-US" dirty="0"/>
              <a:t>: </a:t>
            </a:r>
            <a:r>
              <a:rPr lang="en-US" dirty="0" err="1"/>
              <a:t>autoantikehad</a:t>
            </a:r>
            <a:r>
              <a:rPr lang="en-US" dirty="0"/>
              <a:t>, </a:t>
            </a:r>
            <a:r>
              <a:rPr lang="en-US" dirty="0" err="1"/>
              <a:t>immuunkompleksid</a:t>
            </a:r>
            <a:r>
              <a:rPr lang="en-US" dirty="0"/>
              <a:t>, </a:t>
            </a:r>
            <a:r>
              <a:rPr lang="en-US" dirty="0" err="1"/>
              <a:t>krüoglobuliinid</a:t>
            </a:r>
            <a:r>
              <a:rPr lang="en-US" dirty="0"/>
              <a:t>, </a:t>
            </a:r>
            <a:r>
              <a:rPr lang="en-US" dirty="0" err="1"/>
              <a:t>patoloogilised</a:t>
            </a:r>
            <a:r>
              <a:rPr lang="en-US" dirty="0"/>
              <a:t> </a:t>
            </a:r>
            <a:r>
              <a:rPr lang="en-US" dirty="0" err="1"/>
              <a:t>kergahelad</a:t>
            </a:r>
            <a:r>
              <a:rPr lang="en-US" dirty="0"/>
              <a:t>, </a:t>
            </a:r>
            <a:r>
              <a:rPr lang="en-US" dirty="0" err="1"/>
              <a:t>endotoksiinid</a:t>
            </a:r>
            <a:r>
              <a:rPr lang="en-US" dirty="0"/>
              <a:t>, </a:t>
            </a:r>
            <a:r>
              <a:rPr lang="en-US" dirty="0" err="1"/>
              <a:t>lipoproteiinid</a:t>
            </a:r>
            <a:r>
              <a:rPr lang="en-US" dirty="0"/>
              <a:t>, </a:t>
            </a:r>
            <a:r>
              <a:rPr lang="en-US" dirty="0" err="1"/>
              <a:t>teatud</a:t>
            </a:r>
            <a:r>
              <a:rPr lang="en-US" dirty="0"/>
              <a:t> </a:t>
            </a:r>
            <a:r>
              <a:rPr lang="en-US" dirty="0" err="1"/>
              <a:t>ravimid</a:t>
            </a:r>
          </a:p>
        </p:txBody>
      </p:sp>
    </p:spTree>
    <p:extLst>
      <p:ext uri="{BB962C8B-B14F-4D97-AF65-F5344CB8AC3E}">
        <p14:creationId xmlns:p14="http://schemas.microsoft.com/office/powerpoint/2010/main" val="282430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2ABF-60A5-2D16-D04D-07CFB254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Plasmafereesid</a:t>
            </a:r>
            <a:r>
              <a:rPr lang="en-US" dirty="0"/>
              <a:t> 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421B8-2DBA-E5B2-BF9D-E2A6577B5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5959"/>
            <a:ext cx="5157787" cy="535388"/>
          </a:xfrm>
        </p:spPr>
        <p:txBody>
          <a:bodyPr/>
          <a:lstStyle/>
          <a:p>
            <a:r>
              <a:rPr lang="en-US" dirty="0" err="1"/>
              <a:t>Terapeutiline</a:t>
            </a:r>
            <a:r>
              <a:rPr lang="en-US" dirty="0"/>
              <a:t> </a:t>
            </a:r>
            <a:r>
              <a:rPr lang="en-US" dirty="0" err="1"/>
              <a:t>plasmavahetus</a:t>
            </a:r>
            <a:r>
              <a:rPr lang="en-US" dirty="0"/>
              <a:t> TPE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FB606-6A87-2686-1313-F4A2D9DE0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29220"/>
            <a:ext cx="5157787" cy="42465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err="1"/>
              <a:t>Kõige</a:t>
            </a:r>
            <a:r>
              <a:rPr lang="en-US" dirty="0"/>
              <a:t> </a:t>
            </a:r>
            <a:r>
              <a:rPr lang="en-US" err="1"/>
              <a:t>vanem</a:t>
            </a:r>
            <a:r>
              <a:rPr lang="en-US" dirty="0"/>
              <a:t> ja </a:t>
            </a:r>
            <a:r>
              <a:rPr lang="en-US" err="1"/>
              <a:t>lihtsam</a:t>
            </a:r>
            <a:r>
              <a:rPr lang="en-US" dirty="0"/>
              <a:t> </a:t>
            </a:r>
            <a:r>
              <a:rPr lang="en-US" err="1"/>
              <a:t>meetod</a:t>
            </a:r>
            <a:endParaRPr lang="en-US" dirty="0"/>
          </a:p>
          <a:p>
            <a:r>
              <a:rPr lang="en-US" err="1"/>
              <a:t>Tsentrifuug</a:t>
            </a:r>
            <a:r>
              <a:rPr lang="en-US" dirty="0"/>
              <a:t>- </a:t>
            </a:r>
            <a:r>
              <a:rPr lang="en-US" err="1"/>
              <a:t>või</a:t>
            </a:r>
            <a:r>
              <a:rPr lang="en-US" dirty="0"/>
              <a:t> </a:t>
            </a:r>
            <a:r>
              <a:rPr lang="en-US" err="1"/>
              <a:t>membraanmeetodil</a:t>
            </a:r>
            <a:r>
              <a:rPr lang="en-US" dirty="0"/>
              <a:t> (</a:t>
            </a:r>
            <a:r>
              <a:rPr lang="en-US" err="1"/>
              <a:t>suured</a:t>
            </a:r>
            <a:r>
              <a:rPr lang="en-US" dirty="0"/>
              <a:t> </a:t>
            </a:r>
            <a:r>
              <a:rPr lang="en-US" err="1"/>
              <a:t>poorid</a:t>
            </a:r>
            <a:r>
              <a:rPr lang="en-US" dirty="0"/>
              <a:t>) </a:t>
            </a:r>
            <a:r>
              <a:rPr lang="en-US" err="1"/>
              <a:t>eemaldatakse</a:t>
            </a:r>
            <a:r>
              <a:rPr lang="en-US" dirty="0"/>
              <a:t> </a:t>
            </a:r>
            <a:r>
              <a:rPr lang="en-US" err="1"/>
              <a:t>patsiendi</a:t>
            </a:r>
            <a:r>
              <a:rPr lang="en-US" dirty="0"/>
              <a:t> plasma, </a:t>
            </a:r>
            <a:r>
              <a:rPr lang="en-US" err="1"/>
              <a:t>asendatakse</a:t>
            </a:r>
            <a:r>
              <a:rPr lang="en-US" dirty="0"/>
              <a:t> kas VKP, </a:t>
            </a:r>
            <a:r>
              <a:rPr lang="en-US" err="1"/>
              <a:t>albumiini</a:t>
            </a:r>
            <a:r>
              <a:rPr lang="en-US" dirty="0"/>
              <a:t> </a:t>
            </a:r>
            <a:r>
              <a:rPr lang="en-US" err="1"/>
              <a:t>või</a:t>
            </a:r>
            <a:r>
              <a:rPr lang="en-US" dirty="0"/>
              <a:t> </a:t>
            </a:r>
            <a:r>
              <a:rPr lang="en-US" err="1"/>
              <a:t>kolloid</a:t>
            </a:r>
            <a:r>
              <a:rPr lang="en-US" dirty="0"/>
              <a:t>/</a:t>
            </a:r>
            <a:r>
              <a:rPr lang="en-US" err="1"/>
              <a:t>kristalloidlahusega</a:t>
            </a:r>
            <a:endParaRPr lang="en-US" dirty="0"/>
          </a:p>
          <a:p>
            <a:r>
              <a:rPr lang="en-US" dirty="0" err="1"/>
              <a:t>Kasutatakse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patogeenne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täpselt</a:t>
            </a:r>
            <a:r>
              <a:rPr lang="en-US" dirty="0"/>
              <a:t> </a:t>
            </a:r>
            <a:r>
              <a:rPr lang="en-US" dirty="0" err="1"/>
              <a:t>teada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spetsiifilisemat</a:t>
            </a:r>
            <a:r>
              <a:rPr lang="en-US" dirty="0"/>
              <a:t> </a:t>
            </a:r>
            <a:r>
              <a:rPr lang="en-US" dirty="0" err="1"/>
              <a:t>meetodit</a:t>
            </a:r>
            <a:r>
              <a:rPr lang="en-US" dirty="0"/>
              <a:t>, aga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Molekul</a:t>
            </a:r>
            <a:r>
              <a:rPr lang="en-US" dirty="0"/>
              <a:t> on </a:t>
            </a:r>
            <a:r>
              <a:rPr lang="en-US" dirty="0" err="1"/>
              <a:t>peamiselt</a:t>
            </a:r>
            <a:r>
              <a:rPr lang="en-US" dirty="0"/>
              <a:t> </a:t>
            </a:r>
            <a:r>
              <a:rPr lang="en-US" dirty="0" err="1"/>
              <a:t>vereringes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On </a:t>
            </a:r>
            <a:r>
              <a:rPr lang="en-US" dirty="0" err="1"/>
              <a:t>võimalik</a:t>
            </a:r>
            <a:r>
              <a:rPr lang="en-US" dirty="0"/>
              <a:t> </a:t>
            </a:r>
            <a:r>
              <a:rPr lang="en-US" dirty="0" err="1"/>
              <a:t>eemaldada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Eemaldamine</a:t>
            </a:r>
            <a:r>
              <a:rPr lang="en-US" dirty="0"/>
              <a:t> </a:t>
            </a:r>
            <a:r>
              <a:rPr lang="en-US" dirty="0" err="1"/>
              <a:t>lahendab</a:t>
            </a:r>
            <a:r>
              <a:rPr lang="en-US" dirty="0"/>
              <a:t> </a:t>
            </a:r>
            <a:r>
              <a:rPr lang="en-US" dirty="0" err="1"/>
              <a:t>haigusnähud</a:t>
            </a:r>
            <a:endParaRPr lang="en-US"/>
          </a:p>
          <a:p>
            <a:endParaRPr lang="en-US" dirty="0"/>
          </a:p>
          <a:p>
            <a:r>
              <a:rPr lang="en-US" dirty="0"/>
              <a:t>Kuna </a:t>
            </a:r>
            <a:r>
              <a:rPr lang="en-US" err="1"/>
              <a:t>suur</a:t>
            </a:r>
            <a:r>
              <a:rPr lang="en-US" dirty="0"/>
              <a:t> </a:t>
            </a:r>
            <a:r>
              <a:rPr lang="en-US" err="1"/>
              <a:t>asendusvedeliku</a:t>
            </a:r>
            <a:r>
              <a:rPr lang="en-US" dirty="0"/>
              <a:t> </a:t>
            </a:r>
            <a:r>
              <a:rPr lang="en-US" err="1"/>
              <a:t>maht</a:t>
            </a:r>
            <a:r>
              <a:rPr lang="en-US" dirty="0"/>
              <a:t>, </a:t>
            </a:r>
            <a:r>
              <a:rPr lang="en-US" err="1"/>
              <a:t>siis</a:t>
            </a:r>
            <a:r>
              <a:rPr lang="en-US" dirty="0"/>
              <a:t> </a:t>
            </a:r>
            <a:r>
              <a:rPr lang="en-US" err="1"/>
              <a:t>suurem</a:t>
            </a:r>
            <a:r>
              <a:rPr lang="en-US" dirty="0"/>
              <a:t> risk </a:t>
            </a:r>
            <a:r>
              <a:rPr lang="en-US" err="1"/>
              <a:t>kõrvaltoimeteks</a:t>
            </a:r>
            <a:r>
              <a:rPr lang="en-US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/>
              <a:t>Allergia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Infektsionid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A8AEA9-C9A0-BE32-B5B8-AB0123423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8219" y="2238745"/>
            <a:ext cx="5183188" cy="368458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 err="1"/>
              <a:t>Ühel</a:t>
            </a:r>
            <a:r>
              <a:rPr lang="en-US" dirty="0"/>
              <a:t> </a:t>
            </a:r>
            <a:r>
              <a:rPr lang="en-US" dirty="0" err="1"/>
              <a:t>protseduuril</a:t>
            </a:r>
            <a:r>
              <a:rPr lang="en-US" dirty="0"/>
              <a:t> </a:t>
            </a:r>
            <a:r>
              <a:rPr lang="en-US" dirty="0" err="1"/>
              <a:t>vahetatakse</a:t>
            </a:r>
            <a:r>
              <a:rPr lang="en-US" dirty="0"/>
              <a:t> </a:t>
            </a:r>
            <a:r>
              <a:rPr lang="en-US" dirty="0" err="1"/>
              <a:t>tavaliselt</a:t>
            </a:r>
            <a:r>
              <a:rPr lang="en-US" dirty="0"/>
              <a:t> 1-1.5 </a:t>
            </a:r>
            <a:r>
              <a:rPr lang="en-US" dirty="0" err="1"/>
              <a:t>plasmamahtu</a:t>
            </a:r>
            <a:endParaRPr lang="en-US"/>
          </a:p>
          <a:p>
            <a:r>
              <a:rPr lang="en-US" dirty="0" err="1"/>
              <a:t>Plasmamaht</a:t>
            </a:r>
            <a:r>
              <a:rPr lang="en-US" dirty="0"/>
              <a:t> ca 40 ml/kg</a:t>
            </a:r>
          </a:p>
          <a:p>
            <a:r>
              <a:rPr lang="en-US" dirty="0" err="1"/>
              <a:t>Erinevad</a:t>
            </a:r>
            <a:r>
              <a:rPr lang="en-US" dirty="0"/>
              <a:t> </a:t>
            </a:r>
            <a:r>
              <a:rPr lang="en-US" dirty="0" err="1"/>
              <a:t>valemid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1700" dirty="0" err="1">
                <a:solidFill>
                  <a:srgbClr val="4D5156"/>
                </a:solidFill>
                <a:ea typeface="+mn-lt"/>
                <a:cs typeface="+mn-lt"/>
              </a:rPr>
              <a:t>Näiteks</a:t>
            </a:r>
            <a:r>
              <a:rPr lang="en-US" sz="1700" dirty="0">
                <a:solidFill>
                  <a:srgbClr val="4D5156"/>
                </a:solidFill>
                <a:ea typeface="+mn-lt"/>
                <a:cs typeface="+mn-lt"/>
              </a:rPr>
              <a:t>: </a:t>
            </a:r>
            <a:r>
              <a:rPr lang="en-US" sz="1700" dirty="0" err="1">
                <a:solidFill>
                  <a:srgbClr val="4D5156"/>
                </a:solidFill>
                <a:ea typeface="+mn-lt"/>
                <a:cs typeface="+mn-lt"/>
              </a:rPr>
              <a:t>Eeldatav</a:t>
            </a:r>
            <a:r>
              <a:rPr lang="en-US" sz="1700" dirty="0">
                <a:solidFill>
                  <a:srgbClr val="4D5156"/>
                </a:solidFill>
                <a:ea typeface="+mn-lt"/>
                <a:cs typeface="+mn-lt"/>
              </a:rPr>
              <a:t>  </a:t>
            </a:r>
            <a:r>
              <a:rPr lang="en-US" sz="1700" dirty="0" err="1">
                <a:solidFill>
                  <a:srgbClr val="4D5156"/>
                </a:solidFill>
                <a:ea typeface="+mn-lt"/>
                <a:cs typeface="+mn-lt"/>
              </a:rPr>
              <a:t>plasmamaht</a:t>
            </a:r>
            <a:r>
              <a:rPr lang="en-US" sz="1700" dirty="0">
                <a:solidFill>
                  <a:srgbClr val="4D5156"/>
                </a:solidFill>
                <a:ea typeface="+mn-lt"/>
                <a:cs typeface="+mn-lt"/>
              </a:rPr>
              <a:t>: (65/70ml/kg× kaal [</a:t>
            </a:r>
            <a:r>
              <a:rPr lang="en-US" sz="1700" dirty="0" err="1">
                <a:solidFill>
                  <a:srgbClr val="4D5156"/>
                </a:solidFill>
                <a:ea typeface="+mn-lt"/>
                <a:cs typeface="+mn-lt"/>
              </a:rPr>
              <a:t>kilogrammides</a:t>
            </a:r>
            <a:r>
              <a:rPr lang="en-US" sz="1700" dirty="0">
                <a:solidFill>
                  <a:srgbClr val="4D5156"/>
                </a:solidFill>
                <a:ea typeface="+mn-lt"/>
                <a:cs typeface="+mn-lt"/>
              </a:rPr>
              <a:t>]) × (1− </a:t>
            </a:r>
            <a:r>
              <a:rPr lang="en-US" sz="1700" dirty="0" err="1">
                <a:solidFill>
                  <a:srgbClr val="4D5156"/>
                </a:solidFill>
                <a:ea typeface="+mn-lt"/>
                <a:cs typeface="+mn-lt"/>
              </a:rPr>
              <a:t>hematokrit</a:t>
            </a:r>
            <a:r>
              <a:rPr lang="en-US" sz="1700" dirty="0">
                <a:solidFill>
                  <a:srgbClr val="4D5156"/>
                </a:solidFill>
                <a:ea typeface="+mn-lt"/>
                <a:cs typeface="+mn-lt"/>
              </a:rPr>
              <a:t>)</a:t>
            </a:r>
            <a:endParaRPr lang="en-US" dirty="0"/>
          </a:p>
          <a:p>
            <a:r>
              <a:rPr lang="en-US" dirty="0" err="1"/>
              <a:t>Protseduuride</a:t>
            </a:r>
            <a:r>
              <a:rPr lang="en-US" dirty="0"/>
              <a:t> </a:t>
            </a:r>
            <a:r>
              <a:rPr lang="en-US" dirty="0" err="1"/>
              <a:t>arv</a:t>
            </a:r>
            <a:r>
              <a:rPr lang="en-US" dirty="0"/>
              <a:t> </a:t>
            </a:r>
            <a:r>
              <a:rPr lang="en-US" dirty="0" err="1"/>
              <a:t>sõltub</a:t>
            </a:r>
            <a:r>
              <a:rPr lang="en-US" dirty="0"/>
              <a:t> </a:t>
            </a:r>
            <a:r>
              <a:rPr lang="en-US" dirty="0" err="1"/>
              <a:t>diagnoosist</a:t>
            </a:r>
            <a:endParaRPr lang="en-US"/>
          </a:p>
          <a:p>
            <a:r>
              <a:rPr lang="en-US" dirty="0"/>
              <a:t>NHS TPE guidelines:</a:t>
            </a:r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210127FF-F4B6-8722-28A9-2DF8EBA52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760" y="4559469"/>
            <a:ext cx="4720517" cy="18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9EB0-FC51-48BA-99E3-EDCA2EBC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87077-F7D5-4D0A-9172-673C173CA5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t-EE" dirty="0"/>
              <a:t>Protseduuri efektiivses sõltub patogeense molekuli omadusest</a:t>
            </a:r>
          </a:p>
          <a:p>
            <a:pPr marL="0" indent="0">
              <a:buNone/>
            </a:pPr>
            <a:r>
              <a:rPr lang="et-EE" dirty="0"/>
              <a:t>Keskmiselt:</a:t>
            </a:r>
          </a:p>
          <a:p>
            <a:pPr marL="514350" indent="-514350">
              <a:buAutoNum type="arabicPeriod"/>
            </a:pPr>
            <a:r>
              <a:rPr lang="et-EE" dirty="0"/>
              <a:t>Protseduuril eemaldatakse 65-70% ringlusest</a:t>
            </a:r>
          </a:p>
          <a:p>
            <a:pPr marL="514350" indent="-514350">
              <a:buAutoNum type="arabicPeriod"/>
            </a:pPr>
            <a:r>
              <a:rPr lang="et-EE" dirty="0"/>
              <a:t>Protseduuril lisaks 23%</a:t>
            </a:r>
          </a:p>
          <a:p>
            <a:pPr marL="514350" indent="-514350">
              <a:buAutoNum type="arabicPeriod"/>
            </a:pPr>
            <a:r>
              <a:rPr lang="et-EE" dirty="0"/>
              <a:t>Protseduuril lisaks 9%</a:t>
            </a:r>
          </a:p>
          <a:p>
            <a:pPr marL="0" indent="0">
              <a:buNone/>
            </a:pPr>
            <a:r>
              <a:rPr lang="et-EE" dirty="0"/>
              <a:t>Protseduuri efektiivsus väheneb pöördvõrdeliselt kogu vahetatud plasmamahuga</a:t>
            </a:r>
          </a:p>
          <a:p>
            <a:pPr marL="0" indent="0">
              <a:buNone/>
            </a:pPr>
            <a:r>
              <a:rPr lang="et-EE" dirty="0"/>
              <a:t>Üle 1.5 plasmamahu vahetamisel sihtmärkmolekuli eemaldamine väga vähene, kuid oluliselt pikeneb protseduuri aeg ja kasutatava </a:t>
            </a:r>
            <a:r>
              <a:rPr lang="et-EE" dirty="0" err="1"/>
              <a:t>antikoagulandi</a:t>
            </a:r>
            <a:r>
              <a:rPr lang="et-EE" dirty="0"/>
              <a:t> hulk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626FE-3183-7AD3-DB5C-9E4FCA4AFB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err="1"/>
              <a:t>Vedelikumahu</a:t>
            </a:r>
            <a:r>
              <a:rPr lang="en-US" dirty="0"/>
              <a:t> </a:t>
            </a:r>
            <a:r>
              <a:rPr lang="en-US" err="1"/>
              <a:t>asendamiseks</a:t>
            </a:r>
            <a:r>
              <a:rPr lang="en-US" dirty="0"/>
              <a:t> </a:t>
            </a:r>
            <a:r>
              <a:rPr lang="en-US" err="1"/>
              <a:t>tavaliselt</a:t>
            </a:r>
            <a:r>
              <a:rPr lang="en-US" dirty="0"/>
              <a:t> 5% </a:t>
            </a:r>
            <a:r>
              <a:rPr lang="en-US" err="1"/>
              <a:t>albumiin</a:t>
            </a:r>
            <a:r>
              <a:rPr lang="en-US" dirty="0"/>
              <a:t>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Vahel</a:t>
            </a:r>
            <a:r>
              <a:rPr lang="en-US" dirty="0"/>
              <a:t> ka 25-50% </a:t>
            </a:r>
            <a:r>
              <a:rPr lang="en-US" dirty="0" err="1"/>
              <a:t>sellest</a:t>
            </a:r>
            <a:r>
              <a:rPr lang="en-US" dirty="0"/>
              <a:t> </a:t>
            </a:r>
            <a:r>
              <a:rPr lang="en-US" dirty="0" err="1"/>
              <a:t>asendatakse</a:t>
            </a:r>
            <a:r>
              <a:rPr lang="en-US" dirty="0"/>
              <a:t> </a:t>
            </a:r>
            <a:r>
              <a:rPr lang="en-US" dirty="0" err="1"/>
              <a:t>füsioloogilise</a:t>
            </a:r>
            <a:r>
              <a:rPr lang="en-US" dirty="0"/>
              <a:t> </a:t>
            </a:r>
            <a:r>
              <a:rPr lang="en-US" dirty="0" err="1"/>
              <a:t>lahusega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Korduvate</a:t>
            </a:r>
            <a:r>
              <a:rPr lang="en-US" dirty="0"/>
              <a:t> </a:t>
            </a:r>
            <a:r>
              <a:rPr lang="en-US" dirty="0" err="1"/>
              <a:t>protseduuride</a:t>
            </a:r>
            <a:r>
              <a:rPr lang="en-US" dirty="0"/>
              <a:t> </a:t>
            </a:r>
            <a:r>
              <a:rPr lang="en-US" dirty="0" err="1"/>
              <a:t>korral</a:t>
            </a:r>
            <a:r>
              <a:rPr lang="en-US" dirty="0"/>
              <a:t> </a:t>
            </a:r>
            <a:r>
              <a:rPr lang="en-US" dirty="0" err="1"/>
              <a:t>tekib</a:t>
            </a:r>
            <a:r>
              <a:rPr lang="en-US" dirty="0"/>
              <a:t> </a:t>
            </a:r>
            <a:r>
              <a:rPr lang="en-US" dirty="0" err="1"/>
              <a:t>lahjendus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600" err="1"/>
              <a:t>Koagulatsioonifaktorid</a:t>
            </a:r>
            <a:r>
              <a:rPr lang="en-US" sz="2600" dirty="0"/>
              <a:t>!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600" err="1"/>
              <a:t>Jälgitakse</a:t>
            </a:r>
            <a:r>
              <a:rPr lang="en-US" sz="2600" dirty="0"/>
              <a:t> APTT, PT </a:t>
            </a:r>
            <a:r>
              <a:rPr lang="en-US" sz="2600" err="1"/>
              <a:t>aega</a:t>
            </a:r>
            <a:endParaRPr lang="en-US" sz="2600"/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600" err="1"/>
              <a:t>Finbrinogeeni</a:t>
            </a:r>
            <a:r>
              <a:rPr lang="en-US" sz="2600" dirty="0"/>
              <a:t> tase, </a:t>
            </a:r>
            <a:r>
              <a:rPr lang="en-US" sz="2600" err="1"/>
              <a:t>piir</a:t>
            </a:r>
            <a:r>
              <a:rPr lang="en-US" sz="2600" dirty="0"/>
              <a:t> 2g/l</a:t>
            </a:r>
          </a:p>
          <a:p>
            <a:pPr lvl="3"/>
            <a:r>
              <a:rPr lang="en-US" sz="2300" dirty="0"/>
              <a:t>1/3 </a:t>
            </a:r>
            <a:r>
              <a:rPr lang="en-US" sz="2300" err="1"/>
              <a:t>asendusest</a:t>
            </a:r>
            <a:r>
              <a:rPr lang="en-US" sz="2300" dirty="0"/>
              <a:t> VKP</a:t>
            </a:r>
          </a:p>
          <a:p>
            <a:pPr lvl="3"/>
            <a:endParaRPr lang="en-US" sz="2300" dirty="0"/>
          </a:p>
          <a:p>
            <a:r>
              <a:rPr lang="en-US" sz="3300" dirty="0" err="1"/>
              <a:t>Vedelikumahu</a:t>
            </a:r>
            <a:r>
              <a:rPr lang="en-US" sz="3300" dirty="0"/>
              <a:t> </a:t>
            </a:r>
            <a:r>
              <a:rPr lang="en-US" sz="3300" dirty="0" err="1"/>
              <a:t>asendamiseks</a:t>
            </a:r>
            <a:r>
              <a:rPr lang="en-US" sz="3300" dirty="0"/>
              <a:t> VKP, </a:t>
            </a:r>
            <a:r>
              <a:rPr lang="en-US" sz="3300" dirty="0" err="1"/>
              <a:t>kui</a:t>
            </a:r>
            <a:r>
              <a:rPr lang="en-US" sz="3300" dirty="0"/>
              <a:t> </a:t>
            </a:r>
            <a:r>
              <a:rPr lang="en-US" sz="3300" dirty="0" err="1"/>
              <a:t>koagulopaatia</a:t>
            </a:r>
            <a:r>
              <a:rPr lang="en-US" sz="3300" dirty="0"/>
              <a:t>, </a:t>
            </a:r>
            <a:r>
              <a:rPr lang="en-US" sz="3300" dirty="0" err="1"/>
              <a:t>maksapuudulikkus</a:t>
            </a:r>
            <a:r>
              <a:rPr lang="en-US" sz="3300" dirty="0"/>
              <a:t>, </a:t>
            </a:r>
            <a:r>
              <a:rPr lang="en-US" sz="3300" dirty="0" err="1"/>
              <a:t>vaja</a:t>
            </a:r>
            <a:r>
              <a:rPr lang="en-US" sz="3300" dirty="0"/>
              <a:t> </a:t>
            </a:r>
            <a:r>
              <a:rPr lang="en-US" sz="3300" dirty="0" err="1"/>
              <a:t>asendada</a:t>
            </a:r>
            <a:r>
              <a:rPr lang="en-US" sz="3300" dirty="0"/>
              <a:t> </a:t>
            </a:r>
            <a:r>
              <a:rPr lang="en-US" sz="3300" dirty="0" err="1"/>
              <a:t>puuduolevat</a:t>
            </a:r>
            <a:r>
              <a:rPr lang="en-US" sz="3300" dirty="0"/>
              <a:t> </a:t>
            </a:r>
            <a:r>
              <a:rPr lang="en-US" sz="3300" dirty="0" err="1"/>
              <a:t>plasmavalku</a:t>
            </a:r>
          </a:p>
        </p:txBody>
      </p:sp>
    </p:spTree>
    <p:extLst>
      <p:ext uri="{BB962C8B-B14F-4D97-AF65-F5344CB8AC3E}">
        <p14:creationId xmlns:p14="http://schemas.microsoft.com/office/powerpoint/2010/main" val="93671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7109-914E-DEBA-B2FC-309C1E56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Plasmafereesid</a:t>
            </a:r>
            <a:r>
              <a:rPr lang="en-US" dirty="0"/>
              <a:t>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97C55-8563-7C09-94C0-019DD874B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Topeltfiltratsiooniga</a:t>
            </a:r>
            <a:r>
              <a:rPr lang="en-US" dirty="0"/>
              <a:t> </a:t>
            </a:r>
            <a:r>
              <a:rPr lang="en-US" dirty="0" err="1"/>
              <a:t>plasmaferees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A7A1C-A4F3-671D-950D-F340F4D1C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8560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err="1"/>
              <a:t>Nö</a:t>
            </a:r>
            <a:r>
              <a:rPr lang="en-US" dirty="0"/>
              <a:t> </a:t>
            </a:r>
            <a:r>
              <a:rPr lang="en-US" err="1"/>
              <a:t>poolselektiivne</a:t>
            </a:r>
            <a:r>
              <a:rPr lang="en-US" dirty="0"/>
              <a:t> </a:t>
            </a:r>
            <a:r>
              <a:rPr lang="en-US" err="1"/>
              <a:t>kaskaadmeetod</a:t>
            </a:r>
            <a:endParaRPr lang="en-US" dirty="0"/>
          </a:p>
          <a:p>
            <a:r>
              <a:rPr lang="en-US" dirty="0"/>
              <a:t>Plasma </a:t>
            </a:r>
            <a:r>
              <a:rPr lang="en-US" dirty="0" err="1"/>
              <a:t>fraktsioneeritakse</a:t>
            </a:r>
            <a:r>
              <a:rPr lang="en-US" dirty="0"/>
              <a:t> </a:t>
            </a:r>
            <a:r>
              <a:rPr lang="en-US" dirty="0" err="1"/>
              <a:t>läbi</a:t>
            </a:r>
            <a:r>
              <a:rPr lang="en-US" dirty="0"/>
              <a:t> </a:t>
            </a:r>
            <a:r>
              <a:rPr lang="en-US" dirty="0" err="1"/>
              <a:t>kahe</a:t>
            </a:r>
            <a:r>
              <a:rPr lang="en-US" dirty="0"/>
              <a:t> </a:t>
            </a:r>
            <a:r>
              <a:rPr lang="en-US" dirty="0" err="1"/>
              <a:t>filtri</a:t>
            </a:r>
            <a:r>
              <a:rPr lang="en-US" dirty="0"/>
              <a:t>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/>
              <a:t>Suure</a:t>
            </a:r>
            <a:r>
              <a:rPr lang="en-US" dirty="0"/>
              <a:t> </a:t>
            </a:r>
            <a:r>
              <a:rPr lang="en-US" err="1"/>
              <a:t>molekulmassiga</a:t>
            </a:r>
            <a:r>
              <a:rPr lang="en-US" dirty="0"/>
              <a:t> </a:t>
            </a:r>
            <a:r>
              <a:rPr lang="en-US" err="1"/>
              <a:t>komponendid</a:t>
            </a:r>
            <a:r>
              <a:rPr lang="en-US" dirty="0"/>
              <a:t> </a:t>
            </a:r>
            <a:r>
              <a:rPr lang="en-US" err="1"/>
              <a:t>eemaldatakse</a:t>
            </a:r>
            <a:r>
              <a:rPr lang="en-US" dirty="0"/>
              <a:t> (</a:t>
            </a:r>
            <a:r>
              <a:rPr lang="en-US" err="1"/>
              <a:t>nt</a:t>
            </a:r>
            <a:r>
              <a:rPr lang="en-US" dirty="0"/>
              <a:t> Ig, aga ka </a:t>
            </a:r>
            <a:r>
              <a:rPr lang="en-US" err="1"/>
              <a:t>fibrinogeen</a:t>
            </a:r>
            <a:r>
              <a:rPr lang="en-US" dirty="0"/>
              <a:t> FXIII)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/>
              <a:t>Väiksema</a:t>
            </a:r>
            <a:r>
              <a:rPr lang="en-US" dirty="0"/>
              <a:t> </a:t>
            </a:r>
            <a:r>
              <a:rPr lang="en-US" err="1"/>
              <a:t>molekulmassiga</a:t>
            </a:r>
            <a:r>
              <a:rPr lang="en-US" dirty="0"/>
              <a:t> </a:t>
            </a:r>
            <a:r>
              <a:rPr lang="en-US" err="1"/>
              <a:t>komponendid</a:t>
            </a:r>
            <a:r>
              <a:rPr lang="en-US" dirty="0"/>
              <a:t> </a:t>
            </a:r>
            <a:r>
              <a:rPr lang="en-US" err="1"/>
              <a:t>tagasi</a:t>
            </a:r>
            <a:r>
              <a:rPr lang="en-US" dirty="0"/>
              <a:t> </a:t>
            </a:r>
            <a:r>
              <a:rPr lang="en-US" err="1"/>
              <a:t>patsiendile</a:t>
            </a:r>
            <a:r>
              <a:rPr lang="en-US" dirty="0"/>
              <a:t> (</a:t>
            </a:r>
            <a:r>
              <a:rPr lang="en-US" err="1"/>
              <a:t>nt</a:t>
            </a:r>
            <a:r>
              <a:rPr lang="en-US" dirty="0"/>
              <a:t> </a:t>
            </a:r>
            <a:r>
              <a:rPr lang="en-US" err="1"/>
              <a:t>albumiin</a:t>
            </a:r>
            <a:r>
              <a:rPr lang="en-US" dirty="0"/>
              <a:t>) - </a:t>
            </a:r>
            <a:r>
              <a:rPr lang="en-US" err="1"/>
              <a:t>väiksem</a:t>
            </a:r>
            <a:r>
              <a:rPr lang="en-US" dirty="0"/>
              <a:t> </a:t>
            </a:r>
            <a:r>
              <a:rPr lang="en-US" err="1"/>
              <a:t>mahuasenduse</a:t>
            </a:r>
            <a:r>
              <a:rPr lang="en-US" dirty="0"/>
              <a:t> </a:t>
            </a:r>
            <a:r>
              <a:rPr lang="en-US" err="1"/>
              <a:t>vajadus</a:t>
            </a:r>
            <a:endParaRPr lang="en-US" dirty="0"/>
          </a:p>
          <a:p>
            <a:r>
              <a:rPr lang="en-US" dirty="0" err="1"/>
              <a:t>Kasutatakse</a:t>
            </a:r>
            <a:r>
              <a:rPr lang="en-US" dirty="0"/>
              <a:t> </a:t>
            </a:r>
            <a:r>
              <a:rPr lang="en-US" dirty="0" err="1"/>
              <a:t>eelkõige</a:t>
            </a:r>
            <a:r>
              <a:rPr lang="en-US" dirty="0"/>
              <a:t> </a:t>
            </a:r>
            <a:r>
              <a:rPr lang="en-US" dirty="0" err="1"/>
              <a:t>hüperviskoossussündroomi</a:t>
            </a:r>
            <a:r>
              <a:rPr lang="en-US" dirty="0"/>
              <a:t> </a:t>
            </a:r>
            <a:r>
              <a:rPr lang="en-US" dirty="0" err="1"/>
              <a:t>puhul</a:t>
            </a:r>
            <a:r>
              <a:rPr lang="en-US" dirty="0"/>
              <a:t>, </a:t>
            </a:r>
            <a:r>
              <a:rPr lang="en-US" dirty="0" err="1"/>
              <a:t>saab</a:t>
            </a:r>
            <a:r>
              <a:rPr lang="en-US" dirty="0"/>
              <a:t> </a:t>
            </a:r>
            <a:r>
              <a:rPr lang="en-US" dirty="0" err="1"/>
              <a:t>mõjutada</a:t>
            </a:r>
            <a:r>
              <a:rPr lang="en-US" dirty="0"/>
              <a:t> </a:t>
            </a:r>
            <a:r>
              <a:rPr lang="en-US" dirty="0" err="1"/>
              <a:t>pooride</a:t>
            </a:r>
            <a:r>
              <a:rPr lang="en-US" dirty="0"/>
              <a:t> </a:t>
            </a:r>
            <a:r>
              <a:rPr lang="en-US" dirty="0" err="1"/>
              <a:t>suuruse</a:t>
            </a:r>
            <a:r>
              <a:rPr lang="en-US" dirty="0"/>
              <a:t> </a:t>
            </a:r>
            <a:r>
              <a:rPr lang="en-US" dirty="0" err="1"/>
              <a:t>kaudu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58026-5E2E-EFF9-F58F-223372B85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Immunoadsorptisoon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2F188-F840-A758-B7BC-B1BB1CA22A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err="1">
                <a:latin typeface="Aptos"/>
                <a:cs typeface="Arial"/>
              </a:rPr>
              <a:t>Selektiivne</a:t>
            </a:r>
            <a:endParaRPr lang="en-US">
              <a:latin typeface="Aptos"/>
              <a:cs typeface="Arial"/>
            </a:endParaRPr>
          </a:p>
          <a:p>
            <a:r>
              <a:rPr lang="en-US" dirty="0" err="1">
                <a:latin typeface="Aptos"/>
                <a:cs typeface="Arial"/>
              </a:rPr>
              <a:t>Filtris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dirty="0" err="1">
                <a:latin typeface="Aptos"/>
                <a:cs typeface="Arial"/>
              </a:rPr>
              <a:t>spetsiifilised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dirty="0" err="1">
                <a:latin typeface="Aptos"/>
                <a:cs typeface="Arial"/>
              </a:rPr>
              <a:t>ligandid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100" dirty="0" err="1">
                <a:latin typeface="Aptos"/>
                <a:cs typeface="Arial"/>
              </a:rPr>
              <a:t>Keemilis-füüsikalised</a:t>
            </a:r>
            <a:r>
              <a:rPr lang="en-US" sz="2100" dirty="0">
                <a:latin typeface="Aptos"/>
                <a:cs typeface="Arial"/>
              </a:rPr>
              <a:t> (</a:t>
            </a:r>
            <a:r>
              <a:rPr lang="en-US" sz="2100" dirty="0" err="1">
                <a:latin typeface="Aptos"/>
                <a:cs typeface="Arial"/>
              </a:rPr>
              <a:t>nt</a:t>
            </a:r>
            <a:r>
              <a:rPr lang="en-US" sz="2100" dirty="0">
                <a:latin typeface="Aptos"/>
                <a:cs typeface="Arial"/>
              </a:rPr>
              <a:t> </a:t>
            </a:r>
            <a:r>
              <a:rPr lang="en-US" sz="2100" dirty="0" err="1">
                <a:latin typeface="Aptos"/>
                <a:cs typeface="Arial"/>
              </a:rPr>
              <a:t>aktiivsüsi</a:t>
            </a:r>
            <a:r>
              <a:rPr lang="en-US" sz="2100" dirty="0">
                <a:latin typeface="Aptos"/>
                <a:cs typeface="Arial"/>
              </a:rPr>
              <a:t> - </a:t>
            </a:r>
            <a:r>
              <a:rPr lang="en-US" sz="2100" dirty="0" err="1">
                <a:latin typeface="Aptos"/>
                <a:cs typeface="Arial"/>
              </a:rPr>
              <a:t>bilirubiin</a:t>
            </a:r>
            <a:r>
              <a:rPr lang="en-US" sz="2100" dirty="0">
                <a:latin typeface="Aptos"/>
                <a:cs typeface="Arial"/>
              </a:rPr>
              <a:t>)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100" b="1" dirty="0" err="1">
                <a:latin typeface="Aptos"/>
                <a:cs typeface="Arial"/>
              </a:rPr>
              <a:t>Immunoloogilised</a:t>
            </a:r>
            <a:r>
              <a:rPr lang="en-US" sz="2100" b="1" dirty="0">
                <a:latin typeface="Aptos"/>
                <a:cs typeface="Arial"/>
              </a:rPr>
              <a:t> (</a:t>
            </a:r>
            <a:r>
              <a:rPr lang="en-US" sz="2100" b="1" dirty="0" err="1">
                <a:latin typeface="Aptos"/>
                <a:cs typeface="Arial"/>
              </a:rPr>
              <a:t>loomsed</a:t>
            </a:r>
            <a:r>
              <a:rPr lang="en-US" sz="2100" b="1" dirty="0">
                <a:latin typeface="Aptos"/>
                <a:cs typeface="Arial"/>
              </a:rPr>
              <a:t> </a:t>
            </a:r>
            <a:r>
              <a:rPr lang="en-US" sz="2100" b="1" dirty="0" err="1">
                <a:latin typeface="Aptos"/>
                <a:cs typeface="Arial"/>
              </a:rPr>
              <a:t>või</a:t>
            </a:r>
            <a:r>
              <a:rPr lang="en-US" sz="2100" b="1" dirty="0">
                <a:latin typeface="Aptos"/>
                <a:cs typeface="Arial"/>
              </a:rPr>
              <a:t> </a:t>
            </a:r>
            <a:r>
              <a:rPr lang="en-US" sz="2100" b="1" dirty="0" err="1">
                <a:latin typeface="Aptos"/>
                <a:cs typeface="Arial"/>
              </a:rPr>
              <a:t>monoklonaalsed</a:t>
            </a:r>
            <a:r>
              <a:rPr lang="en-US" sz="2100" b="1" dirty="0">
                <a:latin typeface="Aptos"/>
                <a:cs typeface="Arial"/>
              </a:rPr>
              <a:t> </a:t>
            </a:r>
            <a:r>
              <a:rPr lang="en-US" sz="2100" b="1" dirty="0" err="1">
                <a:latin typeface="Aptos"/>
                <a:cs typeface="Arial"/>
              </a:rPr>
              <a:t>antikehad</a:t>
            </a:r>
            <a:r>
              <a:rPr lang="en-US" sz="2100" b="1" dirty="0">
                <a:latin typeface="Aptos"/>
                <a:cs typeface="Arial"/>
              </a:rPr>
              <a:t> – Ig, </a:t>
            </a:r>
            <a:r>
              <a:rPr lang="en-US" sz="2100" b="1" dirty="0" err="1">
                <a:latin typeface="Aptos"/>
                <a:cs typeface="Arial"/>
              </a:rPr>
              <a:t>immuunkompleksid</a:t>
            </a:r>
            <a:r>
              <a:rPr lang="en-US" sz="2100" b="1" dirty="0">
                <a:latin typeface="Aptos"/>
                <a:cs typeface="Arial"/>
              </a:rPr>
              <a:t>, ka </a:t>
            </a:r>
            <a:r>
              <a:rPr lang="en-US" sz="2100" b="1" dirty="0" err="1">
                <a:latin typeface="Aptos"/>
                <a:cs typeface="Arial"/>
              </a:rPr>
              <a:t>kerg-ahelad</a:t>
            </a:r>
            <a:r>
              <a:rPr lang="en-US" sz="2100" b="1" dirty="0">
                <a:latin typeface="Aptos"/>
                <a:cs typeface="Arial"/>
              </a:rPr>
              <a:t>)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100" dirty="0" err="1">
                <a:latin typeface="Aptos"/>
                <a:cs typeface="Arial"/>
              </a:rPr>
              <a:t>Bioloogilised</a:t>
            </a:r>
            <a:r>
              <a:rPr lang="en-US" sz="2100" dirty="0">
                <a:latin typeface="Aptos"/>
                <a:cs typeface="Arial"/>
              </a:rPr>
              <a:t> (</a:t>
            </a:r>
            <a:r>
              <a:rPr lang="en-US" sz="2100" dirty="0" err="1">
                <a:latin typeface="Aptos"/>
                <a:cs typeface="Arial"/>
              </a:rPr>
              <a:t>trüptofaan</a:t>
            </a:r>
            <a:r>
              <a:rPr lang="en-US" sz="2100" dirty="0">
                <a:latin typeface="Aptos"/>
                <a:cs typeface="Arial"/>
              </a:rPr>
              <a:t>, </a:t>
            </a:r>
            <a:r>
              <a:rPr lang="en-US" sz="2100" dirty="0" err="1">
                <a:latin typeface="Aptos"/>
                <a:cs typeface="Arial"/>
              </a:rPr>
              <a:t>proteiin</a:t>
            </a:r>
            <a:r>
              <a:rPr lang="en-US" sz="2100" dirty="0">
                <a:latin typeface="Aptos"/>
                <a:cs typeface="Arial"/>
              </a:rPr>
              <a:t> A)</a:t>
            </a:r>
          </a:p>
          <a:p>
            <a:pPr>
              <a:buFont typeface="Courier New,monospace" panose="020B0604020202020204" pitchFamily="34" charset="0"/>
              <a:buChar char="o"/>
            </a:pPr>
            <a:endParaRPr lang="en-US" dirty="0">
              <a:latin typeface="Aptos"/>
              <a:cs typeface="Arial"/>
            </a:endParaRPr>
          </a:p>
          <a:p>
            <a:pPr>
              <a:buFont typeface="Courier New,monospace" panose="020B0604020202020204" pitchFamily="34" charset="0"/>
              <a:buChar char="o"/>
            </a:pPr>
            <a:r>
              <a:rPr lang="en-US" dirty="0" err="1">
                <a:latin typeface="Aptos"/>
                <a:cs typeface="Arial"/>
              </a:rPr>
              <a:t>Alternatiiv</a:t>
            </a:r>
            <a:r>
              <a:rPr lang="en-US" dirty="0">
                <a:latin typeface="Aptos"/>
                <a:cs typeface="Arial"/>
              </a:rPr>
              <a:t> TPE-le</a:t>
            </a:r>
            <a:endParaRPr lang="en-US" dirty="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100" dirty="0">
                <a:latin typeface="Aptos"/>
                <a:cs typeface="Arial"/>
              </a:rPr>
              <a:t>Ei </a:t>
            </a:r>
            <a:r>
              <a:rPr lang="en-US" sz="2100" err="1">
                <a:latin typeface="Aptos"/>
                <a:cs typeface="Arial"/>
              </a:rPr>
              <a:t>vaja</a:t>
            </a:r>
            <a:r>
              <a:rPr lang="en-US" sz="2100" dirty="0">
                <a:latin typeface="Aptos"/>
                <a:cs typeface="Arial"/>
              </a:rPr>
              <a:t> </a:t>
            </a:r>
            <a:r>
              <a:rPr lang="en-US" sz="2100" err="1">
                <a:latin typeface="Aptos"/>
                <a:cs typeface="Arial"/>
              </a:rPr>
              <a:t>plasmaasendust</a:t>
            </a:r>
            <a:endParaRPr lang="en-US" sz="2100">
              <a:latin typeface="Aptos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100" dirty="0">
                <a:latin typeface="Aptos"/>
                <a:cs typeface="Arial"/>
              </a:rPr>
              <a:t>Kallis</a:t>
            </a:r>
            <a:endParaRPr lang="en-US" sz="2100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42686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78BE-25DA-7FA1-BACE-EF829FE9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Plasmafereesid</a:t>
            </a:r>
            <a:r>
              <a:rPr lang="en-US" dirty="0">
                <a:cs typeface="Calibri Light"/>
              </a:rPr>
              <a:t> III</a:t>
            </a:r>
            <a:endParaRPr lang="en-US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2E8DA-C439-84E0-9BD4-80DCC5A5F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Hemoperfusioon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B828FC-BE98-61E8-E148-F543D23CF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5050" y="1690688"/>
            <a:ext cx="5668963" cy="814387"/>
          </a:xfrm>
        </p:spPr>
        <p:txBody>
          <a:bodyPr/>
          <a:lstStyle/>
          <a:p>
            <a:r>
              <a:rPr lang="en-US" dirty="0" err="1"/>
              <a:t>Lipoproteiinide</a:t>
            </a:r>
            <a:r>
              <a:rPr lang="en-US" dirty="0"/>
              <a:t> </a:t>
            </a:r>
            <a:r>
              <a:rPr lang="en-US" dirty="0" err="1"/>
              <a:t>aferees</a:t>
            </a:r>
            <a:r>
              <a:rPr lang="en-US" dirty="0"/>
              <a:t> e </a:t>
            </a:r>
            <a:r>
              <a:rPr lang="en-US" dirty="0" err="1"/>
              <a:t>lipidoaferees</a:t>
            </a:r>
          </a:p>
        </p:txBody>
      </p:sp>
      <p:pic>
        <p:nvPicPr>
          <p:cNvPr id="7" name="Content Placeholder 6" descr="A graph with black squares and black text&#10;&#10;Description automatically generated">
            <a:extLst>
              <a:ext uri="{FF2B5EF4-FFF2-40B4-BE49-F238E27FC236}">
                <a16:creationId xmlns:a16="http://schemas.microsoft.com/office/drawing/2014/main" id="{C9C9F3AF-59DB-BF3C-3C9D-D918130926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29275" y="3535301"/>
            <a:ext cx="6421438" cy="265283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E6C63A-EFC2-BE67-0B2A-BBE09D319C0F}"/>
              </a:ext>
            </a:extLst>
          </p:cNvPr>
          <p:cNvSpPr txBox="1"/>
          <p:nvPr/>
        </p:nvSpPr>
        <p:spPr>
          <a:xfrm>
            <a:off x="6105525" y="2657475"/>
            <a:ext cx="54578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1" indent="-228600">
              <a:buFont typeface="Courier New,monospace"/>
              <a:buChar char="o"/>
            </a:pPr>
            <a:r>
              <a:rPr lang="en-US" sz="2000" dirty="0" err="1">
                <a:cs typeface="Arial"/>
              </a:rPr>
              <a:t>Väga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selektiivne</a:t>
            </a:r>
            <a:r>
              <a:rPr lang="en-US" sz="2000" dirty="0">
                <a:cs typeface="Arial"/>
              </a:rPr>
              <a:t> </a:t>
            </a:r>
          </a:p>
          <a:p>
            <a:pPr marL="228600" lvl="1" indent="-228600">
              <a:buFont typeface="Courier New,monospace"/>
              <a:buChar char="o"/>
            </a:pPr>
            <a:r>
              <a:rPr lang="en-US" sz="2000" dirty="0" err="1">
                <a:cs typeface="Arial"/>
              </a:rPr>
              <a:t>Filtris</a:t>
            </a:r>
            <a:r>
              <a:rPr lang="en-US" sz="2000" dirty="0">
                <a:cs typeface="Arial"/>
              </a:rPr>
              <a:t> </a:t>
            </a:r>
            <a:r>
              <a:rPr lang="en-US" sz="2000" dirty="0" err="1">
                <a:cs typeface="Arial"/>
              </a:rPr>
              <a:t>lipidoafiinsed</a:t>
            </a:r>
            <a:r>
              <a:rPr lang="en-US" sz="2000" dirty="0">
                <a:cs typeface="Arial"/>
              </a:rPr>
              <a:t> </a:t>
            </a:r>
            <a:r>
              <a:rPr lang="en-US" sz="2000" dirty="0" err="1">
                <a:cs typeface="Arial"/>
              </a:rPr>
              <a:t>ligandid</a:t>
            </a:r>
            <a:endParaRPr lang="en-US" sz="2000"/>
          </a:p>
          <a:p>
            <a:pPr marL="228600" lvl="1" indent="-228600">
              <a:buFont typeface="Courier New,monospace"/>
              <a:buChar char="o"/>
            </a:pPr>
            <a:r>
              <a:rPr lang="en-US" sz="2000" dirty="0" err="1">
                <a:cs typeface="Arial"/>
              </a:rPr>
              <a:t>Puhastatud</a:t>
            </a:r>
            <a:r>
              <a:rPr lang="en-US" sz="2000" dirty="0">
                <a:cs typeface="Arial"/>
              </a:rPr>
              <a:t> plasma </a:t>
            </a:r>
            <a:r>
              <a:rPr lang="en-US" sz="2000" dirty="0" err="1">
                <a:cs typeface="Arial"/>
              </a:rPr>
              <a:t>tagasi</a:t>
            </a:r>
            <a:r>
              <a:rPr lang="en-US" sz="2000" dirty="0">
                <a:cs typeface="Arial"/>
              </a:rPr>
              <a:t> 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7EBF6A-B05E-2B2A-B7DE-18A967046D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err="1"/>
              <a:t>Väga</a:t>
            </a:r>
            <a:r>
              <a:rPr lang="en-US" dirty="0"/>
              <a:t> </a:t>
            </a:r>
            <a:r>
              <a:rPr lang="en-US" err="1"/>
              <a:t>selektiivne</a:t>
            </a:r>
            <a:endParaRPr lang="en-US" dirty="0"/>
          </a:p>
          <a:p>
            <a:r>
              <a:rPr lang="en-US" dirty="0" err="1"/>
              <a:t>Täisveri</a:t>
            </a:r>
            <a:r>
              <a:rPr lang="en-US" dirty="0"/>
              <a:t> </a:t>
            </a:r>
            <a:r>
              <a:rPr lang="en-US" dirty="0" err="1"/>
              <a:t>läbi</a:t>
            </a:r>
            <a:r>
              <a:rPr lang="en-US" dirty="0"/>
              <a:t> </a:t>
            </a:r>
            <a:r>
              <a:rPr lang="en-US" dirty="0" err="1"/>
              <a:t>filtri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Näiteks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err="1"/>
              <a:t>Poorsed</a:t>
            </a:r>
            <a:r>
              <a:rPr lang="en-US" dirty="0"/>
              <a:t> </a:t>
            </a:r>
            <a:r>
              <a:rPr lang="en-US" err="1"/>
              <a:t>polüstereen-vinüülbenseen</a:t>
            </a:r>
            <a:r>
              <a:rPr lang="en-US" dirty="0"/>
              <a:t> </a:t>
            </a:r>
            <a:r>
              <a:rPr lang="en-US" err="1"/>
              <a:t>kuulikesed</a:t>
            </a:r>
            <a:r>
              <a:rPr lang="en-US" dirty="0"/>
              <a:t> </a:t>
            </a:r>
            <a:r>
              <a:rPr lang="en-US" err="1"/>
              <a:t>tsütokiinide</a:t>
            </a:r>
            <a:r>
              <a:rPr lang="en-US" dirty="0"/>
              <a:t> </a:t>
            </a:r>
            <a:r>
              <a:rPr lang="en-US" err="1"/>
              <a:t>adsorptsiooniks</a:t>
            </a:r>
            <a:endParaRPr lang="en-US"/>
          </a:p>
          <a:p>
            <a:pPr marL="457200" lvl="1" indent="0">
              <a:buNone/>
            </a:pPr>
            <a:r>
              <a:rPr lang="en-US" dirty="0" err="1"/>
              <a:t>Polümüksiin</a:t>
            </a:r>
            <a:r>
              <a:rPr lang="en-US" dirty="0"/>
              <a:t> B </a:t>
            </a:r>
            <a:r>
              <a:rPr lang="en-US" dirty="0" err="1"/>
              <a:t>endotoksiini</a:t>
            </a:r>
            <a:r>
              <a:rPr lang="en-US" dirty="0"/>
              <a:t> </a:t>
            </a:r>
            <a:r>
              <a:rPr lang="en-US" dirty="0" err="1"/>
              <a:t>vastu</a:t>
            </a:r>
          </a:p>
          <a:p>
            <a:pPr marL="0" indent="0">
              <a:buNone/>
            </a:pPr>
            <a:r>
              <a:rPr lang="en-US" dirty="0" err="1"/>
              <a:t>Spetsiifilisi</a:t>
            </a:r>
            <a:r>
              <a:rPr lang="en-US" dirty="0"/>
              <a:t> </a:t>
            </a:r>
            <a:r>
              <a:rPr lang="en-US" dirty="0" err="1"/>
              <a:t>filtreid</a:t>
            </a:r>
            <a:r>
              <a:rPr lang="en-US" dirty="0"/>
              <a:t> </a:t>
            </a:r>
            <a:r>
              <a:rPr lang="en-US" dirty="0" err="1"/>
              <a:t>erinevate</a:t>
            </a:r>
            <a:r>
              <a:rPr lang="en-US" dirty="0"/>
              <a:t> </a:t>
            </a:r>
            <a:r>
              <a:rPr lang="en-US" dirty="0" err="1"/>
              <a:t>mürgistuste</a:t>
            </a:r>
            <a:r>
              <a:rPr lang="en-US" dirty="0"/>
              <a:t> </a:t>
            </a:r>
            <a:r>
              <a:rPr lang="en-US" dirty="0" err="1"/>
              <a:t>vastu</a:t>
            </a:r>
          </a:p>
          <a:p>
            <a:pPr marL="0" indent="0">
              <a:buNone/>
            </a:pPr>
            <a:r>
              <a:rPr lang="en-US" dirty="0" err="1"/>
              <a:t>Kasutatakse</a:t>
            </a:r>
            <a:r>
              <a:rPr lang="en-US" dirty="0"/>
              <a:t> ka </a:t>
            </a:r>
            <a:r>
              <a:rPr lang="en-US" dirty="0" err="1"/>
              <a:t>sepsise</a:t>
            </a:r>
            <a:r>
              <a:rPr lang="en-US" dirty="0"/>
              <a:t> </a:t>
            </a:r>
            <a:r>
              <a:rPr lang="en-US" dirty="0" err="1"/>
              <a:t>korral</a:t>
            </a:r>
          </a:p>
          <a:p>
            <a:r>
              <a:rPr lang="en-US" dirty="0"/>
              <a:t>Kallis</a:t>
            </a:r>
          </a:p>
        </p:txBody>
      </p:sp>
    </p:spTree>
    <p:extLst>
      <p:ext uri="{BB962C8B-B14F-4D97-AF65-F5344CB8AC3E}">
        <p14:creationId xmlns:p14="http://schemas.microsoft.com/office/powerpoint/2010/main" val="1141317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31B22-3D43-8746-BDD4-A55687DD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Afereesiga seotud tüsistused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95E58-19F1-96EF-7586-8A2B4598CC2F}"/>
              </a:ext>
            </a:extLst>
          </p:cNvPr>
          <p:cNvSpPr>
            <a:spLocks/>
          </p:cNvSpPr>
          <p:nvPr/>
        </p:nvSpPr>
        <p:spPr>
          <a:xfrm>
            <a:off x="6107971" y="2112579"/>
            <a:ext cx="5066242" cy="41928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877824">
              <a:spcAft>
                <a:spcPts val="600"/>
              </a:spcAft>
            </a:pPr>
            <a:r>
              <a:rPr lang="en-US" sz="1920" b="1" u="sng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Tsitraadi</a:t>
            </a:r>
            <a:r>
              <a:rPr lang="en-US" sz="192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b="1" u="sng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mürgistus</a:t>
            </a:r>
            <a:endParaRPr lang="en-US" sz="1920" b="1" u="sng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77824">
              <a:spcAft>
                <a:spcPts val="600"/>
              </a:spcAft>
            </a:pP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Tsitraat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seob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vereringes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ioniseeritud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Ca,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tekib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hüpokaltseemia</a:t>
            </a:r>
          </a:p>
          <a:p>
            <a:pPr marL="329184" indent="-329184" defTabSz="877824">
              <a:spcAft>
                <a:spcPts val="600"/>
              </a:spcAft>
            </a:pP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Efekti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süvendab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albumiinasenduse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kasutamine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kuna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ka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albumiin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seob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seerumi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kaltsiumi</a:t>
            </a:r>
          </a:p>
          <a:p>
            <a:pPr marL="329184" indent="-329184" defTabSz="877824">
              <a:spcAft>
                <a:spcPts val="600"/>
              </a:spcAft>
            </a:pPr>
            <a:endParaRPr lang="en-US" sz="192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9184" indent="-329184" defTabSz="877824">
              <a:spcAft>
                <a:spcPts val="600"/>
              </a:spcAft>
            </a:pP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Kliiniliselt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tekib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perioraalne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või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perifeerne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paresteesia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,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põskede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punetus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,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pearinglus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,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iiveldus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või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oksendamine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,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sõrmede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ja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varvaste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spasmid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;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väljendunud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hüpokaltseemia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korral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ka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arütmiad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ja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epileptilised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hood</a:t>
            </a:r>
            <a:endParaRPr lang="en-US" sz="1536" kern="1200">
              <a:solidFill>
                <a:srgbClr val="000000"/>
              </a:solidFill>
              <a:latin typeface="+mn-lt"/>
              <a:ea typeface="+mn-lt"/>
              <a:cs typeface="+mn-lt"/>
            </a:endParaRPr>
          </a:p>
          <a:p>
            <a:pPr marL="329184" indent="-329184" defTabSz="877824">
              <a:spcAft>
                <a:spcPts val="600"/>
              </a:spcAft>
            </a:pP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Neerupuudulikkuse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korral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võib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tekkida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metaboolne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 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alkaloos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,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mistõttu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ravi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juurde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kuulub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profülaktiliselt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 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CaCl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  Ca-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glükonaadi</a:t>
            </a:r>
            <a:r>
              <a:rPr lang="en-US" sz="1536" kern="1200">
                <a:solidFill>
                  <a:srgbClr val="4D4D4D"/>
                </a:solidFill>
                <a:latin typeface="+mn-lt"/>
                <a:ea typeface="+mn-lt"/>
                <a:cs typeface="+mn-lt"/>
              </a:rPr>
              <a:t> </a:t>
            </a:r>
            <a:r>
              <a:rPr lang="en-US" sz="1536" kern="1200" err="1">
                <a:solidFill>
                  <a:srgbClr val="4D4D4D"/>
                </a:solidFill>
                <a:latin typeface="+mn-lt"/>
                <a:ea typeface="+mn-lt"/>
                <a:cs typeface="+mn-lt"/>
              </a:rPr>
              <a:t>infusioon</a:t>
            </a:r>
            <a:endParaRPr lang="en-US" sz="1600" err="1">
              <a:solidFill>
                <a:srgbClr val="4D4D4D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A1E0B7-9E4C-3EBB-760D-E71FABEF1B33}"/>
              </a:ext>
            </a:extLst>
          </p:cNvPr>
          <p:cNvSpPr txBox="1">
            <a:spLocks/>
          </p:cNvSpPr>
          <p:nvPr/>
        </p:nvSpPr>
        <p:spPr>
          <a:xfrm>
            <a:off x="1041729" y="2112579"/>
            <a:ext cx="5066242" cy="41928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77824">
              <a:spcBef>
                <a:spcPts val="960"/>
              </a:spcBef>
              <a:buNone/>
            </a:pP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Terapeutiline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aferees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invasiivne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ravimeetod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millel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alati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omad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riskid</a:t>
            </a:r>
            <a:endParaRPr lang="en-US" sz="192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19456" indent="-219456" defTabSz="877824">
              <a:spcBef>
                <a:spcPts val="960"/>
              </a:spcBef>
            </a:pP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4-5%-l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patsientidest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suurem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esimese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protseduuri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ajal</a:t>
            </a:r>
            <a:endParaRPr lang="en-US" sz="192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877824">
              <a:spcBef>
                <a:spcPts val="960"/>
              </a:spcBef>
              <a:buNone/>
            </a:pP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Tüsistused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seotud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493776" indent="-493776" defTabSz="877824">
              <a:spcBef>
                <a:spcPts val="960"/>
              </a:spcBef>
            </a:pP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Veenitee</a:t>
            </a:r>
            <a:endParaRPr lang="en-US" sz="192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93776" indent="-493776" defTabSz="877824">
              <a:spcBef>
                <a:spcPts val="960"/>
              </a:spcBef>
            </a:pP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Mahuasenduse</a:t>
            </a:r>
            <a:endParaRPr lang="en-US" sz="192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93776" indent="-493776" defTabSz="877824">
              <a:spcBef>
                <a:spcPts val="960"/>
              </a:spcBef>
            </a:pP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Alloleva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haiguse</a:t>
            </a:r>
            <a:endParaRPr lang="en-US" sz="192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93776" indent="-493776" defTabSz="877824">
              <a:spcBef>
                <a:spcPts val="960"/>
              </a:spcBef>
            </a:pP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Protseduuritüübiga</a:t>
            </a:r>
            <a:endParaRPr lang="en-US" sz="192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93776" indent="-493776" defTabSz="877824">
              <a:spcBef>
                <a:spcPts val="960"/>
              </a:spcBef>
            </a:pPr>
            <a:endParaRPr lang="en-US" sz="192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877824">
              <a:spcBef>
                <a:spcPts val="960"/>
              </a:spcBef>
              <a:buNone/>
            </a:pP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Sagedaseim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punktsioonikoha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hematoom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urtikaaria</a:t>
            </a:r>
            <a:r>
              <a:rPr lang="en-US" sz="19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9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hüpotensioon</a:t>
            </a:r>
            <a:endParaRPr lang="en-US" sz="2000" err="1"/>
          </a:p>
        </p:txBody>
      </p:sp>
    </p:spTree>
    <p:extLst>
      <p:ext uri="{BB962C8B-B14F-4D97-AF65-F5344CB8AC3E}">
        <p14:creationId xmlns:p14="http://schemas.microsoft.com/office/powerpoint/2010/main" val="80393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5F72-5841-3B71-427B-21E78DF9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TPE </a:t>
            </a:r>
            <a:r>
              <a:rPr lang="en-US" dirty="0" err="1"/>
              <a:t>tüsistused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F1FCC-0A9B-8F42-DDA0-CFAF7969AA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Albumiinasenduse</a:t>
            </a:r>
            <a:r>
              <a:rPr lang="en-US" dirty="0"/>
              <a:t> </a:t>
            </a:r>
            <a:r>
              <a:rPr lang="en-US" dirty="0" err="1"/>
              <a:t>korral</a:t>
            </a:r>
            <a:r>
              <a:rPr lang="en-US" dirty="0"/>
              <a:t> ka </a:t>
            </a:r>
            <a:r>
              <a:rPr lang="en-US" dirty="0" err="1"/>
              <a:t>teiste</a:t>
            </a:r>
            <a:r>
              <a:rPr lang="en-US" dirty="0"/>
              <a:t> </a:t>
            </a:r>
            <a:r>
              <a:rPr lang="en-US" dirty="0" err="1"/>
              <a:t>verevalkude</a:t>
            </a:r>
            <a:r>
              <a:rPr lang="en-US" dirty="0"/>
              <a:t> tase </a:t>
            </a:r>
            <a:r>
              <a:rPr lang="en-US" dirty="0" err="1"/>
              <a:t>langeb</a:t>
            </a:r>
            <a:endParaRPr lang="en-US" dirty="0"/>
          </a:p>
          <a:p>
            <a:r>
              <a:rPr lang="en-US" dirty="0" err="1"/>
              <a:t>Koagulopaatia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/>
              <a:t>Tavaliselt</a:t>
            </a:r>
            <a:r>
              <a:rPr lang="en-US" dirty="0"/>
              <a:t> </a:t>
            </a:r>
            <a:r>
              <a:rPr lang="en-US" err="1"/>
              <a:t>siiski</a:t>
            </a:r>
            <a:r>
              <a:rPr lang="en-US" dirty="0"/>
              <a:t> </a:t>
            </a:r>
            <a:r>
              <a:rPr lang="en-US" err="1"/>
              <a:t>kliiniliselt</a:t>
            </a:r>
            <a:r>
              <a:rPr lang="en-US" dirty="0"/>
              <a:t> </a:t>
            </a:r>
            <a:r>
              <a:rPr lang="en-US" err="1"/>
              <a:t>olulist</a:t>
            </a:r>
            <a:r>
              <a:rPr lang="en-US" dirty="0"/>
              <a:t> </a:t>
            </a:r>
            <a:r>
              <a:rPr lang="en-US" err="1"/>
              <a:t>veritsusriski</a:t>
            </a:r>
            <a:r>
              <a:rPr lang="en-US" dirty="0"/>
              <a:t> </a:t>
            </a:r>
            <a:r>
              <a:rPr lang="en-US" err="1"/>
              <a:t>sellega</a:t>
            </a:r>
            <a:r>
              <a:rPr lang="en-US" dirty="0"/>
              <a:t> </a:t>
            </a:r>
            <a:r>
              <a:rPr lang="en-US" err="1"/>
              <a:t>ei</a:t>
            </a:r>
            <a:r>
              <a:rPr lang="en-US" dirty="0"/>
              <a:t> </a:t>
            </a:r>
            <a:r>
              <a:rPr lang="en-US" err="1"/>
              <a:t>kaasne</a:t>
            </a:r>
            <a:r>
              <a:rPr lang="en-US" dirty="0"/>
              <a:t>, </a:t>
            </a:r>
            <a:r>
              <a:rPr lang="en-US" err="1"/>
              <a:t>kui</a:t>
            </a:r>
            <a:r>
              <a:rPr lang="en-US" dirty="0"/>
              <a:t> </a:t>
            </a:r>
            <a:r>
              <a:rPr lang="en-US" err="1"/>
              <a:t>ei</a:t>
            </a:r>
            <a:r>
              <a:rPr lang="en-US" dirty="0"/>
              <a:t> </a:t>
            </a:r>
            <a:r>
              <a:rPr lang="en-US" err="1"/>
              <a:t>esine</a:t>
            </a:r>
            <a:r>
              <a:rPr lang="en-US" dirty="0"/>
              <a:t> </a:t>
            </a:r>
            <a:r>
              <a:rPr lang="en-US" err="1"/>
              <a:t>allolevat</a:t>
            </a:r>
            <a:r>
              <a:rPr lang="en-US" dirty="0"/>
              <a:t> </a:t>
            </a:r>
            <a:r>
              <a:rPr lang="en-US" err="1"/>
              <a:t>soodustavat</a:t>
            </a:r>
            <a:r>
              <a:rPr lang="en-US" dirty="0"/>
              <a:t> </a:t>
            </a:r>
            <a:r>
              <a:rPr lang="en-US" err="1"/>
              <a:t>seisundit</a:t>
            </a:r>
            <a:r>
              <a:rPr lang="en-US" dirty="0"/>
              <a:t> (5% risk)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Norm tase 2-3 </a:t>
            </a:r>
            <a:r>
              <a:rPr lang="en-US" dirty="0" err="1"/>
              <a:t>päevaga</a:t>
            </a:r>
            <a:endParaRPr lang="en-US"/>
          </a:p>
          <a:p>
            <a:r>
              <a:rPr lang="en-US" err="1"/>
              <a:t>Hüpogammaglobulineemia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Infektsiooniriski</a:t>
            </a:r>
            <a:r>
              <a:rPr lang="en-US" dirty="0"/>
              <a:t> </a:t>
            </a:r>
            <a:r>
              <a:rPr lang="en-US" dirty="0" err="1"/>
              <a:t>tõus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Norm tase 3-4 </a:t>
            </a:r>
            <a:r>
              <a:rPr lang="en-US" dirty="0" err="1"/>
              <a:t>nädalaga</a:t>
            </a:r>
            <a:endParaRPr lang="en-US"/>
          </a:p>
          <a:p>
            <a:r>
              <a:rPr lang="en-US" dirty="0" err="1"/>
              <a:t>Eemaldatakse</a:t>
            </a:r>
            <a:r>
              <a:rPr lang="en-US" dirty="0"/>
              <a:t> ka </a:t>
            </a:r>
            <a:r>
              <a:rPr lang="en-US" dirty="0" err="1"/>
              <a:t>ravimid</a:t>
            </a:r>
            <a:r>
              <a:rPr lang="en-US" dirty="0"/>
              <a:t>/</a:t>
            </a:r>
            <a:r>
              <a:rPr lang="en-US" dirty="0" err="1"/>
              <a:t>metaboliidid</a:t>
            </a:r>
            <a:r>
              <a:rPr lang="en-US" dirty="0"/>
              <a:t>, </a:t>
            </a:r>
            <a:r>
              <a:rPr lang="en-US" dirty="0" err="1"/>
              <a:t>eriti</a:t>
            </a:r>
            <a:r>
              <a:rPr lang="en-US" dirty="0"/>
              <a:t> </a:t>
            </a:r>
            <a:r>
              <a:rPr lang="en-US" dirty="0" err="1"/>
              <a:t>plasmavalkudega</a:t>
            </a:r>
            <a:r>
              <a:rPr lang="en-US" dirty="0"/>
              <a:t> </a:t>
            </a:r>
            <a:r>
              <a:rPr lang="en-US" dirty="0" err="1"/>
              <a:t>seonduvad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  <p:pic>
        <p:nvPicPr>
          <p:cNvPr id="8" name="Content Placeholder 7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EB0C847B-9BD9-3E98-48B7-57FBF705C2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855" y="486569"/>
            <a:ext cx="5848090" cy="5572125"/>
          </a:xfrm>
        </p:spPr>
      </p:pic>
    </p:spTree>
    <p:extLst>
      <p:ext uri="{BB962C8B-B14F-4D97-AF65-F5344CB8AC3E}">
        <p14:creationId xmlns:p14="http://schemas.microsoft.com/office/powerpoint/2010/main" val="229489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around a person lying on a stretcher&#10;&#10;Description automatically generated">
            <a:extLst>
              <a:ext uri="{FF2B5EF4-FFF2-40B4-BE49-F238E27FC236}">
                <a16:creationId xmlns:a16="http://schemas.microsoft.com/office/drawing/2014/main" id="{B5AD2D65-8BFD-DD0C-2AD3-128D0E346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18842-DE94-0338-F9DF-0E82F999BC3C}"/>
              </a:ext>
            </a:extLst>
          </p:cNvPr>
          <p:cNvSpPr txBox="1"/>
          <p:nvPr/>
        </p:nvSpPr>
        <p:spPr>
          <a:xfrm>
            <a:off x="7531610" y="1224526"/>
            <a:ext cx="3822189" cy="49524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1913 Vadim Yurevich ja Nikolai Rosenberg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1951 Josep Grifols-Lucas - </a:t>
            </a:r>
            <a:r>
              <a:rPr lang="en-US" sz="2000" err="1"/>
              <a:t>põhjalikud</a:t>
            </a:r>
            <a:r>
              <a:rPr lang="en-US" sz="2000" dirty="0"/>
              <a:t> </a:t>
            </a:r>
            <a:r>
              <a:rPr lang="en-US" sz="2000" err="1"/>
              <a:t>katsed</a:t>
            </a:r>
            <a:r>
              <a:rPr lang="en-US" sz="2000" dirty="0"/>
              <a:t> </a:t>
            </a:r>
            <a:r>
              <a:rPr lang="en-US" sz="2000" err="1"/>
              <a:t>doonoritel</a:t>
            </a:r>
            <a:endParaRPr lang="en-US" sz="20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/>
              <a:t>Pildil</a:t>
            </a:r>
            <a:r>
              <a:rPr lang="en-US" sz="2000" dirty="0"/>
              <a:t> Grifols-Lucas </a:t>
            </a:r>
            <a:r>
              <a:rPr lang="en-US" sz="2000" err="1"/>
              <a:t>koos</a:t>
            </a:r>
            <a:r>
              <a:rPr lang="en-US" sz="2000" dirty="0"/>
              <a:t> Edward </a:t>
            </a:r>
            <a:r>
              <a:rPr lang="en-US" sz="2000" err="1"/>
              <a:t>Cohniga</a:t>
            </a:r>
            <a:r>
              <a:rPr lang="en-US" sz="2000" dirty="0"/>
              <a:t> </a:t>
            </a:r>
            <a:r>
              <a:rPr lang="en-US" sz="2000" err="1"/>
              <a:t>samal</a:t>
            </a:r>
            <a:r>
              <a:rPr lang="en-US" sz="2000" dirty="0"/>
              <a:t> </a:t>
            </a:r>
            <a:r>
              <a:rPr lang="en-US" sz="2000" err="1"/>
              <a:t>aastal</a:t>
            </a:r>
            <a:r>
              <a:rPr lang="en-US" sz="2000" dirty="0"/>
              <a:t> 4ndal </a:t>
            </a:r>
            <a:r>
              <a:rPr lang="en-US" sz="2000" err="1"/>
              <a:t>Rahvusvahelisel</a:t>
            </a:r>
            <a:r>
              <a:rPr lang="en-US" sz="2000" dirty="0"/>
              <a:t> </a:t>
            </a:r>
            <a:r>
              <a:rPr lang="en-US" sz="2000" err="1"/>
              <a:t>Transfusiooni</a:t>
            </a:r>
            <a:r>
              <a:rPr lang="en-US" sz="2000" dirty="0"/>
              <a:t> </a:t>
            </a:r>
            <a:r>
              <a:rPr lang="en-US" sz="2000" err="1"/>
              <a:t>Kongressil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1952 </a:t>
            </a:r>
            <a:r>
              <a:rPr lang="en-US" sz="2000" dirty="0" err="1"/>
              <a:t>plasmavahetus</a:t>
            </a:r>
            <a:r>
              <a:rPr lang="en-US" sz="2000" dirty="0"/>
              <a:t> </a:t>
            </a:r>
            <a:r>
              <a:rPr lang="en-US" sz="2000" dirty="0" err="1"/>
              <a:t>müeloomipatsiendil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1959 </a:t>
            </a:r>
            <a:r>
              <a:rPr lang="en-US" sz="2000" dirty="0" err="1"/>
              <a:t>esimene</a:t>
            </a:r>
            <a:r>
              <a:rPr lang="en-US" sz="2000" dirty="0"/>
              <a:t> </a:t>
            </a:r>
            <a:r>
              <a:rPr lang="en-US" sz="2000" dirty="0" err="1"/>
              <a:t>edukas</a:t>
            </a:r>
            <a:r>
              <a:rPr lang="en-US" sz="2000" dirty="0"/>
              <a:t> </a:t>
            </a:r>
            <a:r>
              <a:rPr lang="en-US" sz="2000" dirty="0" err="1"/>
              <a:t>terapeutiline</a:t>
            </a:r>
            <a:r>
              <a:rPr lang="en-US" sz="2000" dirty="0"/>
              <a:t> </a:t>
            </a:r>
            <a:r>
              <a:rPr lang="en-US" sz="2000" dirty="0" err="1"/>
              <a:t>plasmaferees</a:t>
            </a:r>
            <a:r>
              <a:rPr lang="en-US" sz="2000" dirty="0"/>
              <a:t> TTP </a:t>
            </a:r>
            <a:r>
              <a:rPr lang="en-US" sz="2000" dirty="0" err="1"/>
              <a:t>patsiendil</a:t>
            </a:r>
            <a:r>
              <a:rPr lang="en-US" sz="2000" dirty="0"/>
              <a:t> </a:t>
            </a:r>
            <a:r>
              <a:rPr lang="en-US" sz="2000" dirty="0" err="1"/>
              <a:t>dr</a:t>
            </a:r>
            <a:r>
              <a:rPr lang="en-US" sz="2000" dirty="0"/>
              <a:t> </a:t>
            </a:r>
            <a:r>
              <a:rPr lang="en-US" sz="2000" dirty="0" err="1"/>
              <a:t>Rubinsteini</a:t>
            </a:r>
            <a:r>
              <a:rPr lang="en-US" sz="2000" dirty="0"/>
              <a:t> </a:t>
            </a:r>
            <a:r>
              <a:rPr lang="en-US" sz="2000" dirty="0" err="1"/>
              <a:t>käe</a:t>
            </a:r>
            <a:r>
              <a:rPr lang="en-US" sz="2000" dirty="0"/>
              <a:t> all </a:t>
            </a:r>
            <a:r>
              <a:rPr lang="en-US" sz="2000" dirty="0" err="1"/>
              <a:t>Liibanonis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1960ndatel </a:t>
            </a:r>
            <a:r>
              <a:rPr lang="en-US" sz="2000" err="1"/>
              <a:t>plasmaseparaatorite</a:t>
            </a:r>
            <a:r>
              <a:rPr lang="en-US" sz="2000" dirty="0"/>
              <a:t> ja </a:t>
            </a:r>
            <a:r>
              <a:rPr lang="en-US" sz="2000" err="1"/>
              <a:t>afereesimasinate</a:t>
            </a:r>
            <a:r>
              <a:rPr lang="en-US" sz="2000" dirty="0"/>
              <a:t> </a:t>
            </a:r>
            <a:r>
              <a:rPr lang="en-US" sz="2000" err="1"/>
              <a:t>areng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6512A-03C8-DC88-8650-0DF6CC0C0C27}"/>
              </a:ext>
            </a:extLst>
          </p:cNvPr>
          <p:cNvSpPr txBox="1"/>
          <p:nvPr/>
        </p:nvSpPr>
        <p:spPr>
          <a:xfrm>
            <a:off x="8091487" y="4157662"/>
            <a:ext cx="702468" cy="476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2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A0886-6851-105A-1B02-40126E3B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ASFA 2023 - Guidelines on the Use of Therapeutic Apheresis in Clinical Practice – Evidence-Based Approach from the Writing Committee of the American Society for Apheresis: The Ninth Special Issue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C9142-B832-485B-1C4F-213C3A6EF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23" y="1812480"/>
            <a:ext cx="6455063" cy="4611703"/>
          </a:xfrm>
          <a:prstGeom prst="rect">
            <a:avLst/>
          </a:prstGeom>
        </p:spPr>
      </p:pic>
      <p:pic>
        <p:nvPicPr>
          <p:cNvPr id="4" name="Content Placeholder 3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E5E68FDF-7B41-F018-3429-A8A26EA1D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73840" y="1941590"/>
            <a:ext cx="4512181" cy="447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43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A2D3C-1FAA-E863-4E48-8F50F3B5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ASFA 2023 I ja II kategooria näidustused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D8659E4-1684-D321-9EA3-35BB7A05C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943409"/>
              </p:ext>
            </p:extLst>
          </p:nvPr>
        </p:nvGraphicFramePr>
        <p:xfrm>
          <a:off x="644056" y="2510878"/>
          <a:ext cx="10927831" cy="3396207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2780822">
                  <a:extLst>
                    <a:ext uri="{9D8B030D-6E8A-4147-A177-3AD203B41FA5}">
                      <a16:colId xmlns:a16="http://schemas.microsoft.com/office/drawing/2014/main" val="1739073042"/>
                    </a:ext>
                  </a:extLst>
                </a:gridCol>
                <a:gridCol w="638157">
                  <a:extLst>
                    <a:ext uri="{9D8B030D-6E8A-4147-A177-3AD203B41FA5}">
                      <a16:colId xmlns:a16="http://schemas.microsoft.com/office/drawing/2014/main" val="790353578"/>
                    </a:ext>
                  </a:extLst>
                </a:gridCol>
                <a:gridCol w="1451735">
                  <a:extLst>
                    <a:ext uri="{9D8B030D-6E8A-4147-A177-3AD203B41FA5}">
                      <a16:colId xmlns:a16="http://schemas.microsoft.com/office/drawing/2014/main" val="1703865472"/>
                    </a:ext>
                  </a:extLst>
                </a:gridCol>
                <a:gridCol w="6057117">
                  <a:extLst>
                    <a:ext uri="{9D8B030D-6E8A-4147-A177-3AD203B41FA5}">
                      <a16:colId xmlns:a16="http://schemas.microsoft.com/office/drawing/2014/main" val="2438884967"/>
                    </a:ext>
                  </a:extLst>
                </a:gridCol>
              </a:tblGrid>
              <a:tr h="132283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100" b="1" err="1">
                          <a:effectLst/>
                        </a:rPr>
                        <a:t>Neuroloogia</a:t>
                      </a:r>
                      <a:r>
                        <a:rPr lang="en-US" sz="3100" b="1">
                          <a:effectLst/>
                        </a:rPr>
                        <a:t> </a:t>
                      </a:r>
                      <a:endParaRPr lang="en-US" sz="3100" b="1" i="0">
                        <a:effectLst/>
                        <a:latin typeface="Aptos"/>
                      </a:endParaRPr>
                    </a:p>
                  </a:txBody>
                  <a:tcPr marL="102613" marR="102613" marT="70363" marB="7036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>
                          <a:effectLst/>
                        </a:rPr>
                        <a:t>I </a:t>
                      </a:r>
                      <a:endParaRPr lang="en-US" sz="2500" b="0" i="0">
                        <a:effectLst/>
                        <a:latin typeface="Aptos"/>
                      </a:endParaRPr>
                    </a:p>
                  </a:txBody>
                  <a:tcPr marL="102613" marR="102613" marT="70363" marB="7036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>
                          <a:effectLst/>
                        </a:rPr>
                        <a:t>TPE </a:t>
                      </a:r>
                      <a:endParaRPr lang="en-US" sz="2500" b="0" i="0">
                        <a:effectLst/>
                        <a:latin typeface="Aptos"/>
                      </a:endParaRPr>
                    </a:p>
                  </a:txBody>
                  <a:tcPr marL="102613" marR="102613" marT="70363" marB="7036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err="1">
                          <a:effectLst/>
                        </a:rPr>
                        <a:t>Ägedad</a:t>
                      </a:r>
                      <a:r>
                        <a:rPr lang="en-US" sz="2500" b="0">
                          <a:effectLst/>
                        </a:rPr>
                        <a:t> ja </a:t>
                      </a:r>
                      <a:r>
                        <a:rPr lang="en-US" sz="2500" b="0" err="1">
                          <a:effectLst/>
                        </a:rPr>
                        <a:t>kroonilised</a:t>
                      </a:r>
                      <a:r>
                        <a:rPr lang="en-US" sz="2500" b="0">
                          <a:effectLst/>
                        </a:rPr>
                        <a:t> </a:t>
                      </a:r>
                      <a:r>
                        <a:rPr lang="en-US" sz="2500" b="0" err="1">
                          <a:effectLst/>
                        </a:rPr>
                        <a:t>põletikuline</a:t>
                      </a:r>
                      <a:r>
                        <a:rPr lang="en-US" sz="2500" b="0">
                          <a:effectLst/>
                        </a:rPr>
                        <a:t> </a:t>
                      </a:r>
                      <a:r>
                        <a:rPr lang="en-US" sz="2500" b="0" err="1">
                          <a:effectLst/>
                        </a:rPr>
                        <a:t>demüelineeriv</a:t>
                      </a:r>
                      <a:r>
                        <a:rPr lang="en-US" sz="2500" b="0">
                          <a:effectLst/>
                        </a:rPr>
                        <a:t> </a:t>
                      </a:r>
                      <a:r>
                        <a:rPr lang="en-US" sz="2500" b="0" err="1">
                          <a:effectLst/>
                        </a:rPr>
                        <a:t>polü</a:t>
                      </a:r>
                      <a:r>
                        <a:rPr lang="en-US" sz="2500" b="0">
                          <a:effectLst/>
                        </a:rPr>
                        <a:t>(</a:t>
                      </a:r>
                      <a:r>
                        <a:rPr lang="en-US" sz="2500" b="0" err="1">
                          <a:effectLst/>
                        </a:rPr>
                        <a:t>radikulo</a:t>
                      </a:r>
                      <a:r>
                        <a:rPr lang="en-US" sz="2500" b="0">
                          <a:effectLst/>
                        </a:rPr>
                        <a:t>)</a:t>
                      </a:r>
                      <a:r>
                        <a:rPr lang="en-US" sz="2500" b="0" err="1">
                          <a:effectLst/>
                        </a:rPr>
                        <a:t>neuropaatia</a:t>
                      </a:r>
                      <a:r>
                        <a:rPr lang="en-US" sz="2500" b="0">
                          <a:effectLst/>
                        </a:rPr>
                        <a:t>, </a:t>
                      </a:r>
                      <a:r>
                        <a:rPr lang="en-US" sz="2500" b="0" err="1">
                          <a:effectLst/>
                        </a:rPr>
                        <a:t>k.a.</a:t>
                      </a:r>
                      <a:r>
                        <a:rPr lang="en-US" sz="2500" b="0">
                          <a:effectLst/>
                        </a:rPr>
                        <a:t> Ig </a:t>
                      </a:r>
                      <a:r>
                        <a:rPr lang="en-US" sz="2500" b="0" err="1">
                          <a:effectLst/>
                        </a:rPr>
                        <a:t>vahendatud</a:t>
                      </a:r>
                      <a:r>
                        <a:rPr lang="en-US" sz="2500" b="0">
                          <a:effectLst/>
                        </a:rPr>
                        <a:t> </a:t>
                      </a:r>
                      <a:endParaRPr lang="en-US" sz="2500" b="0" i="0">
                        <a:effectLst/>
                        <a:latin typeface="Aptos"/>
                      </a:endParaRPr>
                    </a:p>
                  </a:txBody>
                  <a:tcPr marL="102613" marR="102613" marT="70363" marB="70363"/>
                </a:tc>
                <a:extLst>
                  <a:ext uri="{0D108BD9-81ED-4DB2-BD59-A6C34878D82A}">
                    <a16:rowId xmlns:a16="http://schemas.microsoft.com/office/drawing/2014/main" val="897979813"/>
                  </a:ext>
                </a:extLst>
              </a:tr>
              <a:tr h="2073375">
                <a:tc>
                  <a:txBody>
                    <a:bodyPr/>
                    <a:lstStyle/>
                    <a:p>
                      <a:pPr algn="l" rtl="0" fontAlgn="base"/>
                      <a:endParaRPr lang="en-US" sz="1800" b="0" i="0">
                        <a:effectLst/>
                        <a:latin typeface="Aptos"/>
                      </a:endParaRPr>
                    </a:p>
                  </a:txBody>
                  <a:tcPr marL="102613" marR="102613" marT="70363" marB="7036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>
                          <a:effectLst/>
                        </a:rPr>
                        <a:t>II </a:t>
                      </a:r>
                      <a:endParaRPr lang="en-US" sz="2500" b="0" i="0">
                        <a:effectLst/>
                        <a:latin typeface="Aptos"/>
                      </a:endParaRPr>
                    </a:p>
                  </a:txBody>
                  <a:tcPr marL="102613" marR="102613" marT="70363" marB="7036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>
                          <a:effectLst/>
                        </a:rPr>
                        <a:t>TPE </a:t>
                      </a:r>
                    </a:p>
                    <a:p>
                      <a:pPr algn="l" rtl="0" fontAlgn="base"/>
                      <a:endParaRPr lang="en-US" sz="3700" b="0">
                        <a:effectLst/>
                      </a:endParaRPr>
                    </a:p>
                    <a:p>
                      <a:pPr algn="l" rtl="0" fontAlgn="base"/>
                      <a:endParaRPr lang="en-US" sz="3700" b="0">
                        <a:effectLst/>
                      </a:endParaRPr>
                    </a:p>
                    <a:p>
                      <a:pPr algn="l" rtl="0" fontAlgn="base"/>
                      <a:r>
                        <a:rPr lang="en-US" sz="2500" b="0">
                          <a:effectLst/>
                        </a:rPr>
                        <a:t>TPE/IA </a:t>
                      </a:r>
                      <a:endParaRPr lang="en-US" sz="2500" b="0" i="0">
                        <a:effectLst/>
                        <a:latin typeface="Aptos"/>
                      </a:endParaRPr>
                    </a:p>
                  </a:txBody>
                  <a:tcPr marL="102613" marR="102613" marT="70363" marB="7036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err="1">
                          <a:effectLst/>
                        </a:rPr>
                        <a:t>Äge</a:t>
                      </a:r>
                      <a:r>
                        <a:rPr lang="en-US" sz="2500" b="0">
                          <a:effectLst/>
                        </a:rPr>
                        <a:t> </a:t>
                      </a:r>
                      <a:r>
                        <a:rPr lang="en-US" sz="2500" b="0" err="1">
                          <a:effectLst/>
                        </a:rPr>
                        <a:t>disemineeritud</a:t>
                      </a:r>
                      <a:r>
                        <a:rPr lang="en-US" sz="2500" b="0">
                          <a:effectLst/>
                        </a:rPr>
                        <a:t> </a:t>
                      </a:r>
                      <a:r>
                        <a:rPr lang="en-US" sz="2500" b="0" err="1">
                          <a:effectLst/>
                        </a:rPr>
                        <a:t>entsefalopaatia</a:t>
                      </a:r>
                      <a:r>
                        <a:rPr lang="en-US" sz="2500" b="0">
                          <a:effectLst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2500" b="0" err="1">
                          <a:effectLst/>
                        </a:rPr>
                        <a:t>Müasteesia</a:t>
                      </a:r>
                      <a:r>
                        <a:rPr lang="en-US" sz="2500" b="0">
                          <a:effectLst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2500" b="0" err="1">
                          <a:effectLst/>
                        </a:rPr>
                        <a:t>Immuunvahenatud</a:t>
                      </a:r>
                      <a:r>
                        <a:rPr lang="en-US" sz="2500" b="0">
                          <a:effectLst/>
                        </a:rPr>
                        <a:t> </a:t>
                      </a:r>
                      <a:r>
                        <a:rPr lang="en-US" sz="2500" b="0" err="1">
                          <a:effectLst/>
                        </a:rPr>
                        <a:t>entsafaliidid</a:t>
                      </a:r>
                      <a:r>
                        <a:rPr lang="en-US" sz="2500" b="0">
                          <a:effectLst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2500" b="0">
                          <a:effectLst/>
                        </a:rPr>
                        <a:t>SLE </a:t>
                      </a:r>
                    </a:p>
                    <a:p>
                      <a:pPr algn="l" rtl="0" fontAlgn="base"/>
                      <a:r>
                        <a:rPr lang="en-US" sz="2500" b="0">
                          <a:effectLst/>
                        </a:rPr>
                        <a:t>Sclerosis multiple </a:t>
                      </a:r>
                      <a:r>
                        <a:rPr lang="en-US" sz="2500" b="0" err="1">
                          <a:effectLst/>
                        </a:rPr>
                        <a:t>ägenemine</a:t>
                      </a:r>
                      <a:r>
                        <a:rPr lang="en-US" sz="2500" b="0">
                          <a:effectLst/>
                        </a:rPr>
                        <a:t> </a:t>
                      </a:r>
                      <a:endParaRPr lang="en-US" sz="2500" b="0" i="0">
                        <a:effectLst/>
                        <a:latin typeface="Aptos"/>
                      </a:endParaRPr>
                    </a:p>
                  </a:txBody>
                  <a:tcPr marL="102613" marR="102613" marT="70363" marB="70363"/>
                </a:tc>
                <a:extLst>
                  <a:ext uri="{0D108BD9-81ED-4DB2-BD59-A6C34878D82A}">
                    <a16:rowId xmlns:a16="http://schemas.microsoft.com/office/drawing/2014/main" val="2327981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49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31EA9-7032-736E-7CDF-81800E379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ASFA 2023 I ja II kategooria näidustused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757C5B-6E5D-0281-9DCC-D5397AF6B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403666"/>
              </p:ext>
            </p:extLst>
          </p:nvPr>
        </p:nvGraphicFramePr>
        <p:xfrm>
          <a:off x="644056" y="2362045"/>
          <a:ext cx="10927831" cy="3693875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2266081">
                  <a:extLst>
                    <a:ext uri="{9D8B030D-6E8A-4147-A177-3AD203B41FA5}">
                      <a16:colId xmlns:a16="http://schemas.microsoft.com/office/drawing/2014/main" val="3947125814"/>
                    </a:ext>
                  </a:extLst>
                </a:gridCol>
                <a:gridCol w="731865">
                  <a:extLst>
                    <a:ext uri="{9D8B030D-6E8A-4147-A177-3AD203B41FA5}">
                      <a16:colId xmlns:a16="http://schemas.microsoft.com/office/drawing/2014/main" val="2352012449"/>
                    </a:ext>
                  </a:extLst>
                </a:gridCol>
                <a:gridCol w="2523030">
                  <a:extLst>
                    <a:ext uri="{9D8B030D-6E8A-4147-A177-3AD203B41FA5}">
                      <a16:colId xmlns:a16="http://schemas.microsoft.com/office/drawing/2014/main" val="1939424196"/>
                    </a:ext>
                  </a:extLst>
                </a:gridCol>
                <a:gridCol w="5406855">
                  <a:extLst>
                    <a:ext uri="{9D8B030D-6E8A-4147-A177-3AD203B41FA5}">
                      <a16:colId xmlns:a16="http://schemas.microsoft.com/office/drawing/2014/main" val="4240390816"/>
                    </a:ext>
                  </a:extLst>
                </a:gridCol>
              </a:tblGrid>
              <a:tr h="146375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1" i="0" cap="none" spc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Nefroloogia</a:t>
                      </a:r>
                      <a:r>
                        <a:rPr lang="en-US" sz="2500" b="1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164863" marR="164863" marT="113049" marB="143692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I </a:t>
                      </a:r>
                    </a:p>
                  </a:txBody>
                  <a:tcPr marL="164863" marR="164863" marT="113049" marB="143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TPE </a:t>
                      </a:r>
                    </a:p>
                  </a:txBody>
                  <a:tcPr marL="164863" marR="164863" marT="113049" marB="143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Anti-</a:t>
                      </a:r>
                      <a:r>
                        <a:rPr lang="en-US" sz="2500" b="0" i="0" cap="none" spc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glomerulaar</a:t>
                      </a:r>
                      <a:r>
                        <a:rPr lang="en-US" sz="2500" b="0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cap="none" spc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basaalmembraani</a:t>
                      </a:r>
                      <a:r>
                        <a:rPr lang="en-US" sz="2500" b="0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cap="none" spc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haigus</a:t>
                      </a:r>
                      <a:r>
                        <a:rPr lang="en-US" sz="2500" b="0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  <a:p>
                      <a:pPr algn="l" rtl="0" fontAlgn="base"/>
                      <a:endParaRPr lang="en-US" sz="25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4863" marR="164863" marT="113049" marB="143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280138"/>
                  </a:ext>
                </a:extLst>
              </a:tr>
              <a:tr h="2230117">
                <a:tc>
                  <a:txBody>
                    <a:bodyPr/>
                    <a:lstStyle/>
                    <a:p>
                      <a:pPr algn="l" rtl="0" fontAlgn="base"/>
                      <a:endParaRPr lang="en-US" sz="2500" b="0" i="0" cap="none" spc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</a:txBody>
                  <a:tcPr marL="164863" marR="164863" marT="113049" marB="143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II </a:t>
                      </a:r>
                    </a:p>
                  </a:txBody>
                  <a:tcPr marL="164863" marR="164863" marT="113049" marB="143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B2-mikroglobuliin-adsorptsioon </a:t>
                      </a:r>
                    </a:p>
                    <a:p>
                      <a:pPr algn="l" rtl="0" fontAlgn="base"/>
                      <a:r>
                        <a:rPr lang="en-US" sz="2500" b="0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TPE/IA </a:t>
                      </a:r>
                      <a:endParaRPr lang="en-US" sz="25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4863" marR="164863" marT="113049" marB="143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cap="none" spc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Süsteemne</a:t>
                      </a:r>
                      <a:r>
                        <a:rPr lang="en-US" sz="2500" b="0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cap="none" spc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amüloidoos</a:t>
                      </a:r>
                      <a:r>
                        <a:rPr lang="en-US" sz="2500" b="0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  <a:p>
                      <a:pPr algn="l" rtl="0" fontAlgn="base"/>
                      <a:endParaRPr lang="en-US" sz="25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endParaRPr lang="en-US" sz="25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2500" b="0" i="0" cap="none" spc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Fokaalne</a:t>
                      </a:r>
                      <a:r>
                        <a:rPr lang="en-US" sz="2500" b="0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cap="none" spc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segmentaalne</a:t>
                      </a:r>
                      <a:r>
                        <a:rPr lang="en-US" sz="2500" b="0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cap="none" spc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glomeruloskleroos</a:t>
                      </a:r>
                      <a:r>
                        <a:rPr lang="en-US" sz="2500" b="0" i="0" cap="none" spc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  <a:endParaRPr lang="en-US" sz="25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4863" marR="164863" marT="113049" marB="1436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78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70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79C53-5527-AD10-4F89-AFC54DB4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ASFA 2023 I ja II kategooria näidustused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9CAAA14-2FC5-5D7E-8ED5-2C1627F11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326415"/>
              </p:ext>
            </p:extLst>
          </p:nvPr>
        </p:nvGraphicFramePr>
        <p:xfrm>
          <a:off x="1362178" y="2112579"/>
          <a:ext cx="9485007" cy="4192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656">
                  <a:extLst>
                    <a:ext uri="{9D8B030D-6E8A-4147-A177-3AD203B41FA5}">
                      <a16:colId xmlns:a16="http://schemas.microsoft.com/office/drawing/2014/main" val="2689033240"/>
                    </a:ext>
                  </a:extLst>
                </a:gridCol>
                <a:gridCol w="548471">
                  <a:extLst>
                    <a:ext uri="{9D8B030D-6E8A-4147-A177-3AD203B41FA5}">
                      <a16:colId xmlns:a16="http://schemas.microsoft.com/office/drawing/2014/main" val="2017916744"/>
                    </a:ext>
                  </a:extLst>
                </a:gridCol>
                <a:gridCol w="2148176">
                  <a:extLst>
                    <a:ext uri="{9D8B030D-6E8A-4147-A177-3AD203B41FA5}">
                      <a16:colId xmlns:a16="http://schemas.microsoft.com/office/drawing/2014/main" val="3299344608"/>
                    </a:ext>
                  </a:extLst>
                </a:gridCol>
                <a:gridCol w="4966704">
                  <a:extLst>
                    <a:ext uri="{9D8B030D-6E8A-4147-A177-3AD203B41FA5}">
                      <a16:colId xmlns:a16="http://schemas.microsoft.com/office/drawing/2014/main" val="386879675"/>
                    </a:ext>
                  </a:extLst>
                </a:gridCol>
              </a:tblGrid>
              <a:tr h="231649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1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Hematoloogia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60182" marR="60182" marT="41268" marB="4126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I </a:t>
                      </a:r>
                    </a:p>
                  </a:txBody>
                  <a:tcPr marL="60182" marR="60182" marT="41268" marB="4126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TPE </a:t>
                      </a:r>
                    </a:p>
                    <a:p>
                      <a:pPr algn="l" rtl="0" fontAlgn="base"/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  <a:p>
                      <a:pPr algn="l" rtl="0" fontAlgn="base"/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  <a:p>
                      <a:pPr algn="l" rtl="0" fontAlgn="base"/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Erütrotsütaferees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  <a:p>
                      <a:pPr algn="l" rtl="0" fontAlgn="base"/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RBC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vahetus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l" rtl="0" fontAlgn="base"/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ECP </a:t>
                      </a:r>
                    </a:p>
                  </a:txBody>
                  <a:tcPr marL="60182" marR="60182" marT="41268" marB="4126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TTP </a:t>
                      </a:r>
                    </a:p>
                    <a:p>
                      <a:pPr algn="l" rtl="0" fontAlgn="base"/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Katastroofiline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antifosfolipiidsündroom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Hüperviskoossussündroom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hüpergammaglobulineemia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korral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Pärilik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hemokromatoos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Müeloproliferatiivsed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haigused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,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Hct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üle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60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Sirp-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rakuline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aneemia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,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kriis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(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rindkerevalu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, insult,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korduv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vasooklusiivne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) 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MF/Sezary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sündroom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Äge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ja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krooniline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Graft vs Host </a:t>
                      </a:r>
                      <a:r>
                        <a:rPr lang="en-US" sz="14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sündroom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60182" marR="60182" marT="41268" marB="4126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35276"/>
                  </a:ext>
                </a:extLst>
              </a:tr>
              <a:tr h="1876308">
                <a:tc>
                  <a:txBody>
                    <a:bodyPr/>
                    <a:lstStyle/>
                    <a:p>
                      <a:pPr algn="l" rtl="0" fontAlgn="base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</a:txBody>
                  <a:tcPr marL="60182" marR="60182" marT="41268" marB="4126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II </a:t>
                      </a:r>
                    </a:p>
                  </a:txBody>
                  <a:tcPr marL="60182" marR="60182" marT="41268" marB="4126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TPE </a:t>
                      </a:r>
                    </a:p>
                    <a:p>
                      <a:pPr algn="l" rtl="0" fontAlgn="base"/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  <a:p>
                      <a:pPr algn="l" rtl="0" fontAlgn="base"/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  <a:p>
                      <a:pPr algn="l" rtl="0" fontAlgn="base"/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  <a:p>
                      <a:pPr algn="l" rtl="0" fontAlgn="base"/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DFPP </a:t>
                      </a:r>
                    </a:p>
                    <a:p>
                      <a:pPr algn="l" rtl="0" fontAlgn="base"/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Trombotsütaferees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60182" marR="60182" marT="41268" marB="4126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Külm AIHA 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Raske 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külmagluttiniintõbi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Müeloomi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cast-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nefropaatia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TMA (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komplement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vahendatud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Faktor H 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autoAb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, 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tiklopidiin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sõltuv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) </a:t>
                      </a:r>
                    </a:p>
                    <a:p>
                      <a:pPr algn="l" rtl="0" fontAlgn="base"/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Väljendunud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krüoglobulineemia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Essentsiaalne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trombotsütoos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, 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sümtomaatiline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60182" marR="60182" marT="41268" marB="4126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63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160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1C1D0-CE86-32A5-9855-F6F56A86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ASFA 2023 I ja II kategooria näidustused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AAA2F6-4FB6-E5A8-2AE9-29EDE7893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064942"/>
              </p:ext>
            </p:extLst>
          </p:nvPr>
        </p:nvGraphicFramePr>
        <p:xfrm>
          <a:off x="644056" y="2386380"/>
          <a:ext cx="10927830" cy="275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459">
                  <a:extLst>
                    <a:ext uri="{9D8B030D-6E8A-4147-A177-3AD203B41FA5}">
                      <a16:colId xmlns:a16="http://schemas.microsoft.com/office/drawing/2014/main" val="4158954402"/>
                    </a:ext>
                  </a:extLst>
                </a:gridCol>
                <a:gridCol w="722862">
                  <a:extLst>
                    <a:ext uri="{9D8B030D-6E8A-4147-A177-3AD203B41FA5}">
                      <a16:colId xmlns:a16="http://schemas.microsoft.com/office/drawing/2014/main" val="1814938237"/>
                    </a:ext>
                  </a:extLst>
                </a:gridCol>
                <a:gridCol w="2497586">
                  <a:extLst>
                    <a:ext uri="{9D8B030D-6E8A-4147-A177-3AD203B41FA5}">
                      <a16:colId xmlns:a16="http://schemas.microsoft.com/office/drawing/2014/main" val="3034842722"/>
                    </a:ext>
                  </a:extLst>
                </a:gridCol>
                <a:gridCol w="5542923">
                  <a:extLst>
                    <a:ext uri="{9D8B030D-6E8A-4147-A177-3AD203B41FA5}">
                      <a16:colId xmlns:a16="http://schemas.microsoft.com/office/drawing/2014/main" val="4008730104"/>
                    </a:ext>
                  </a:extLst>
                </a:gridCol>
              </a:tblGrid>
              <a:tr h="83557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800" b="1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GI </a:t>
                      </a:r>
                      <a:r>
                        <a:rPr lang="en-US" sz="2800" b="1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trakt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123818" marR="123818" marT="84904" marB="8490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I </a:t>
                      </a:r>
                    </a:p>
                  </a:txBody>
                  <a:tcPr marL="123818" marR="123818" marT="84904" marB="8490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TPE-HV </a:t>
                      </a:r>
                    </a:p>
                  </a:txBody>
                  <a:tcPr marL="123818" marR="123818" marT="84904" marB="8490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Äge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0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maksapuudulikkus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20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Fulminantne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0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Wilsoni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0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haigus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  <a:endParaRPr lang="en-US" sz="20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3818" marR="123818" marT="84904" marB="8490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019367"/>
                  </a:ext>
                </a:extLst>
              </a:tr>
              <a:tr h="1914846">
                <a:tc>
                  <a:txBody>
                    <a:bodyPr/>
                    <a:lstStyle/>
                    <a:p>
                      <a:pPr algn="l" rtl="0" fontAlgn="base"/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</a:txBody>
                  <a:tcPr marL="123818" marR="123818" marT="84904" marB="8490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II </a:t>
                      </a:r>
                    </a:p>
                  </a:txBody>
                  <a:tcPr marL="123818" marR="123818" marT="84904" marB="8490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TPE/RBC </a:t>
                      </a:r>
                      <a:r>
                        <a:rPr lang="en-US" sz="20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vahetus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  <a:p>
                      <a:pPr algn="l" rtl="0" fontAlgn="base"/>
                      <a:endParaRPr lang="en-US" sz="20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Adsorptiivne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0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tsütaferees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 </a:t>
                      </a:r>
                      <a:endParaRPr lang="en-US" sz="20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3818" marR="123818" marT="84904" marB="8490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Erütropoeetiline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0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protoporfüüria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0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maksakahjustusega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  <a:p>
                      <a:pPr algn="l" rtl="0" fontAlgn="base"/>
                      <a:endParaRPr lang="en-US" sz="20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20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Haavandiline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0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koliit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  <a:endParaRPr lang="en-US" sz="20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3818" marR="123818" marT="84904" marB="8490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18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660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ED596-A757-AB73-6765-618C0ED4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ASFA 2023 I ja II kategooria näidustused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C14AFD-8F3B-191A-E4B0-D45D7F8B8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713881"/>
              </p:ext>
            </p:extLst>
          </p:nvPr>
        </p:nvGraphicFramePr>
        <p:xfrm>
          <a:off x="644056" y="3342890"/>
          <a:ext cx="10927832" cy="17321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02672">
                  <a:extLst>
                    <a:ext uri="{9D8B030D-6E8A-4147-A177-3AD203B41FA5}">
                      <a16:colId xmlns:a16="http://schemas.microsoft.com/office/drawing/2014/main" val="3854846100"/>
                    </a:ext>
                  </a:extLst>
                </a:gridCol>
                <a:gridCol w="611090">
                  <a:extLst>
                    <a:ext uri="{9D8B030D-6E8A-4147-A177-3AD203B41FA5}">
                      <a16:colId xmlns:a16="http://schemas.microsoft.com/office/drawing/2014/main" val="2683904912"/>
                    </a:ext>
                  </a:extLst>
                </a:gridCol>
                <a:gridCol w="1027289">
                  <a:extLst>
                    <a:ext uri="{9D8B030D-6E8A-4147-A177-3AD203B41FA5}">
                      <a16:colId xmlns:a16="http://schemas.microsoft.com/office/drawing/2014/main" val="1570784165"/>
                    </a:ext>
                  </a:extLst>
                </a:gridCol>
                <a:gridCol w="5186781">
                  <a:extLst>
                    <a:ext uri="{9D8B030D-6E8A-4147-A177-3AD203B41FA5}">
                      <a16:colId xmlns:a16="http://schemas.microsoft.com/office/drawing/2014/main" val="326578684"/>
                    </a:ext>
                  </a:extLst>
                </a:gridCol>
              </a:tblGrid>
              <a:tr h="173218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100" b="1" i="0" dirty="0" err="1">
                          <a:effectLst/>
                          <a:latin typeface="Aptos"/>
                        </a:rPr>
                        <a:t>Transplantatsooniga</a:t>
                      </a:r>
                      <a:r>
                        <a:rPr lang="en-US" sz="3100" b="1" i="0" dirty="0">
                          <a:effectLst/>
                          <a:latin typeface="Aptos"/>
                        </a:rPr>
                        <a:t> </a:t>
                      </a:r>
                      <a:r>
                        <a:rPr lang="en-US" sz="3100" b="1" i="0" dirty="0" err="1">
                          <a:effectLst/>
                          <a:latin typeface="Aptos"/>
                        </a:rPr>
                        <a:t>seotud</a:t>
                      </a:r>
                      <a:r>
                        <a:rPr lang="en-US" sz="1900" b="0" i="0" dirty="0">
                          <a:effectLst/>
                          <a:latin typeface="Aptos"/>
                        </a:rPr>
                        <a:t> </a:t>
                      </a:r>
                      <a:endParaRPr lang="en-US" sz="2800" b="0" i="0" dirty="0">
                        <a:effectLst/>
                        <a:latin typeface="Aptos"/>
                      </a:endParaRPr>
                    </a:p>
                    <a:p>
                      <a:pPr algn="l" rtl="0" fontAlgn="base"/>
                      <a:endParaRPr lang="en-US" sz="2800" b="0" i="0">
                        <a:effectLst/>
                      </a:endParaRPr>
                    </a:p>
                  </a:txBody>
                  <a:tcPr marL="104673" marR="104673" marT="71776" marB="717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dirty="0">
                          <a:effectLst/>
                          <a:latin typeface="Aptos"/>
                        </a:rPr>
                        <a:t>II </a:t>
                      </a:r>
                    </a:p>
                  </a:txBody>
                  <a:tcPr marL="104673" marR="104673" marT="71776" marB="717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dirty="0">
                          <a:effectLst/>
                          <a:latin typeface="Aptos"/>
                        </a:rPr>
                        <a:t>TPE </a:t>
                      </a:r>
                    </a:p>
                    <a:p>
                      <a:pPr algn="l" rtl="0" fontAlgn="base"/>
                      <a:endParaRPr lang="en-US" sz="2500" b="0" i="0">
                        <a:effectLst/>
                        <a:latin typeface="Aptos"/>
                      </a:endParaRPr>
                    </a:p>
                    <a:p>
                      <a:pPr algn="l" rtl="0" fontAlgn="base"/>
                      <a:r>
                        <a:rPr lang="en-US" sz="2500" b="0" i="0" dirty="0">
                          <a:effectLst/>
                          <a:latin typeface="Aptos"/>
                        </a:rPr>
                        <a:t>ECP </a:t>
                      </a:r>
                    </a:p>
                  </a:txBody>
                  <a:tcPr marL="104673" marR="104673" marT="71776" marB="717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dirty="0" err="1">
                          <a:effectLst/>
                          <a:latin typeface="Aptos"/>
                        </a:rPr>
                        <a:t>Südame</a:t>
                      </a:r>
                      <a:r>
                        <a:rPr lang="en-US" sz="2500" b="0" i="0" dirty="0">
                          <a:effectLst/>
                          <a:latin typeface="Aptos"/>
                        </a:rPr>
                        <a:t>, </a:t>
                      </a:r>
                      <a:r>
                        <a:rPr lang="en-US" sz="2500" b="0" i="0" dirty="0" err="1">
                          <a:effectLst/>
                          <a:latin typeface="Aptos"/>
                        </a:rPr>
                        <a:t>maksa</a:t>
                      </a:r>
                      <a:r>
                        <a:rPr lang="en-US" sz="2500" b="0" i="0" dirty="0">
                          <a:effectLst/>
                          <a:latin typeface="Aptos"/>
                        </a:rPr>
                        <a:t>, </a:t>
                      </a:r>
                      <a:r>
                        <a:rPr lang="en-US" sz="2500" b="0" i="0" dirty="0" err="1">
                          <a:effectLst/>
                          <a:latin typeface="Aptos"/>
                        </a:rPr>
                        <a:t>kopsu</a:t>
                      </a:r>
                      <a:r>
                        <a:rPr lang="en-US" sz="2500" b="0" i="0" dirty="0">
                          <a:effectLst/>
                          <a:latin typeface="Aptos"/>
                        </a:rPr>
                        <a:t>, </a:t>
                      </a:r>
                      <a:r>
                        <a:rPr lang="en-US" sz="2500" b="0" i="0" dirty="0" err="1">
                          <a:effectLst/>
                          <a:latin typeface="Aptos"/>
                        </a:rPr>
                        <a:t>neeru</a:t>
                      </a:r>
                      <a:r>
                        <a:rPr lang="en-US" sz="2500" b="0" i="0" dirty="0">
                          <a:effectLst/>
                          <a:latin typeface="Aptos"/>
                        </a:rPr>
                        <a:t>, ka HSCT </a:t>
                      </a:r>
                      <a:r>
                        <a:rPr lang="en-US" sz="2500" b="0" i="0" dirty="0" err="1">
                          <a:effectLst/>
                          <a:latin typeface="Aptos"/>
                        </a:rPr>
                        <a:t>korral</a:t>
                      </a:r>
                      <a:r>
                        <a:rPr lang="en-US" sz="2500" b="0" i="0" dirty="0"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dirty="0" err="1">
                          <a:effectLst/>
                          <a:latin typeface="Aptos"/>
                        </a:rPr>
                        <a:t>desensibilisatsiooniks</a:t>
                      </a:r>
                      <a:r>
                        <a:rPr lang="en-US" sz="2500" b="0" i="0" dirty="0">
                          <a:effectLst/>
                          <a:latin typeface="Aptos"/>
                        </a:rPr>
                        <a:t> </a:t>
                      </a:r>
                    </a:p>
                    <a:p>
                      <a:pPr algn="l" rtl="0" fontAlgn="base"/>
                      <a:endParaRPr lang="en-US" sz="2500" b="0" i="0">
                        <a:effectLst/>
                        <a:latin typeface="Aptos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2500" b="0" i="0" dirty="0" err="1">
                          <a:effectLst/>
                          <a:latin typeface="Aptos"/>
                        </a:rPr>
                        <a:t>Äratõuksereaktsioonide</a:t>
                      </a:r>
                      <a:r>
                        <a:rPr lang="en-US" sz="2500" b="0" i="0" dirty="0"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dirty="0" err="1">
                          <a:effectLst/>
                          <a:latin typeface="Aptos"/>
                        </a:rPr>
                        <a:t>korral</a:t>
                      </a:r>
                      <a:r>
                        <a:rPr lang="en-US" sz="2500" b="0" i="0" dirty="0"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104673" marR="104673" marT="71776" marB="717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1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61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87F5A-4828-A8BA-66A6-9F9F6846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ASFA 2023 I ja II kategooria näidustused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26B736D-7AD9-1F57-7539-FAE84D04B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80890"/>
              </p:ext>
            </p:extLst>
          </p:nvPr>
        </p:nvGraphicFramePr>
        <p:xfrm>
          <a:off x="834109" y="2112579"/>
          <a:ext cx="10547724" cy="4192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42">
                  <a:extLst>
                    <a:ext uri="{9D8B030D-6E8A-4147-A177-3AD203B41FA5}">
                      <a16:colId xmlns:a16="http://schemas.microsoft.com/office/drawing/2014/main" val="2742757991"/>
                    </a:ext>
                  </a:extLst>
                </a:gridCol>
                <a:gridCol w="630423">
                  <a:extLst>
                    <a:ext uri="{9D8B030D-6E8A-4147-A177-3AD203B41FA5}">
                      <a16:colId xmlns:a16="http://schemas.microsoft.com/office/drawing/2014/main" val="1965170266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917589874"/>
                    </a:ext>
                  </a:extLst>
                </a:gridCol>
                <a:gridCol w="7209009">
                  <a:extLst>
                    <a:ext uri="{9D8B030D-6E8A-4147-A177-3AD203B41FA5}">
                      <a16:colId xmlns:a16="http://schemas.microsoft.com/office/drawing/2014/main" val="811906740"/>
                    </a:ext>
                  </a:extLst>
                </a:gridCol>
              </a:tblGrid>
              <a:tr h="247584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100" b="1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Teised</a:t>
                      </a:r>
                      <a:r>
                        <a:rPr lang="en-US" sz="3100" b="1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103753" marR="103753" marT="71145" marB="7114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I </a:t>
                      </a:r>
                      <a:endParaRPr lang="en-US" sz="2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3753" marR="103753" marT="71145" marB="7114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TPE </a:t>
                      </a:r>
                      <a:endParaRPr lang="en-US" sz="2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IA </a:t>
                      </a:r>
                      <a:endParaRPr lang="en-US" sz="2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LA </a:t>
                      </a:r>
                      <a:endParaRPr lang="en-US" sz="2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3753" marR="103753" marT="71145" marB="7114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Difuusne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alveolaarne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hemorraagia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  <a:endParaRPr lang="en-US" sz="2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NYHA II-IV </a:t>
                      </a:r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südamepuudulikkus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  <a:endParaRPr lang="en-US" sz="2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Perekondlik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hüperkolesteroleemia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  <a:endParaRPr lang="en-US" sz="2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Lipoproteineemia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progressiivnse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aterosklerootilise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kardiovaskulaarhaiguse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korral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  <a:endParaRPr lang="en-US" sz="2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25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</a:txBody>
                  <a:tcPr marL="103753" marR="103753" marT="71145" marB="7114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918991"/>
                  </a:ext>
                </a:extLst>
              </a:tr>
              <a:tr h="1716964">
                <a:tc>
                  <a:txBody>
                    <a:bodyPr/>
                    <a:lstStyle/>
                    <a:p>
                      <a:pPr algn="l" rtl="0" fontAlgn="base"/>
                      <a:endParaRPr lang="en-US" sz="1900" b="0" i="0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</a:txBody>
                  <a:tcPr marL="103753" marR="103753" marT="71145" marB="7114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II </a:t>
                      </a:r>
                      <a:endParaRPr lang="en-US" sz="2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3753" marR="103753" marT="71145" marB="7114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TPE </a:t>
                      </a:r>
                      <a:endParaRPr lang="en-US" sz="2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3753" marR="103753" marT="71145" marB="7114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Äge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seenemürgistus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 </a:t>
                      </a:r>
                      <a:endParaRPr lang="en-US" sz="2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Väljendunud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türeotoksikoos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  <a:endParaRPr lang="en-US" sz="2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25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Hepatiit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B </a:t>
                      </a:r>
                      <a:r>
                        <a:rPr lang="en-US" sz="2500" b="0" i="0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seotud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polyarteritis nodosa </a:t>
                      </a:r>
                      <a:endParaRPr lang="en-US" sz="2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Voltaaž-sõltivate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K.kanalite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en-US" sz="2500" b="0" i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haigused</a:t>
                      </a:r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</a:t>
                      </a:r>
                      <a:endParaRPr lang="en-US" sz="2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3753" marR="103753" marT="71145" marB="7114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03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342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t-EE" sz="4000">
                <a:solidFill>
                  <a:srgbClr val="FFFFFF"/>
                </a:solidFill>
              </a:rPr>
              <a:t>Haigusjuht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t-EE" sz="2000" b="1"/>
              <a:t>54a meespatsient</a:t>
            </a:r>
            <a:endParaRPr lang="en-US" sz="2000" b="1"/>
          </a:p>
          <a:p>
            <a:r>
              <a:rPr lang="et-EE" sz="2000"/>
              <a:t>Anamneesis kardiaalne äkksurm STEMI tõttu üle VF, ROSC 5 min. Plaaniline RCA PKI teostatud. Taastunud hästi. Lisaks hüperlipideemia, hüpertooniatõbi, varasemalt suitsetaja</a:t>
            </a:r>
          </a:p>
          <a:p>
            <a:r>
              <a:rPr lang="et-EE" sz="2000"/>
              <a:t>Kodune raviskeem atorvastatiin 40 mg x 1, retardmetoprolool 25 mg x 2, pantoprasool 40 mg x 1, valsartaan 80 mg x 2, südameaspiriin</a:t>
            </a:r>
            <a:br>
              <a:rPr lang="et-EE" sz="2000"/>
            </a:br>
            <a:endParaRPr lang="et-EE" sz="2000"/>
          </a:p>
        </p:txBody>
      </p:sp>
    </p:spTree>
    <p:extLst>
      <p:ext uri="{BB962C8B-B14F-4D97-AF65-F5344CB8AC3E}">
        <p14:creationId xmlns:p14="http://schemas.microsoft.com/office/powerpoint/2010/main" val="1332407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t-EE" sz="4000" dirty="0">
                <a:solidFill>
                  <a:srgbClr val="FFFFFF"/>
                </a:solidFill>
              </a:rPr>
              <a:t>Haigusjuht I jätk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4" y="1718122"/>
            <a:ext cx="10533656" cy="4283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z="1700" dirty="0"/>
              <a:t>Haigestunud febriilsete palavikega 14.8., mis kestnud nädala. Kodune COVID kiirtest positiivne. Esinenud ka maitse- ja lõhnataju muutusi. 28.8. perearsti vastuvõtul käinud nõrkuse, kõhulahtisuse, </a:t>
            </a:r>
            <a:r>
              <a:rPr lang="et-EE" sz="1700" dirty="0" err="1"/>
              <a:t>ikteruse</a:t>
            </a:r>
            <a:r>
              <a:rPr lang="et-EE" sz="1700" dirty="0"/>
              <a:t> tõttu. Võetud analüüsid.  Sama päeva pealelõunal tekkinud ägedalt kõnetakistus, </a:t>
            </a:r>
            <a:r>
              <a:rPr lang="et-EE" sz="1700" dirty="0" err="1"/>
              <a:t>sensomotoorne</a:t>
            </a:r>
            <a:r>
              <a:rPr lang="et-EE" sz="1700" dirty="0"/>
              <a:t> afaasia. Jõudnud </a:t>
            </a:r>
            <a:r>
              <a:rPr lang="et-EE" sz="1700" dirty="0" err="1"/>
              <a:t>KAga</a:t>
            </a:r>
            <a:r>
              <a:rPr lang="et-EE" sz="1700" dirty="0"/>
              <a:t> </a:t>
            </a:r>
            <a:r>
              <a:rPr lang="et-EE" sz="1700" dirty="0" err="1"/>
              <a:t>EMOsse</a:t>
            </a:r>
            <a:r>
              <a:rPr lang="et-EE" sz="1700" dirty="0"/>
              <a:t>, kus alustatud </a:t>
            </a:r>
            <a:r>
              <a:rPr lang="et-EE" sz="1700" dirty="0" err="1"/>
              <a:t>trombolüüsiga</a:t>
            </a:r>
            <a:r>
              <a:rPr lang="et-EE" sz="1700" dirty="0"/>
              <a:t>. </a:t>
            </a:r>
          </a:p>
          <a:p>
            <a:r>
              <a:rPr lang="et-EE" sz="1700" dirty="0"/>
              <a:t>Analüüsides </a:t>
            </a:r>
            <a:r>
              <a:rPr lang="et-EE" sz="1700" dirty="0" err="1"/>
              <a:t>Hgb</a:t>
            </a:r>
            <a:r>
              <a:rPr lang="et-EE" sz="1700" dirty="0"/>
              <a:t> 79, </a:t>
            </a:r>
            <a:r>
              <a:rPr lang="et-EE" sz="1700" dirty="0" err="1"/>
              <a:t>Plt</a:t>
            </a:r>
            <a:r>
              <a:rPr lang="et-EE" sz="1700" dirty="0"/>
              <a:t> 21 – </a:t>
            </a:r>
            <a:r>
              <a:rPr lang="et-EE" sz="1700" dirty="0" err="1"/>
              <a:t>trombolüüs</a:t>
            </a:r>
            <a:r>
              <a:rPr lang="et-EE" sz="1700" dirty="0"/>
              <a:t> katkestatud. KT uuringul koldeleiuta</a:t>
            </a:r>
          </a:p>
          <a:p>
            <a:r>
              <a:rPr lang="et-EE" sz="1700" dirty="0"/>
              <a:t>Vereäige preparaadil erütrotsüütide </a:t>
            </a:r>
            <a:r>
              <a:rPr lang="et-EE" sz="1700" dirty="0" err="1"/>
              <a:t>anisotsütoos</a:t>
            </a:r>
            <a:r>
              <a:rPr lang="et-EE" sz="1700" dirty="0"/>
              <a:t>, </a:t>
            </a:r>
            <a:r>
              <a:rPr lang="et-EE" sz="1700" dirty="0" err="1"/>
              <a:t>poikilotsütoos</a:t>
            </a:r>
            <a:r>
              <a:rPr lang="et-EE" sz="1700" dirty="0"/>
              <a:t>, </a:t>
            </a:r>
            <a:r>
              <a:rPr lang="et-EE" sz="1700" dirty="0" err="1"/>
              <a:t>mikrosferotsütoos</a:t>
            </a:r>
            <a:r>
              <a:rPr lang="et-EE" sz="1700" dirty="0"/>
              <a:t>, </a:t>
            </a:r>
            <a:r>
              <a:rPr lang="et-EE" sz="1700" dirty="0" err="1"/>
              <a:t>fragmentatsioon</a:t>
            </a:r>
          </a:p>
          <a:p>
            <a:r>
              <a:rPr lang="et-EE" sz="1700" dirty="0"/>
              <a:t>Lisaanalüüsides </a:t>
            </a:r>
            <a:r>
              <a:rPr lang="et-EE" sz="1700" dirty="0" err="1"/>
              <a:t>Coombs</a:t>
            </a:r>
            <a:r>
              <a:rPr lang="et-EE" sz="1700" dirty="0"/>
              <a:t> </a:t>
            </a:r>
            <a:r>
              <a:rPr lang="et-EE" sz="1700" dirty="0" err="1"/>
              <a:t>neg</a:t>
            </a:r>
            <a:r>
              <a:rPr lang="et-EE" sz="1700" dirty="0"/>
              <a:t>, LDH 2247, </a:t>
            </a:r>
            <a:r>
              <a:rPr lang="et-EE" sz="1700" dirty="0" err="1"/>
              <a:t>Bil</a:t>
            </a:r>
            <a:r>
              <a:rPr lang="et-EE" sz="1700" dirty="0"/>
              <a:t> 27, </a:t>
            </a:r>
            <a:r>
              <a:rPr lang="et-EE" sz="1700" dirty="0" err="1"/>
              <a:t>Transferriin</a:t>
            </a:r>
            <a:r>
              <a:rPr lang="et-EE" sz="1700" dirty="0"/>
              <a:t> 2.2, </a:t>
            </a:r>
            <a:r>
              <a:rPr lang="et-EE" sz="1700" dirty="0" err="1"/>
              <a:t>TrFSR</a:t>
            </a:r>
            <a:r>
              <a:rPr lang="et-EE" sz="1700" dirty="0"/>
              <a:t> 5.55, küllastus 20%, </a:t>
            </a:r>
            <a:r>
              <a:rPr lang="et-EE" sz="1700" dirty="0" err="1"/>
              <a:t>ferritiin</a:t>
            </a:r>
            <a:r>
              <a:rPr lang="et-EE" sz="1700" dirty="0"/>
              <a:t> 2936. </a:t>
            </a:r>
            <a:r>
              <a:rPr lang="et-EE" sz="1700" dirty="0" err="1"/>
              <a:t>Haptoglobiin</a:t>
            </a:r>
            <a:r>
              <a:rPr lang="et-EE" sz="1700" dirty="0"/>
              <a:t> &lt;0.01</a:t>
            </a:r>
          </a:p>
          <a:p>
            <a:r>
              <a:rPr lang="et-EE" sz="1700" dirty="0"/>
              <a:t>Hüübimisanalüüsides APTT, PT normis, D-</a:t>
            </a:r>
            <a:r>
              <a:rPr lang="et-EE" sz="1700" dirty="0" err="1"/>
              <a:t>dim</a:t>
            </a:r>
            <a:r>
              <a:rPr lang="et-EE" sz="1700" dirty="0"/>
              <a:t> 3.8, </a:t>
            </a:r>
            <a:r>
              <a:rPr lang="et-EE" sz="1700" dirty="0" err="1"/>
              <a:t>fibrinogeen</a:t>
            </a:r>
            <a:r>
              <a:rPr lang="et-EE" sz="1700" dirty="0"/>
              <a:t> 5.54, AT III 109%</a:t>
            </a:r>
          </a:p>
          <a:p>
            <a:r>
              <a:rPr lang="et-EE" sz="1700" dirty="0"/>
              <a:t>Hospitaliseeritud algselt ITK </a:t>
            </a:r>
            <a:r>
              <a:rPr lang="et-EE" sz="1700" dirty="0" err="1"/>
              <a:t>siseosakonda</a:t>
            </a:r>
            <a:r>
              <a:rPr lang="et-EE" sz="1700" dirty="0"/>
              <a:t>. Toodud üle PERH </a:t>
            </a:r>
            <a:r>
              <a:rPr lang="et-EE" sz="1700" dirty="0" err="1"/>
              <a:t>Hematoloogiasse</a:t>
            </a:r>
            <a:r>
              <a:rPr lang="et-EE" sz="1700" dirty="0"/>
              <a:t> järgmisel päeval</a:t>
            </a:r>
          </a:p>
        </p:txBody>
      </p:sp>
    </p:spTree>
    <p:extLst>
      <p:ext uri="{BB962C8B-B14F-4D97-AF65-F5344CB8AC3E}">
        <p14:creationId xmlns:p14="http://schemas.microsoft.com/office/powerpoint/2010/main" val="1718253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004A-6186-98E2-E406-DF04AA1F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Trombootiline</a:t>
            </a:r>
            <a:r>
              <a:rPr lang="en-US" dirty="0"/>
              <a:t> </a:t>
            </a:r>
            <a:r>
              <a:rPr lang="en-US" dirty="0" err="1"/>
              <a:t>trombotsütopeeniline</a:t>
            </a:r>
            <a:r>
              <a:rPr lang="en-US" dirty="0"/>
              <a:t> </a:t>
            </a:r>
            <a:r>
              <a:rPr lang="en-US" dirty="0" err="1"/>
              <a:t>purpur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DE438-330D-5327-989D-E312F9714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35100"/>
            <a:ext cx="1065847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t-EE" sz="2000" dirty="0">
                <a:solidFill>
                  <a:srgbClr val="404040"/>
                </a:solidFill>
                <a:latin typeface="Aptos"/>
                <a:cs typeface="Calibri Light"/>
              </a:rPr>
              <a:t>Trombootiline trombotsütopeeniline purpur on haruldane erakorraline </a:t>
            </a:r>
            <a:r>
              <a:rPr lang="et-EE" sz="2000" dirty="0" err="1">
                <a:solidFill>
                  <a:srgbClr val="404040"/>
                </a:solidFill>
                <a:latin typeface="Aptos"/>
                <a:cs typeface="Calibri Light"/>
              </a:rPr>
              <a:t>trombootiline</a:t>
            </a:r>
            <a:r>
              <a:rPr lang="et-EE" sz="2000" dirty="0">
                <a:solidFill>
                  <a:srgbClr val="404040"/>
                </a:solidFill>
                <a:latin typeface="Aptos"/>
                <a:cs typeface="Calibri Light"/>
              </a:rPr>
              <a:t>  </a:t>
            </a:r>
            <a:r>
              <a:rPr lang="et-EE" sz="2000" dirty="0" err="1">
                <a:solidFill>
                  <a:srgbClr val="404040"/>
                </a:solidFill>
                <a:latin typeface="Aptos"/>
                <a:cs typeface="Calibri Light"/>
              </a:rPr>
              <a:t>mikroangiopaatia</a:t>
            </a:r>
            <a:r>
              <a:rPr lang="et-EE" sz="2000" dirty="0">
                <a:solidFill>
                  <a:srgbClr val="404040"/>
                </a:solidFill>
                <a:latin typeface="Aptos"/>
                <a:cs typeface="Calibri Light"/>
              </a:rPr>
              <a:t>, millele on iseloomulik </a:t>
            </a:r>
            <a:r>
              <a:rPr lang="et-EE" sz="2000" b="1" dirty="0" err="1">
                <a:solidFill>
                  <a:srgbClr val="404040"/>
                </a:solidFill>
                <a:latin typeface="Aptos"/>
                <a:cs typeface="Calibri Light"/>
              </a:rPr>
              <a:t>mikroangiopaatiline</a:t>
            </a:r>
            <a:r>
              <a:rPr lang="et-EE" sz="2000" b="1" dirty="0">
                <a:solidFill>
                  <a:srgbClr val="404040"/>
                </a:solidFill>
                <a:latin typeface="Aptos"/>
                <a:cs typeface="Calibri Light"/>
              </a:rPr>
              <a:t> hemolüütiline aneemia</a:t>
            </a:r>
            <a:r>
              <a:rPr lang="et-EE" sz="2000" dirty="0">
                <a:solidFill>
                  <a:srgbClr val="404040"/>
                </a:solidFill>
                <a:latin typeface="Aptos"/>
                <a:cs typeface="Calibri Light"/>
              </a:rPr>
              <a:t>, väljendunud </a:t>
            </a:r>
            <a:r>
              <a:rPr lang="et-EE" sz="2000" b="1" dirty="0">
                <a:solidFill>
                  <a:srgbClr val="404040"/>
                </a:solidFill>
                <a:latin typeface="Aptos"/>
                <a:cs typeface="Calibri Light"/>
              </a:rPr>
              <a:t>trombotsütopeenia</a:t>
            </a:r>
            <a:r>
              <a:rPr lang="et-EE" sz="2000" dirty="0">
                <a:solidFill>
                  <a:srgbClr val="404040"/>
                </a:solidFill>
                <a:latin typeface="Aptos"/>
                <a:cs typeface="Calibri Light"/>
              </a:rPr>
              <a:t> ja </a:t>
            </a:r>
            <a:r>
              <a:rPr lang="et-EE" sz="2000" b="1" dirty="0">
                <a:solidFill>
                  <a:srgbClr val="404040"/>
                </a:solidFill>
                <a:latin typeface="Aptos"/>
                <a:cs typeface="Calibri Light"/>
              </a:rPr>
              <a:t>isheemiline lõpp-organi kahjustus</a:t>
            </a:r>
            <a:r>
              <a:rPr lang="et-EE" sz="2000" dirty="0">
                <a:solidFill>
                  <a:srgbClr val="404040"/>
                </a:solidFill>
                <a:latin typeface="Aptos"/>
                <a:cs typeface="Calibri Light"/>
              </a:rPr>
              <a:t> </a:t>
            </a:r>
            <a:r>
              <a:rPr lang="et-EE" sz="2000" dirty="0" err="1">
                <a:solidFill>
                  <a:srgbClr val="404040"/>
                </a:solidFill>
                <a:latin typeface="Aptos"/>
                <a:cs typeface="Calibri Light"/>
              </a:rPr>
              <a:t>mikrovaskulatuuri</a:t>
            </a:r>
            <a:r>
              <a:rPr lang="et-EE" sz="2000" dirty="0">
                <a:solidFill>
                  <a:srgbClr val="404040"/>
                </a:solidFill>
                <a:latin typeface="Aptos"/>
                <a:cs typeface="Calibri Light"/>
              </a:rPr>
              <a:t> trombidest</a:t>
            </a:r>
            <a:endParaRPr lang="en-US" sz="2000" dirty="0">
              <a:solidFill>
                <a:srgbClr val="000000"/>
              </a:solidFill>
              <a:latin typeface="Aptos"/>
              <a:cs typeface="Calibri Light"/>
            </a:endParaRPr>
          </a:p>
          <a:p>
            <a:pPr marL="0" indent="0">
              <a:buNone/>
            </a:pPr>
            <a:endParaRPr lang="et-EE" sz="2000" dirty="0">
              <a:solidFill>
                <a:srgbClr val="404040"/>
              </a:solidFill>
              <a:latin typeface="Aptos"/>
              <a:cs typeface="Calibri Light"/>
            </a:endParaRPr>
          </a:p>
          <a:p>
            <a:pPr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t-EE" sz="2000" dirty="0">
                <a:solidFill>
                  <a:srgbClr val="404040"/>
                </a:solidFill>
                <a:latin typeface="Calibri"/>
                <a:cs typeface="Calibri"/>
              </a:rPr>
              <a:t>Euroopas 1.5 - 6 juhtu / 1 000 000 aastas</a:t>
            </a:r>
            <a:endParaRPr lang="et-EE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83540" lvl="1" indent="-285750">
              <a:spcBef>
                <a:spcPts val="200"/>
              </a:spcBef>
              <a:spcAft>
                <a:spcPts val="400"/>
              </a:spcAft>
              <a:buFont typeface="Arial"/>
              <a:buChar char="•"/>
            </a:pPr>
            <a:r>
              <a:rPr lang="et-EE" sz="1800" dirty="0">
                <a:solidFill>
                  <a:srgbClr val="404040"/>
                </a:solidFill>
                <a:latin typeface="Calibri"/>
                <a:cs typeface="Calibri"/>
              </a:rPr>
              <a:t>Kaasasündinud 2-6% (10%)</a:t>
            </a:r>
            <a:endParaRPr lang="et-EE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83540" lvl="1" indent="-285750">
              <a:spcBef>
                <a:spcPts val="200"/>
              </a:spcBef>
              <a:spcAft>
                <a:spcPts val="400"/>
              </a:spcAft>
              <a:buFont typeface="Arial"/>
              <a:buChar char="•"/>
            </a:pPr>
            <a:r>
              <a:rPr lang="et-EE" sz="1800" dirty="0">
                <a:solidFill>
                  <a:srgbClr val="404040"/>
                </a:solidFill>
                <a:latin typeface="Calibri"/>
                <a:cs typeface="Calibri"/>
              </a:rPr>
              <a:t>Omandatud/immuunvahendatud </a:t>
            </a:r>
            <a:endParaRPr lang="et-EE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83540" lvl="1" indent="-285750">
              <a:spcBef>
                <a:spcPts val="200"/>
              </a:spcBef>
              <a:spcAft>
                <a:spcPts val="400"/>
              </a:spcAft>
              <a:buFont typeface="Arial"/>
              <a:buChar char="•"/>
            </a:pPr>
            <a:r>
              <a:rPr lang="et-EE" sz="1800" dirty="0">
                <a:solidFill>
                  <a:srgbClr val="404040"/>
                </a:solidFill>
                <a:latin typeface="Calibri"/>
                <a:cs typeface="Calibri"/>
              </a:rPr>
              <a:t>N&gt;M, 2-3:1</a:t>
            </a:r>
            <a:endParaRPr lang="et-EE" sz="2000" dirty="0">
              <a:solidFill>
                <a:srgbClr val="404040"/>
              </a:solidFill>
              <a:latin typeface="Aptos"/>
              <a:cs typeface="Calibri Light"/>
            </a:endParaRPr>
          </a:p>
        </p:txBody>
      </p:sp>
      <p:pic>
        <p:nvPicPr>
          <p:cNvPr id="5" name="Picture 4" descr="A pie chart of disease&#10;&#10;Description automatically generated">
            <a:extLst>
              <a:ext uri="{FF2B5EF4-FFF2-40B4-BE49-F238E27FC236}">
                <a16:creationId xmlns:a16="http://schemas.microsoft.com/office/drawing/2014/main" id="{0F6A9138-4A1D-3B80-C8AE-2B6CAD0D2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81325"/>
            <a:ext cx="48101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5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10DEF0-20CF-4962-BDAD-4B6F9DE8F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" r="-71" b="117"/>
          <a:stretch/>
        </p:blipFill>
        <p:spPr>
          <a:xfrm>
            <a:off x="3449083" y="1028258"/>
            <a:ext cx="8741331" cy="532675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7499E1-C04C-8118-176A-FF34A633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 on </a:t>
            </a:r>
            <a:r>
              <a:rPr lang="en-US" dirty="0" err="1"/>
              <a:t>aferees</a:t>
            </a:r>
            <a:r>
              <a:rPr lang="en-US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CA437-8E3E-125A-63D5-AB6AC6EDE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5959"/>
            <a:ext cx="5157787" cy="29125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800" dirty="0">
                <a:solidFill>
                  <a:srgbClr val="4D5156"/>
                </a:solidFill>
                <a:latin typeface="Calibri"/>
                <a:cs typeface="Arial"/>
              </a:rPr>
              <a:t> Kreeka </a:t>
            </a:r>
            <a:r>
              <a:rPr lang="en-US" sz="1800" dirty="0" err="1">
                <a:solidFill>
                  <a:srgbClr val="4D5156"/>
                </a:solidFill>
                <a:latin typeface="Calibri"/>
                <a:cs typeface="Arial"/>
              </a:rPr>
              <a:t>keelsest</a:t>
            </a:r>
            <a:r>
              <a:rPr lang="en-US" sz="1800" dirty="0">
                <a:solidFill>
                  <a:srgbClr val="4D5156"/>
                </a:solidFill>
                <a:latin typeface="Calibri"/>
                <a:cs typeface="Arial"/>
              </a:rPr>
              <a:t> </a:t>
            </a:r>
            <a:r>
              <a:rPr lang="en-US" sz="1800" dirty="0" err="1">
                <a:solidFill>
                  <a:srgbClr val="4D5156"/>
                </a:solidFill>
                <a:latin typeface="Calibri"/>
                <a:cs typeface="Arial"/>
              </a:rPr>
              <a:t>sõnast</a:t>
            </a:r>
            <a:r>
              <a:rPr lang="en-US" sz="1800" i="1" dirty="0">
                <a:solidFill>
                  <a:srgbClr val="4D5156"/>
                </a:solidFill>
                <a:latin typeface="Calibri"/>
                <a:cs typeface="Arial"/>
              </a:rPr>
              <a:t> </a:t>
            </a:r>
            <a:r>
              <a:rPr lang="en-US" sz="1800" i="1" dirty="0" err="1">
                <a:solidFill>
                  <a:srgbClr val="4D5156"/>
                </a:solidFill>
                <a:latin typeface="Calibri"/>
                <a:cs typeface="Arial"/>
              </a:rPr>
              <a:t>ἀφ</a:t>
            </a:r>
            <a:r>
              <a:rPr lang="en-US" sz="1800" i="1" dirty="0">
                <a:solidFill>
                  <a:srgbClr val="4D5156"/>
                </a:solidFill>
                <a:latin typeface="Calibri"/>
                <a:cs typeface="Arial"/>
              </a:rPr>
              <a:t>α</a:t>
            </a:r>
            <a:r>
              <a:rPr lang="en-US" sz="1800" i="1" dirty="0" err="1">
                <a:solidFill>
                  <a:srgbClr val="4D5156"/>
                </a:solidFill>
                <a:latin typeface="Calibri"/>
                <a:cs typeface="Arial"/>
              </a:rPr>
              <a:t>ίρεσις</a:t>
            </a:r>
            <a:r>
              <a:rPr lang="en-US" sz="1800" dirty="0">
                <a:solidFill>
                  <a:srgbClr val="4D5156"/>
                </a:solidFill>
                <a:latin typeface="Calibri"/>
                <a:cs typeface="Arial"/>
              </a:rPr>
              <a:t> - </a:t>
            </a:r>
            <a:r>
              <a:rPr lang="en-US" sz="1800" dirty="0" err="1">
                <a:solidFill>
                  <a:srgbClr val="4D5156"/>
                </a:solidFill>
                <a:latin typeface="Calibri"/>
                <a:cs typeface="Arial"/>
              </a:rPr>
              <a:t>ära</a:t>
            </a:r>
            <a:r>
              <a:rPr lang="en-US" sz="1800" dirty="0">
                <a:solidFill>
                  <a:srgbClr val="4D5156"/>
                </a:solidFill>
                <a:latin typeface="Calibri"/>
                <a:cs typeface="Arial"/>
              </a:rPr>
              <a:t> </a:t>
            </a:r>
            <a:r>
              <a:rPr lang="en-US" sz="1800" dirty="0" err="1">
                <a:solidFill>
                  <a:srgbClr val="4D5156"/>
                </a:solidFill>
                <a:latin typeface="Calibri"/>
                <a:cs typeface="Arial"/>
              </a:rPr>
              <a:t>viia</a:t>
            </a:r>
            <a:r>
              <a:rPr lang="en-US" sz="1800" dirty="0">
                <a:solidFill>
                  <a:srgbClr val="4D5156"/>
                </a:solidFill>
                <a:latin typeface="Calibri"/>
                <a:cs typeface="Arial"/>
              </a:rPr>
              <a:t>/</a:t>
            </a:r>
            <a:r>
              <a:rPr lang="en-US" sz="1800" dirty="0" err="1">
                <a:solidFill>
                  <a:srgbClr val="4D5156"/>
                </a:solidFill>
                <a:latin typeface="Calibri"/>
                <a:cs typeface="Arial"/>
              </a:rPr>
              <a:t>võtta</a:t>
            </a:r>
            <a:endParaRPr lang="en-US" sz="1700" dirty="0" err="1">
              <a:solidFill>
                <a:srgbClr val="4D5156"/>
              </a:solidFill>
              <a:latin typeface="Calibri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9E55C-815E-44CC-5941-0C87022D6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260545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Calibri"/>
                <a:cs typeface="Calibri"/>
              </a:rPr>
              <a:t>Donatsiooni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aferees</a:t>
            </a:r>
            <a:r>
              <a:rPr lang="en-US" sz="1800" dirty="0">
                <a:latin typeface="Calibri"/>
                <a:cs typeface="Calibri"/>
              </a:rPr>
              <a:t> vs </a:t>
            </a:r>
            <a:r>
              <a:rPr lang="en-US" sz="1800" dirty="0" err="1">
                <a:latin typeface="Calibri"/>
                <a:cs typeface="Calibri"/>
              </a:rPr>
              <a:t>terapeutiline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aferees</a:t>
            </a: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 err="1">
                <a:latin typeface="Calibri"/>
                <a:cs typeface="Calibri"/>
              </a:rPr>
              <a:t>Terapeutiline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aferees</a:t>
            </a:r>
            <a:r>
              <a:rPr lang="en-US" sz="1800" dirty="0">
                <a:latin typeface="Calibri"/>
                <a:cs typeface="Calibri"/>
              </a:rPr>
              <a:t> on </a:t>
            </a:r>
            <a:r>
              <a:rPr lang="en-US" sz="1800" dirty="0" err="1">
                <a:latin typeface="Calibri"/>
                <a:cs typeface="Calibri"/>
              </a:rPr>
              <a:t>meditsiiniline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protseduur</a:t>
            </a:r>
            <a:r>
              <a:rPr lang="en-US" sz="1800" dirty="0">
                <a:latin typeface="Calibri"/>
                <a:cs typeface="Calibri"/>
              </a:rPr>
              <a:t>, </a:t>
            </a:r>
            <a:r>
              <a:rPr lang="en-US" sz="1800" dirty="0" err="1">
                <a:latin typeface="Calibri"/>
                <a:cs typeface="Calibri"/>
              </a:rPr>
              <a:t>mille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käigus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eemaldatakse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ravi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otstarbel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verest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kehaväliselt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selle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erinevaid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komponente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596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436" y="558470"/>
            <a:ext cx="7729728" cy="914442"/>
          </a:xfrm>
        </p:spPr>
        <p:txBody>
          <a:bodyPr/>
          <a:lstStyle/>
          <a:p>
            <a:r>
              <a:rPr lang="et-EE" dirty="0"/>
              <a:t>Klassikaline </a:t>
            </a:r>
            <a:r>
              <a:rPr lang="et-EE" dirty="0" err="1"/>
              <a:t>pentaad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732377"/>
              </p:ext>
            </p:extLst>
          </p:nvPr>
        </p:nvGraphicFramePr>
        <p:xfrm>
          <a:off x="1603886" y="1765009"/>
          <a:ext cx="8071243" cy="3326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2515286"/>
              </p:ext>
            </p:extLst>
          </p:nvPr>
        </p:nvGraphicFramePr>
        <p:xfrm>
          <a:off x="7964110" y="3978039"/>
          <a:ext cx="3778917" cy="242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7623" y="2242290"/>
            <a:ext cx="26418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t-EE" dirty="0"/>
              <a:t>Tavaliselt &lt;30 x 10/9 l </a:t>
            </a:r>
            <a:endParaRPr lang="et-EE" dirty="0">
              <a:ea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0462" y="1963548"/>
            <a:ext cx="272642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t-EE" dirty="0"/>
              <a:t>Kuni 80%-l kergetest </a:t>
            </a:r>
            <a:r>
              <a:rPr lang="et-EE" dirty="0" err="1"/>
              <a:t>ärajäämanähtudest</a:t>
            </a:r>
            <a:r>
              <a:rPr lang="et-EE" dirty="0"/>
              <a:t> insuldi, epileptilise hoo, koomani.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0185" y="5444693"/>
            <a:ext cx="398710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t-EE" dirty="0"/>
              <a:t>Muu: 35% GI nähud </a:t>
            </a:r>
            <a:br>
              <a:rPr lang="et-EE" dirty="0"/>
            </a:br>
            <a:r>
              <a:rPr lang="et-EE" dirty="0">
                <a:ea typeface="Calibri"/>
                <a:cs typeface="Calibri"/>
              </a:rPr>
              <a:t>           25% </a:t>
            </a:r>
            <a:r>
              <a:rPr lang="et-EE" dirty="0" err="1">
                <a:ea typeface="Calibri"/>
                <a:cs typeface="Calibri"/>
              </a:rPr>
              <a:t>kardiovaskulaarsed</a:t>
            </a:r>
            <a:r>
              <a:rPr lang="et-EE" dirty="0">
                <a:ea typeface="Calibri"/>
                <a:cs typeface="Calibri"/>
              </a:rPr>
              <a:t> (müokardi isheemia, </a:t>
            </a:r>
            <a:r>
              <a:rPr lang="et-EE" dirty="0" err="1">
                <a:ea typeface="Calibri"/>
                <a:cs typeface="Calibri"/>
              </a:rPr>
              <a:t>troponiinitõus</a:t>
            </a:r>
            <a:r>
              <a:rPr lang="et-EE" dirty="0">
                <a:ea typeface="Calibri"/>
                <a:cs typeface="Calibri"/>
              </a:rPr>
              <a:t>, SP)</a:t>
            </a:r>
            <a:endParaRPr lang="et-EE" dirty="0"/>
          </a:p>
        </p:txBody>
      </p:sp>
      <p:sp>
        <p:nvSpPr>
          <p:cNvPr id="3" name="TextBox 2"/>
          <p:cNvSpPr txBox="1"/>
          <p:nvPr/>
        </p:nvSpPr>
        <p:spPr>
          <a:xfrm>
            <a:off x="570596" y="4840263"/>
            <a:ext cx="241834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t-EE" dirty="0"/>
              <a:t>Neerupuudulikkus mõõdukas. Mikrohematuuria, </a:t>
            </a:r>
            <a:r>
              <a:rPr lang="et-EE" dirty="0" err="1"/>
              <a:t>proetinuuria</a:t>
            </a:r>
            <a:r>
              <a:rPr lang="et-E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000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t-EE" sz="4000" dirty="0">
                <a:solidFill>
                  <a:srgbClr val="FFFFFF"/>
                </a:solidFill>
              </a:rPr>
              <a:t>Haigusjuht I jätk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0" tIns="45720" rIns="0" bIns="45720" rtlCol="0" anchor="ctr">
            <a:noAutofit/>
          </a:bodyPr>
          <a:lstStyle/>
          <a:p>
            <a:pPr marL="0" indent="0">
              <a:buNone/>
            </a:pPr>
            <a:r>
              <a:rPr lang="et-EE" sz="1800" dirty="0"/>
              <a:t>Ravi alustatud:</a:t>
            </a:r>
            <a:endParaRPr lang="en-US" sz="1800" dirty="0"/>
          </a:p>
          <a:p>
            <a:pPr marL="383540" lvl="1"/>
            <a:r>
              <a:rPr lang="et-EE" sz="1800" dirty="0" err="1"/>
              <a:t>Plasmafereesid</a:t>
            </a:r>
            <a:r>
              <a:rPr lang="et-EE" sz="1800" dirty="0"/>
              <a:t> igapäevaselt esimesed 5 päeva -&gt; </a:t>
            </a:r>
            <a:r>
              <a:rPr lang="et-EE" sz="1800" dirty="0" err="1"/>
              <a:t>Plt</a:t>
            </a:r>
            <a:r>
              <a:rPr lang="et-EE" sz="1800" dirty="0"/>
              <a:t> normaliseerusid </a:t>
            </a:r>
            <a:endParaRPr lang="et-EE" sz="1800" dirty="0">
              <a:ea typeface="Calibri" panose="020F0502020204030204"/>
              <a:cs typeface="Calibri" panose="020F0502020204030204"/>
            </a:endParaRPr>
          </a:p>
          <a:p>
            <a:pPr marL="383540" lvl="1"/>
            <a:r>
              <a:rPr lang="et-EE" sz="1800" dirty="0"/>
              <a:t>GKS – </a:t>
            </a:r>
            <a:r>
              <a:rPr lang="et-EE" sz="1800" dirty="0" err="1"/>
              <a:t>Solumedrol</a:t>
            </a:r>
            <a:r>
              <a:rPr lang="et-EE" sz="1800" dirty="0"/>
              <a:t> 125mg/</a:t>
            </a:r>
            <a:r>
              <a:rPr lang="et-EE" sz="1800" dirty="0" err="1"/>
              <a:t>die</a:t>
            </a:r>
            <a:r>
              <a:rPr lang="et-EE" sz="1800" dirty="0"/>
              <a:t> 3 päeva -&gt; </a:t>
            </a:r>
            <a:r>
              <a:rPr lang="et-EE" sz="1800" dirty="0" err="1"/>
              <a:t>Prednisoloni</a:t>
            </a:r>
            <a:r>
              <a:rPr lang="et-EE" sz="1800" dirty="0"/>
              <a:t> 25mg x 3. </a:t>
            </a:r>
            <a:endParaRPr lang="et-EE" sz="1800" dirty="0">
              <a:ea typeface="Calibri" panose="020F0502020204030204"/>
              <a:cs typeface="Calibri" panose="020F0502020204030204"/>
            </a:endParaRPr>
          </a:p>
          <a:p>
            <a:pPr marL="383540" lvl="1"/>
            <a:r>
              <a:rPr lang="et-EE" sz="1800" dirty="0" err="1"/>
              <a:t>Remdesivir</a:t>
            </a:r>
            <a:r>
              <a:rPr lang="et-EE" sz="1800" dirty="0"/>
              <a:t> 31.08.-4.09. </a:t>
            </a:r>
            <a:endParaRPr lang="et-EE" sz="1800" dirty="0">
              <a:ea typeface="Calibri" panose="020F0502020204030204"/>
              <a:cs typeface="Calibri" panose="020F0502020204030204"/>
            </a:endParaRPr>
          </a:p>
          <a:p>
            <a:pPr marL="383540" lvl="1"/>
            <a:endParaRPr lang="et-EE" sz="1800" dirty="0">
              <a:ea typeface="Calibri" panose="020F0502020204030204"/>
              <a:cs typeface="Calibri" panose="020F0502020204030204"/>
            </a:endParaRPr>
          </a:p>
          <a:p>
            <a:pPr marL="383540" lvl="1"/>
            <a:r>
              <a:rPr lang="et-EE" sz="1800" dirty="0">
                <a:ea typeface="Calibri" panose="020F0502020204030204"/>
                <a:cs typeface="Calibri" panose="020F0502020204030204"/>
              </a:rPr>
              <a:t>ADAMTS13 alla 1%, vastus 6.9.</a:t>
            </a:r>
          </a:p>
          <a:p>
            <a:pPr marL="200660" lvl="1" indent="0">
              <a:buNone/>
            </a:pPr>
            <a:endParaRPr lang="et-EE" sz="1800" dirty="0">
              <a:ea typeface="Calibri" panose="020F0502020204030204"/>
              <a:cs typeface="Calibri" panose="020F0502020204030204"/>
            </a:endParaRPr>
          </a:p>
          <a:p>
            <a:pPr marL="383540" lvl="1"/>
            <a:r>
              <a:rPr lang="et-EE" sz="1800" dirty="0"/>
              <a:t>TTP ägenemine (trombotsütopeenia ja hemolüüsi süvenemine), kui </a:t>
            </a:r>
            <a:r>
              <a:rPr lang="et-EE" sz="1800" dirty="0" err="1"/>
              <a:t>plasmafereesid</a:t>
            </a:r>
            <a:r>
              <a:rPr lang="et-EE" sz="1800" dirty="0"/>
              <a:t> üle päeva -&gt; Raviskeemi lisatud </a:t>
            </a:r>
            <a:r>
              <a:rPr lang="et-EE" sz="1800" dirty="0" err="1"/>
              <a:t>Rituximab</a:t>
            </a:r>
            <a:r>
              <a:rPr lang="et-EE" sz="1800" dirty="0"/>
              <a:t> 375mg/kg/</a:t>
            </a:r>
            <a:r>
              <a:rPr lang="et-EE" sz="1800" dirty="0" err="1"/>
              <a:t>näd</a:t>
            </a:r>
            <a:r>
              <a:rPr lang="et-EE" sz="1800" dirty="0"/>
              <a:t> 4 x ja igapäevased </a:t>
            </a:r>
            <a:r>
              <a:rPr lang="et-EE" sz="1800" dirty="0" err="1"/>
              <a:t>plasmafereesid</a:t>
            </a:r>
            <a:r>
              <a:rPr lang="et-EE" sz="1800" dirty="0"/>
              <a:t> perioodil 7.-14.09.</a:t>
            </a:r>
            <a:endParaRPr lang="et-EE" sz="1800" dirty="0">
              <a:ea typeface="Calibri"/>
              <a:cs typeface="Calibri"/>
            </a:endParaRPr>
          </a:p>
          <a:p>
            <a:pPr marL="383540" lvl="1"/>
            <a:r>
              <a:rPr lang="et-EE" sz="1800" dirty="0"/>
              <a:t>Alates 16.9. </a:t>
            </a:r>
            <a:r>
              <a:rPr lang="et-EE" sz="1800" dirty="0" err="1"/>
              <a:t>plasmafereesid</a:t>
            </a:r>
            <a:r>
              <a:rPr lang="et-EE" sz="1800" dirty="0"/>
              <a:t> üle päeva ja astmeline prednisolooni annuse alandamine</a:t>
            </a:r>
            <a:endParaRPr lang="et-EE" sz="1800" dirty="0">
              <a:ea typeface="Calibri" panose="020F0502020204030204"/>
              <a:cs typeface="Calibri" panose="020F0502020204030204"/>
            </a:endParaRPr>
          </a:p>
          <a:p>
            <a:pPr marL="383540" lvl="1"/>
            <a:r>
              <a:rPr lang="et-EE" sz="1800" dirty="0"/>
              <a:t>Trombotsüüdid normivahemikus </a:t>
            </a:r>
            <a:r>
              <a:rPr lang="et-EE" sz="1800" dirty="0" err="1"/>
              <a:t>al</a:t>
            </a:r>
            <a:r>
              <a:rPr lang="et-EE" sz="1800" dirty="0"/>
              <a:t> 12.9. Koju 26.9.</a:t>
            </a:r>
            <a:endParaRPr lang="et-EE" sz="1800" dirty="0">
              <a:ea typeface="Calibri"/>
              <a:cs typeface="Calibri"/>
            </a:endParaRPr>
          </a:p>
          <a:p>
            <a:pPr marL="383540" lvl="1"/>
            <a:endParaRPr lang="et-EE" sz="1800" dirty="0">
              <a:ea typeface="Calibri"/>
              <a:cs typeface="Calibri"/>
            </a:endParaRPr>
          </a:p>
          <a:p>
            <a:pPr marL="154940" lvl="1" indent="0">
              <a:buNone/>
            </a:pPr>
            <a:r>
              <a:rPr lang="et-EE" sz="1800" dirty="0">
                <a:ea typeface="Calibri"/>
                <a:cs typeface="Calibri"/>
              </a:rPr>
              <a:t>Kokku 372 doosi VKP</a:t>
            </a:r>
          </a:p>
          <a:p>
            <a:pPr marL="383540" lvl="1"/>
            <a:endParaRPr lang="et-EE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975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63A16-F8D2-2F5D-1AEC-DD936BEB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Haigusjuht II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FC28-9B42-7C29-0CD3-E2CE82527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64a </a:t>
            </a:r>
            <a:r>
              <a:rPr lang="en-US" sz="2000" b="1" dirty="0" err="1"/>
              <a:t>meespatsient</a:t>
            </a:r>
            <a:endParaRPr lang="en-US" sz="2000" b="1" dirty="0"/>
          </a:p>
          <a:p>
            <a:r>
              <a:rPr lang="en-US" sz="2000" dirty="0" err="1"/>
              <a:t>Anamneesis</a:t>
            </a:r>
            <a:r>
              <a:rPr lang="en-US" sz="2000" dirty="0"/>
              <a:t> </a:t>
            </a:r>
            <a:r>
              <a:rPr lang="en-US" sz="2000" dirty="0" err="1"/>
              <a:t>vererõhutõbi</a:t>
            </a:r>
            <a:r>
              <a:rPr lang="en-US" sz="2000" dirty="0"/>
              <a:t>, II </a:t>
            </a:r>
            <a:r>
              <a:rPr lang="en-US" sz="2000" dirty="0" err="1"/>
              <a:t>tüübi</a:t>
            </a:r>
            <a:r>
              <a:rPr lang="en-US" sz="2000" dirty="0"/>
              <a:t> </a:t>
            </a:r>
            <a:r>
              <a:rPr lang="en-US" sz="2000" dirty="0" err="1"/>
              <a:t>diabeet</a:t>
            </a:r>
            <a:r>
              <a:rPr lang="en-US" sz="2000" dirty="0"/>
              <a:t>, </a:t>
            </a:r>
            <a:r>
              <a:rPr lang="en-US" sz="2000" dirty="0" err="1"/>
              <a:t>hüperkolesteroleemia</a:t>
            </a:r>
            <a:r>
              <a:rPr lang="en-US" sz="2000" dirty="0"/>
              <a:t>, </a:t>
            </a:r>
            <a:r>
              <a:rPr lang="en-US" sz="2000" dirty="0" err="1"/>
              <a:t>perifeersete</a:t>
            </a:r>
            <a:r>
              <a:rPr lang="en-US" sz="2000" dirty="0"/>
              <a:t> </a:t>
            </a:r>
            <a:r>
              <a:rPr lang="en-US" sz="2000" dirty="0" err="1"/>
              <a:t>arterite</a:t>
            </a:r>
            <a:r>
              <a:rPr lang="en-US" sz="2000" dirty="0"/>
              <a:t> </a:t>
            </a:r>
            <a:r>
              <a:rPr lang="en-US" sz="2000" dirty="0" err="1"/>
              <a:t>ateroskleroos</a:t>
            </a:r>
            <a:r>
              <a:rPr lang="en-US" sz="2000" dirty="0"/>
              <a:t>, COPD, </a:t>
            </a:r>
            <a:r>
              <a:rPr lang="en-US" sz="2000" dirty="0" err="1"/>
              <a:t>paroksüsmaalne</a:t>
            </a:r>
            <a:r>
              <a:rPr lang="en-US" sz="2000" dirty="0"/>
              <a:t> FA, NYHA II </a:t>
            </a:r>
            <a:r>
              <a:rPr lang="en-US" sz="2000" dirty="0" err="1"/>
              <a:t>krooniline</a:t>
            </a:r>
            <a:r>
              <a:rPr lang="en-US" sz="2000" dirty="0"/>
              <a:t> </a:t>
            </a:r>
            <a:r>
              <a:rPr lang="en-US" sz="2000" dirty="0" err="1"/>
              <a:t>südamepuudulikkus</a:t>
            </a:r>
            <a:r>
              <a:rPr lang="en-US" sz="2000" dirty="0"/>
              <a:t>. 2022 NSTEMI, PCI + </a:t>
            </a:r>
            <a:r>
              <a:rPr lang="en-US" sz="2000" dirty="0" err="1"/>
              <a:t>stenttimine</a:t>
            </a:r>
            <a:r>
              <a:rPr lang="en-US" sz="2000" dirty="0"/>
              <a:t> </a:t>
            </a:r>
            <a:r>
              <a:rPr lang="en-US" sz="2000" dirty="0" err="1"/>
              <a:t>tehtud</a:t>
            </a:r>
            <a:r>
              <a:rPr lang="en-US" sz="2000" dirty="0"/>
              <a:t> </a:t>
            </a:r>
            <a:r>
              <a:rPr lang="en-US" sz="2000" dirty="0" err="1"/>
              <a:t>kahel</a:t>
            </a:r>
            <a:r>
              <a:rPr lang="en-US" sz="2000" dirty="0"/>
              <a:t> </a:t>
            </a:r>
            <a:r>
              <a:rPr lang="en-US" sz="2000" dirty="0" err="1"/>
              <a:t>korral</a:t>
            </a:r>
          </a:p>
          <a:p>
            <a:r>
              <a:rPr lang="en-US" sz="2000" dirty="0" err="1"/>
              <a:t>Raviskeemis</a:t>
            </a:r>
            <a:r>
              <a:rPr lang="en-US" sz="2000" dirty="0"/>
              <a:t> </a:t>
            </a:r>
            <a:r>
              <a:rPr lang="en-US" sz="2000" dirty="0" err="1"/>
              <a:t>Lixiana</a:t>
            </a:r>
            <a:r>
              <a:rPr lang="en-US" sz="2000" dirty="0"/>
              <a:t>, </a:t>
            </a:r>
            <a:r>
              <a:rPr lang="en-US" sz="2000" dirty="0" err="1"/>
              <a:t>Controloc</a:t>
            </a:r>
            <a:r>
              <a:rPr lang="en-US" sz="2000" dirty="0"/>
              <a:t>, Jardiance, </a:t>
            </a:r>
            <a:r>
              <a:rPr lang="en-US" sz="2000" dirty="0" err="1"/>
              <a:t>Torasemid</a:t>
            </a:r>
            <a:r>
              <a:rPr lang="en-US" sz="2000" dirty="0"/>
              <a:t>, </a:t>
            </a:r>
            <a:r>
              <a:rPr lang="en-US" sz="2000" dirty="0" err="1"/>
              <a:t>Spirix</a:t>
            </a:r>
            <a:r>
              <a:rPr lang="en-US" sz="2000" dirty="0"/>
              <a:t>, </a:t>
            </a:r>
            <a:r>
              <a:rPr lang="en-US" sz="2000" dirty="0" err="1"/>
              <a:t>Jentadueto</a:t>
            </a:r>
            <a:r>
              <a:rPr lang="en-US" sz="2000" dirty="0"/>
              <a:t>, </a:t>
            </a:r>
            <a:r>
              <a:rPr lang="en-US" sz="2000" dirty="0" err="1"/>
              <a:t>Betaloc</a:t>
            </a:r>
            <a:r>
              <a:rPr lang="en-US" sz="2000" dirty="0"/>
              <a:t>, </a:t>
            </a:r>
            <a:r>
              <a:rPr lang="en-US" sz="2000" dirty="0" err="1"/>
              <a:t>Tiokthape</a:t>
            </a:r>
            <a:r>
              <a:rPr lang="en-US" sz="2000" dirty="0"/>
              <a:t>, Foster, </a:t>
            </a:r>
            <a:r>
              <a:rPr lang="en-US" sz="2000" dirty="0" err="1"/>
              <a:t>Berodual</a:t>
            </a:r>
          </a:p>
        </p:txBody>
      </p:sp>
    </p:spTree>
    <p:extLst>
      <p:ext uri="{BB962C8B-B14F-4D97-AF65-F5344CB8AC3E}">
        <p14:creationId xmlns:p14="http://schemas.microsoft.com/office/powerpoint/2010/main" val="3422965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4CC95-C3C5-24F3-57EB-EF781FE3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Haigusjuht</a:t>
            </a:r>
            <a:r>
              <a:rPr lang="en-US" sz="4000" dirty="0">
                <a:solidFill>
                  <a:srgbClr val="FFFFFF"/>
                </a:solidFill>
              </a:rPr>
              <a:t> II </a:t>
            </a:r>
            <a:r>
              <a:rPr lang="en-US" sz="4000" dirty="0" err="1">
                <a:solidFill>
                  <a:srgbClr val="FFFFFF"/>
                </a:solidFill>
              </a:rPr>
              <a:t>jätk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EBE4B-50C2-F43D-220E-39A701F9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EMO </a:t>
            </a:r>
            <a:r>
              <a:rPr lang="en-US" sz="2000" dirty="0" err="1"/>
              <a:t>külastus</a:t>
            </a:r>
            <a:r>
              <a:rPr lang="en-US" sz="2000" dirty="0"/>
              <a:t> 9.11. FA </a:t>
            </a:r>
            <a:r>
              <a:rPr lang="en-US" sz="2000" dirty="0" err="1"/>
              <a:t>paroksüsmi</a:t>
            </a:r>
            <a:r>
              <a:rPr lang="en-US" sz="2000" dirty="0"/>
              <a:t> </a:t>
            </a:r>
            <a:r>
              <a:rPr lang="en-US" sz="2000" dirty="0" err="1"/>
              <a:t>tõttu</a:t>
            </a:r>
            <a:r>
              <a:rPr lang="en-US" sz="2000" dirty="0"/>
              <a:t>, </a:t>
            </a:r>
            <a:r>
              <a:rPr lang="en-US" sz="2000" dirty="0" err="1"/>
              <a:t>kaasuvana</a:t>
            </a:r>
            <a:r>
              <a:rPr lang="en-US" sz="2000" dirty="0"/>
              <a:t> </a:t>
            </a:r>
            <a:r>
              <a:rPr lang="en-US" sz="2000" dirty="0" err="1"/>
              <a:t>mõned</a:t>
            </a:r>
            <a:r>
              <a:rPr lang="en-US" sz="2000" dirty="0"/>
              <a:t> </a:t>
            </a:r>
            <a:r>
              <a:rPr lang="en-US" sz="2000" dirty="0" err="1"/>
              <a:t>päevad</a:t>
            </a:r>
            <a:r>
              <a:rPr lang="en-US" sz="2000" dirty="0"/>
              <a:t> </a:t>
            </a:r>
            <a:r>
              <a:rPr lang="en-US" sz="2000" dirty="0" err="1"/>
              <a:t>varem</a:t>
            </a:r>
            <a:r>
              <a:rPr lang="en-US" sz="2000" dirty="0"/>
              <a:t> </a:t>
            </a:r>
            <a:r>
              <a:rPr lang="en-US" sz="2000" dirty="0" err="1"/>
              <a:t>kodutestiga</a:t>
            </a:r>
            <a:r>
              <a:rPr lang="en-US" sz="2000" dirty="0"/>
              <a:t> </a:t>
            </a:r>
            <a:r>
              <a:rPr lang="en-US" sz="2000" dirty="0" err="1"/>
              <a:t>kinnitunud</a:t>
            </a:r>
            <a:r>
              <a:rPr lang="en-US" sz="2000" dirty="0"/>
              <a:t> COVID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 err="1"/>
              <a:t>Objektiivselt</a:t>
            </a:r>
            <a:r>
              <a:rPr lang="en-US" sz="2000" dirty="0"/>
              <a:t> </a:t>
            </a:r>
            <a:r>
              <a:rPr lang="en-US" sz="2000" dirty="0" err="1"/>
              <a:t>kompenseeritud</a:t>
            </a:r>
            <a:r>
              <a:rPr lang="en-US" sz="2000" dirty="0"/>
              <a:t>, </a:t>
            </a:r>
            <a:r>
              <a:rPr lang="en-US" sz="2000" dirty="0" err="1"/>
              <a:t>analüüsides</a:t>
            </a:r>
            <a:r>
              <a:rPr lang="en-US" sz="2000" dirty="0"/>
              <a:t> </a:t>
            </a:r>
            <a:r>
              <a:rPr lang="en-US" sz="2000" dirty="0" err="1"/>
              <a:t>laktatsidoos</a:t>
            </a:r>
            <a:r>
              <a:rPr lang="en-US" sz="2000" dirty="0"/>
              <a:t>, pro-BNP </a:t>
            </a:r>
            <a:r>
              <a:rPr lang="en-US" sz="2000" dirty="0" err="1"/>
              <a:t>tõus</a:t>
            </a:r>
            <a:r>
              <a:rPr lang="en-US" sz="2000" dirty="0"/>
              <a:t>. </a:t>
            </a:r>
            <a:r>
              <a:rPr lang="en-US" sz="2000" dirty="0" err="1"/>
              <a:t>Teostati</a:t>
            </a:r>
            <a:r>
              <a:rPr lang="en-US" sz="2000" dirty="0"/>
              <a:t> SEKV ja </a:t>
            </a:r>
            <a:r>
              <a:rPr lang="en-US" sz="2000" dirty="0" err="1"/>
              <a:t>patsient</a:t>
            </a:r>
            <a:r>
              <a:rPr lang="en-US" sz="2000" dirty="0"/>
              <a:t> </a:t>
            </a:r>
            <a:r>
              <a:rPr lang="en-US" sz="2000" dirty="0" err="1"/>
              <a:t>pääses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10.11.</a:t>
            </a:r>
          </a:p>
          <a:p>
            <a:r>
              <a:rPr lang="en-US" sz="2000" dirty="0"/>
              <a:t>11.11. </a:t>
            </a:r>
            <a:r>
              <a:rPr lang="en-US" sz="2000" dirty="0" err="1"/>
              <a:t>Tagasi</a:t>
            </a:r>
            <a:r>
              <a:rPr lang="en-US" sz="2000" dirty="0"/>
              <a:t> EMOs </a:t>
            </a:r>
            <a:r>
              <a:rPr lang="en-US" sz="2000" dirty="0" err="1"/>
              <a:t>halvenenud</a:t>
            </a:r>
            <a:r>
              <a:rPr lang="en-US" sz="2000" dirty="0"/>
              <a:t> </a:t>
            </a:r>
            <a:r>
              <a:rPr lang="en-US" sz="2000" dirty="0" err="1"/>
              <a:t>enesetundega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 err="1"/>
              <a:t>Objektiivselt</a:t>
            </a:r>
            <a:r>
              <a:rPr lang="en-US" sz="2000" dirty="0"/>
              <a:t> </a:t>
            </a:r>
            <a:r>
              <a:rPr lang="en-US" sz="2000" dirty="0" err="1"/>
              <a:t>düspnoe</a:t>
            </a:r>
            <a:r>
              <a:rPr lang="en-US" sz="2000" dirty="0"/>
              <a:t>, </a:t>
            </a:r>
            <a:r>
              <a:rPr lang="en-US" sz="2000" dirty="0" err="1"/>
              <a:t>hüpotoonia</a:t>
            </a:r>
            <a:r>
              <a:rPr lang="en-US" sz="2000" dirty="0"/>
              <a:t>. Välja </a:t>
            </a:r>
            <a:r>
              <a:rPr lang="en-US" sz="2000" dirty="0" err="1"/>
              <a:t>kujunenud</a:t>
            </a:r>
            <a:r>
              <a:rPr lang="en-US" sz="2000" dirty="0"/>
              <a:t> </a:t>
            </a:r>
            <a:r>
              <a:rPr lang="en-US" sz="2000" dirty="0" err="1"/>
              <a:t>sügav</a:t>
            </a:r>
            <a:r>
              <a:rPr lang="en-US" sz="2000" dirty="0"/>
              <a:t> </a:t>
            </a:r>
            <a:r>
              <a:rPr lang="en-US" sz="2000" dirty="0" err="1"/>
              <a:t>metaboolne</a:t>
            </a:r>
            <a:r>
              <a:rPr lang="en-US" sz="2000" dirty="0"/>
              <a:t> </a:t>
            </a:r>
            <a:r>
              <a:rPr lang="en-US" sz="2000" dirty="0" err="1"/>
              <a:t>laktatsidoos</a:t>
            </a:r>
            <a:r>
              <a:rPr lang="en-US" sz="2000" dirty="0"/>
              <a:t> pH 7.13, </a:t>
            </a:r>
            <a:r>
              <a:rPr lang="en-US" sz="2000" dirty="0" err="1"/>
              <a:t>laktaat</a:t>
            </a:r>
            <a:r>
              <a:rPr lang="en-US" sz="2000" dirty="0"/>
              <a:t> 16, </a:t>
            </a:r>
            <a:r>
              <a:rPr lang="en-US" sz="2000" dirty="0" err="1"/>
              <a:t>hulgiorganpuudulikkus</a:t>
            </a:r>
            <a:r>
              <a:rPr lang="en-US" sz="2000" dirty="0"/>
              <a:t> (Krea 272, ALAT 5180, ASAT 14900), </a:t>
            </a:r>
            <a:r>
              <a:rPr lang="en-US" sz="2000" dirty="0" err="1"/>
              <a:t>põltikumarkerite</a:t>
            </a:r>
            <a:r>
              <a:rPr lang="en-US" sz="2000" dirty="0"/>
              <a:t> </a:t>
            </a:r>
            <a:r>
              <a:rPr lang="en-US" sz="2000" dirty="0" err="1"/>
              <a:t>tõus</a:t>
            </a:r>
            <a:r>
              <a:rPr lang="en-US" sz="2000" dirty="0"/>
              <a:t> </a:t>
            </a:r>
            <a:r>
              <a:rPr lang="en-US" sz="2000" dirty="0" err="1"/>
              <a:t>mõõdukas</a:t>
            </a:r>
            <a:r>
              <a:rPr lang="en-US" sz="2000" dirty="0"/>
              <a:t> (PCT 4, CRP 40), </a:t>
            </a:r>
            <a:r>
              <a:rPr lang="en-US" sz="2000" dirty="0" err="1"/>
              <a:t>südamepuudulikkus</a:t>
            </a:r>
            <a:r>
              <a:rPr lang="en-US" sz="2000" dirty="0"/>
              <a:t> (</a:t>
            </a:r>
            <a:r>
              <a:rPr lang="en-US" sz="2000" dirty="0" err="1"/>
              <a:t>proBNP</a:t>
            </a:r>
            <a:r>
              <a:rPr lang="en-US" sz="2000" dirty="0"/>
              <a:t> 18000, </a:t>
            </a:r>
            <a:r>
              <a:rPr lang="en-US" sz="2000" dirty="0" err="1"/>
              <a:t>TnT</a:t>
            </a:r>
            <a:r>
              <a:rPr lang="en-US" sz="2000" dirty="0"/>
              <a:t> 154), </a:t>
            </a:r>
            <a:r>
              <a:rPr lang="en-US" sz="2000" dirty="0" err="1"/>
              <a:t>rabdomüolüüs</a:t>
            </a:r>
            <a:r>
              <a:rPr lang="en-US" sz="2000" dirty="0"/>
              <a:t> (CK 2400), </a:t>
            </a:r>
            <a:r>
              <a:rPr lang="en-US" sz="2000" dirty="0" err="1"/>
              <a:t>väljendunud</a:t>
            </a:r>
            <a:r>
              <a:rPr lang="en-US" sz="2000" dirty="0"/>
              <a:t> </a:t>
            </a:r>
            <a:r>
              <a:rPr lang="en-US" sz="2000" dirty="0" err="1"/>
              <a:t>koagulopaatia</a:t>
            </a:r>
            <a:r>
              <a:rPr lang="en-US" sz="2000" dirty="0"/>
              <a:t> (INR 2.8, D-</a:t>
            </a:r>
            <a:r>
              <a:rPr lang="en-US" sz="2000" dirty="0" err="1"/>
              <a:t>dimeerid</a:t>
            </a:r>
            <a:r>
              <a:rPr lang="en-US" sz="2000" dirty="0"/>
              <a:t> 4)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 err="1"/>
              <a:t>Kohtade</a:t>
            </a:r>
            <a:r>
              <a:rPr lang="en-US" sz="2000" dirty="0"/>
              <a:t> </a:t>
            </a:r>
            <a:r>
              <a:rPr lang="en-US" sz="2000" dirty="0" err="1"/>
              <a:t>puudumisel</a:t>
            </a:r>
            <a:r>
              <a:rPr lang="en-US" sz="2000" dirty="0"/>
              <a:t> </a:t>
            </a:r>
            <a:r>
              <a:rPr lang="en-US" sz="2000" dirty="0" err="1"/>
              <a:t>haigla</a:t>
            </a:r>
            <a:r>
              <a:rPr lang="en-US" sz="2000" dirty="0"/>
              <a:t> IROs </a:t>
            </a:r>
            <a:r>
              <a:rPr lang="en-US" sz="2000" dirty="0" err="1"/>
              <a:t>suunatud</a:t>
            </a:r>
            <a:r>
              <a:rPr lang="en-US" sz="2000" dirty="0"/>
              <a:t> PERH </a:t>
            </a:r>
            <a:r>
              <a:rPr lang="en-US" sz="2000" dirty="0" err="1"/>
              <a:t>IROsse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3329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41102-C4B2-2A77-F29D-CD3D3515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Haigusjuht</a:t>
            </a:r>
            <a:r>
              <a:rPr lang="en-US" sz="4000" dirty="0">
                <a:solidFill>
                  <a:srgbClr val="FFFFFF"/>
                </a:solidFill>
              </a:rPr>
              <a:t> II </a:t>
            </a:r>
            <a:r>
              <a:rPr lang="en-US" sz="4000" dirty="0" err="1">
                <a:solidFill>
                  <a:srgbClr val="FFFFFF"/>
                </a:solidFill>
              </a:rPr>
              <a:t>jätk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D9428-5E89-015D-CFB9-4346F1E0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80072"/>
            <a:ext cx="9704981" cy="3921483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US" sz="2000" dirty="0"/>
              <a:t>12.11. </a:t>
            </a:r>
            <a:r>
              <a:rPr lang="en-US" sz="2000" dirty="0" err="1"/>
              <a:t>Seisundi</a:t>
            </a:r>
            <a:r>
              <a:rPr lang="en-US" sz="2000" dirty="0"/>
              <a:t> </a:t>
            </a:r>
            <a:r>
              <a:rPr lang="en-US" sz="2000" dirty="0" err="1"/>
              <a:t>halvenemine</a:t>
            </a:r>
            <a:r>
              <a:rPr lang="en-US" sz="2000" dirty="0"/>
              <a:t> ja </a:t>
            </a:r>
            <a:r>
              <a:rPr lang="en-US" sz="2000" dirty="0" err="1"/>
              <a:t>hingamispuudulikkus</a:t>
            </a:r>
            <a:r>
              <a:rPr lang="en-US" sz="2000" dirty="0"/>
              <a:t> – </a:t>
            </a:r>
            <a:r>
              <a:rPr lang="en-US" sz="2000" dirty="0" err="1"/>
              <a:t>intubeeritud</a:t>
            </a:r>
          </a:p>
          <a:p>
            <a:pPr marL="0" indent="0">
              <a:buNone/>
            </a:pPr>
            <a:r>
              <a:rPr lang="en-US" sz="2000" dirty="0" err="1"/>
              <a:t>Juhtivaks</a:t>
            </a:r>
            <a:r>
              <a:rPr lang="en-US" sz="2000" dirty="0"/>
              <a:t> väljendunud südamepuudulikkus, hulgiorganpuudulikkus hepatopaatia ja ammoniaagi tõusuga ning koagulopaatia. Selget infektsioonifookust uuringutega ei leitud. Immitsusveritsus limaskestadelt ja punktsioonikohtadest, </a:t>
            </a:r>
            <a:r>
              <a:rPr lang="en-US" sz="2000" dirty="0" err="1"/>
              <a:t>suurem</a:t>
            </a:r>
            <a:r>
              <a:rPr lang="en-US" sz="2000" dirty="0"/>
              <a:t> </a:t>
            </a:r>
            <a:r>
              <a:rPr lang="en-US" sz="2000" dirty="0" err="1"/>
              <a:t>hematoom</a:t>
            </a:r>
            <a:r>
              <a:rPr lang="en-US" sz="2000" dirty="0"/>
              <a:t> </a:t>
            </a:r>
            <a:r>
              <a:rPr lang="en-US" sz="2000" dirty="0" err="1"/>
              <a:t>tsentraalveenikateetri</a:t>
            </a:r>
            <a:r>
              <a:rPr lang="en-US" sz="2000" dirty="0"/>
              <a:t> </a:t>
            </a:r>
            <a:r>
              <a:rPr lang="en-US" sz="2000" dirty="0" err="1"/>
              <a:t>punktsioonikohas</a:t>
            </a:r>
          </a:p>
          <a:p>
            <a:pPr marL="342900" indent="-342900"/>
            <a:r>
              <a:rPr lang="en-US" sz="2000" dirty="0"/>
              <a:t>12.11. </a:t>
            </a:r>
            <a:r>
              <a:rPr lang="en-US" sz="2000" dirty="0" err="1"/>
              <a:t>Saanud</a:t>
            </a:r>
            <a:r>
              <a:rPr lang="en-US" sz="2000" dirty="0"/>
              <a:t> </a:t>
            </a:r>
            <a:r>
              <a:rPr lang="en-US" sz="2000" dirty="0" err="1"/>
              <a:t>koagulopaatia</a:t>
            </a:r>
            <a:r>
              <a:rPr lang="en-US" sz="2000" dirty="0"/>
              <a:t> </a:t>
            </a:r>
            <a:r>
              <a:rPr lang="en-US" sz="2000" dirty="0" err="1"/>
              <a:t>tõttu</a:t>
            </a:r>
            <a:r>
              <a:rPr lang="en-US" sz="2000" dirty="0"/>
              <a:t> </a:t>
            </a:r>
            <a:r>
              <a:rPr lang="en-US" sz="2000" dirty="0" err="1"/>
              <a:t>aPPC</a:t>
            </a:r>
            <a:r>
              <a:rPr lang="en-US" sz="2000" dirty="0"/>
              <a:t>, </a:t>
            </a:r>
            <a:r>
              <a:rPr lang="en-US" sz="2000" dirty="0" err="1"/>
              <a:t>efekt</a:t>
            </a:r>
            <a:r>
              <a:rPr lang="en-US" sz="2000" dirty="0"/>
              <a:t> </a:t>
            </a:r>
            <a:r>
              <a:rPr lang="en-US" sz="2000" dirty="0" err="1"/>
              <a:t>olematu</a:t>
            </a:r>
          </a:p>
          <a:p>
            <a:pPr marL="342900" indent="-342900"/>
            <a:r>
              <a:rPr lang="en-US" sz="2000" dirty="0" err="1"/>
              <a:t>Otsustatud</a:t>
            </a:r>
            <a:r>
              <a:rPr lang="en-US" sz="2000" dirty="0"/>
              <a:t> </a:t>
            </a:r>
            <a:r>
              <a:rPr lang="en-US" sz="2000" dirty="0" err="1"/>
              <a:t>alustada</a:t>
            </a:r>
            <a:r>
              <a:rPr lang="en-US" sz="2000" dirty="0"/>
              <a:t> </a:t>
            </a:r>
            <a:r>
              <a:rPr lang="en-US" sz="2000" dirty="0" err="1"/>
              <a:t>eelkõige</a:t>
            </a:r>
            <a:r>
              <a:rPr lang="en-US" sz="2000" dirty="0"/>
              <a:t> </a:t>
            </a:r>
            <a:r>
              <a:rPr lang="en-US" sz="2000" dirty="0" err="1"/>
              <a:t>fulminantse</a:t>
            </a:r>
            <a:r>
              <a:rPr lang="en-US" sz="2000" dirty="0"/>
              <a:t> </a:t>
            </a:r>
            <a:r>
              <a:rPr lang="en-US" sz="2000" dirty="0" err="1"/>
              <a:t>maksapuudulikkuse</a:t>
            </a:r>
            <a:r>
              <a:rPr lang="en-US" sz="2000" dirty="0"/>
              <a:t> ja </a:t>
            </a:r>
            <a:r>
              <a:rPr lang="en-US" sz="2000" dirty="0" err="1"/>
              <a:t>koagulopaatia</a:t>
            </a:r>
            <a:r>
              <a:rPr lang="en-US" sz="2000" dirty="0"/>
              <a:t> </a:t>
            </a:r>
            <a:r>
              <a:rPr lang="en-US" sz="2000" dirty="0" err="1"/>
              <a:t>tõttu</a:t>
            </a:r>
            <a:r>
              <a:rPr lang="en-US" sz="2000" dirty="0"/>
              <a:t> TPE</a:t>
            </a:r>
          </a:p>
          <a:p>
            <a:pPr marL="0" indent="0">
              <a:buNone/>
            </a:pPr>
            <a:r>
              <a:rPr lang="en-US" sz="2000" dirty="0" err="1"/>
              <a:t>Saanud</a:t>
            </a:r>
            <a:r>
              <a:rPr lang="en-US" sz="2000" dirty="0"/>
              <a:t> kokku 6 x TPE vahemikus 12.11.-16.11. Raviga </a:t>
            </a:r>
            <a:r>
              <a:rPr lang="en-US" sz="2000" dirty="0" err="1"/>
              <a:t>maksaensüümid</a:t>
            </a:r>
            <a:r>
              <a:rPr lang="en-US" sz="2000" dirty="0"/>
              <a:t> </a:t>
            </a:r>
            <a:r>
              <a:rPr lang="en-US" sz="2000" dirty="0" err="1"/>
              <a:t>normaliseerumas</a:t>
            </a:r>
            <a:r>
              <a:rPr lang="en-US" sz="2000" dirty="0"/>
              <a:t>, </a:t>
            </a:r>
            <a:r>
              <a:rPr lang="en-US" sz="2000" dirty="0" err="1"/>
              <a:t>koagulopaatia</a:t>
            </a:r>
            <a:r>
              <a:rPr lang="en-US" sz="2000" dirty="0"/>
              <a:t> </a:t>
            </a:r>
            <a:r>
              <a:rPr lang="en-US" sz="2000" dirty="0" err="1"/>
              <a:t>täielikult</a:t>
            </a:r>
            <a:r>
              <a:rPr lang="en-US" sz="2000" dirty="0"/>
              <a:t> </a:t>
            </a:r>
            <a:r>
              <a:rPr lang="en-US" sz="2000" dirty="0" err="1"/>
              <a:t>lahenenud</a:t>
            </a:r>
            <a:r>
              <a:rPr lang="en-US" sz="2000" dirty="0"/>
              <a:t>, </a:t>
            </a:r>
            <a:r>
              <a:rPr lang="en-US" sz="2000" dirty="0" err="1"/>
              <a:t>ammoniaak</a:t>
            </a:r>
            <a:r>
              <a:rPr lang="en-US" sz="2000" dirty="0"/>
              <a:t> </a:t>
            </a:r>
            <a:r>
              <a:rPr lang="en-US" sz="2000" dirty="0" err="1"/>
              <a:t>tulnud</a:t>
            </a:r>
            <a:r>
              <a:rPr lang="en-US" sz="2000" dirty="0"/>
              <a:t> </a:t>
            </a:r>
            <a:r>
              <a:rPr lang="en-US" sz="2000" dirty="0" err="1"/>
              <a:t>alla</a:t>
            </a:r>
          </a:p>
          <a:p>
            <a:pPr marL="0" indent="0">
              <a:buNone/>
            </a:pPr>
            <a:r>
              <a:rPr lang="en-US" sz="2000" dirty="0" err="1"/>
              <a:t>Kokku</a:t>
            </a:r>
            <a:r>
              <a:rPr lang="en-US" sz="2000" dirty="0"/>
              <a:t> 127 </a:t>
            </a:r>
            <a:r>
              <a:rPr lang="en-US" sz="2000" dirty="0" err="1"/>
              <a:t>doosi</a:t>
            </a:r>
            <a:r>
              <a:rPr lang="en-US" sz="2000" dirty="0"/>
              <a:t> VKP</a:t>
            </a:r>
          </a:p>
          <a:p>
            <a:pPr marL="0" indent="0">
              <a:buNone/>
            </a:pPr>
            <a:r>
              <a:rPr lang="en-US" sz="2000" dirty="0" err="1"/>
              <a:t>Tüsilik</a:t>
            </a:r>
            <a:r>
              <a:rPr lang="en-US" sz="2000" dirty="0"/>
              <a:t> </a:t>
            </a:r>
            <a:r>
              <a:rPr lang="en-US" sz="2000" dirty="0" err="1"/>
              <a:t>haiguslugu</a:t>
            </a:r>
          </a:p>
          <a:p>
            <a:r>
              <a:rPr lang="en-US" sz="2000" dirty="0"/>
              <a:t>19.11. </a:t>
            </a:r>
            <a:r>
              <a:rPr lang="en-US" sz="2000" dirty="0" err="1"/>
              <a:t>Trahheostomeeritud</a:t>
            </a:r>
            <a:r>
              <a:rPr lang="en-US" sz="2000" dirty="0"/>
              <a:t> </a:t>
            </a:r>
            <a:r>
              <a:rPr lang="en-US" sz="2000" dirty="0" err="1"/>
              <a:t>tüsiliku</a:t>
            </a:r>
            <a:r>
              <a:rPr lang="en-US" sz="2000" dirty="0"/>
              <a:t> </a:t>
            </a:r>
            <a:r>
              <a:rPr lang="en-US" sz="2000" dirty="0" err="1"/>
              <a:t>intubatsioonist</a:t>
            </a:r>
            <a:r>
              <a:rPr lang="en-US" sz="2000" dirty="0"/>
              <a:t> </a:t>
            </a:r>
            <a:r>
              <a:rPr lang="en-US" sz="2000" dirty="0" err="1"/>
              <a:t>võõrutamise</a:t>
            </a:r>
            <a:r>
              <a:rPr lang="en-US" sz="2000" dirty="0"/>
              <a:t> </a:t>
            </a:r>
            <a:r>
              <a:rPr lang="en-US" sz="2000" dirty="0" err="1"/>
              <a:t>tõttu</a:t>
            </a:r>
            <a:endParaRPr lang="en-US" sz="2000" dirty="0"/>
          </a:p>
          <a:p>
            <a:r>
              <a:rPr lang="en-US" sz="2000" dirty="0"/>
              <a:t>07.12. </a:t>
            </a:r>
            <a:r>
              <a:rPr lang="en-US" sz="2000" dirty="0" err="1"/>
              <a:t>Kolostoom</a:t>
            </a:r>
            <a:r>
              <a:rPr lang="en-US" sz="2000" dirty="0"/>
              <a:t> </a:t>
            </a:r>
            <a:r>
              <a:rPr lang="en-US" sz="2000" dirty="0" err="1"/>
              <a:t>iileuse</a:t>
            </a:r>
            <a:r>
              <a:rPr lang="en-US" sz="2000" dirty="0"/>
              <a:t> ja </a:t>
            </a:r>
            <a:r>
              <a:rPr lang="en-US" sz="2000" dirty="0" err="1"/>
              <a:t>sooleperforatsiooni</a:t>
            </a:r>
            <a:r>
              <a:rPr lang="en-US" sz="2000" dirty="0"/>
              <a:t> </a:t>
            </a:r>
            <a:r>
              <a:rPr lang="en-US" sz="2000" dirty="0" err="1"/>
              <a:t>tõttu</a:t>
            </a:r>
          </a:p>
          <a:p>
            <a:r>
              <a:rPr lang="en-US" sz="2000" dirty="0"/>
              <a:t>Pt </a:t>
            </a:r>
            <a:r>
              <a:rPr lang="en-US" sz="2000" dirty="0" err="1"/>
              <a:t>siiani</a:t>
            </a:r>
            <a:r>
              <a:rPr lang="en-US" sz="2000" dirty="0"/>
              <a:t> </a:t>
            </a:r>
            <a:r>
              <a:rPr lang="en-US" sz="2000" dirty="0" err="1"/>
              <a:t>järelravis</a:t>
            </a:r>
            <a:r>
              <a:rPr lang="en-US" sz="2000" dirty="0"/>
              <a:t>, </a:t>
            </a:r>
            <a:r>
              <a:rPr lang="en-US" sz="2000" dirty="0" err="1"/>
              <a:t>hetkel</a:t>
            </a:r>
            <a:r>
              <a:rPr lang="en-US" sz="2000" dirty="0"/>
              <a:t> </a:t>
            </a:r>
            <a:r>
              <a:rPr lang="en-US" sz="2000" dirty="0" err="1"/>
              <a:t>plastikakirurgia</a:t>
            </a:r>
            <a:r>
              <a:rPr lang="en-US" sz="2000" dirty="0"/>
              <a:t> </a:t>
            </a:r>
            <a:r>
              <a:rPr lang="en-US" sz="2000" dirty="0" err="1"/>
              <a:t>osakonnas</a:t>
            </a:r>
            <a:r>
              <a:rPr lang="en-US" sz="2000" dirty="0"/>
              <a:t> IV </a:t>
            </a:r>
            <a:r>
              <a:rPr lang="en-US" sz="2000" dirty="0" err="1"/>
              <a:t>astme</a:t>
            </a:r>
            <a:r>
              <a:rPr lang="en-US" sz="2000" dirty="0"/>
              <a:t> </a:t>
            </a:r>
            <a:r>
              <a:rPr lang="en-US" sz="2000" dirty="0" err="1"/>
              <a:t>lamatise</a:t>
            </a:r>
            <a:r>
              <a:rPr lang="en-US" sz="2000" dirty="0"/>
              <a:t> </a:t>
            </a:r>
            <a:r>
              <a:rPr lang="en-US" sz="2000" dirty="0" err="1"/>
              <a:t>raviks</a:t>
            </a:r>
          </a:p>
          <a:p>
            <a:endParaRPr lang="en-US" sz="2000" dirty="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18408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3D4B-796A-3C22-6CC5-4E4CCEDB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Haigusjuhu</a:t>
            </a:r>
            <a:r>
              <a:rPr lang="en-US" dirty="0"/>
              <a:t> </a:t>
            </a:r>
            <a:r>
              <a:rPr lang="en-US" dirty="0" err="1"/>
              <a:t>jätk</a:t>
            </a:r>
            <a:r>
              <a:rPr lang="en-US" dirty="0"/>
              <a:t> III</a:t>
            </a:r>
          </a:p>
        </p:txBody>
      </p:sp>
      <p:pic>
        <p:nvPicPr>
          <p:cNvPr id="4" name="Content Placeholder 3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FEAF09FB-7787-2045-CA6C-7D979480C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930" y="1435100"/>
            <a:ext cx="5604714" cy="5065713"/>
          </a:xfr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BAB984E-047A-E885-FC30-7F45FDE77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163" y="1433513"/>
            <a:ext cx="5591175" cy="2486025"/>
          </a:xfrm>
          <a:prstGeom prst="rect">
            <a:avLst/>
          </a:prstGeom>
        </p:spPr>
      </p:pic>
      <p:pic>
        <p:nvPicPr>
          <p:cNvPr id="6" name="Picture 5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66F22186-142D-4D27-81EE-E4F15F371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163" y="4119563"/>
            <a:ext cx="58578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3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697B-306C-201C-106B-784A7CD1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8675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Aitäh</a:t>
            </a:r>
            <a:r>
              <a:rPr lang="en-US" dirty="0"/>
              <a:t>!</a:t>
            </a:r>
          </a:p>
        </p:txBody>
      </p:sp>
      <p:pic>
        <p:nvPicPr>
          <p:cNvPr id="4" name="Content Placeholder 3" descr="A blue and white sign with text&#10;&#10;Description automatically generated">
            <a:extLst>
              <a:ext uri="{FF2B5EF4-FFF2-40B4-BE49-F238E27FC236}">
                <a16:creationId xmlns:a16="http://schemas.microsoft.com/office/drawing/2014/main" id="{D1CAF5E8-855D-BFB4-D16A-3988509D4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3939706"/>
            <a:ext cx="10515600" cy="2085325"/>
          </a:xfrm>
        </p:spPr>
      </p:pic>
    </p:spTree>
    <p:extLst>
      <p:ext uri="{BB962C8B-B14F-4D97-AF65-F5344CB8AC3E}">
        <p14:creationId xmlns:p14="http://schemas.microsoft.com/office/powerpoint/2010/main" val="4206127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C907-3920-442A-6092-1B42FAFB0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Allikad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A80F-D300-92FF-D656-5B13C6CBB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ea typeface="+mn-lt"/>
                <a:cs typeface="+mn-lt"/>
              </a:rPr>
              <a:t>Oliver M and Patriquin C. Therapeutic apheresis. In: Khandelwal A, Abe T, editors. Clinical Guide to Transfusion [Internet]. Ottawa: Canadian Blood Services, 2022 [cited YYYY MM DD]. Chapter 14. Available from: </a:t>
            </a:r>
            <a:r>
              <a:rPr lang="en-US" sz="1400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https://professionaleducation.blood.ca</a:t>
            </a:r>
            <a:r>
              <a:rPr lang="en-US" sz="1400" dirty="0">
                <a:ea typeface="+mn-lt"/>
                <a:cs typeface="+mn-lt"/>
              </a:rPr>
              <a:t> </a:t>
            </a:r>
          </a:p>
          <a:p>
            <a:r>
              <a:rPr lang="en-US" sz="1400" dirty="0">
                <a:ea typeface="+mn-lt"/>
                <a:cs typeface="+mn-lt"/>
              </a:rPr>
              <a:t>D. Daga Ruiz</a:t>
            </a:r>
            <a:r>
              <a:rPr lang="en-US" sz="1400" baseline="300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1400" dirty="0">
                <a:ea typeface="+mn-lt"/>
                <a:cs typeface="+mn-lt"/>
              </a:rPr>
              <a:t>, F. Fonseca San Miguel</a:t>
            </a:r>
            <a:r>
              <a:rPr lang="en-US" sz="1400" baseline="3000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US" sz="1400" dirty="0">
                <a:ea typeface="+mn-lt"/>
                <a:cs typeface="+mn-lt"/>
              </a:rPr>
              <a:t>, F.J. González de Molina</a:t>
            </a:r>
            <a:r>
              <a:rPr lang="en-US" sz="1400" baseline="30000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1400" baseline="30000" dirty="0">
                <a:ea typeface="+mn-lt"/>
                <a:cs typeface="+mn-lt"/>
              </a:rPr>
              <a:t>, </a:t>
            </a:r>
            <a:r>
              <a:rPr lang="en-US" sz="1400" dirty="0">
                <a:ea typeface="+mn-lt"/>
                <a:cs typeface="+mn-lt"/>
              </a:rPr>
              <a:t>, A. </a:t>
            </a:r>
            <a:r>
              <a:rPr lang="en-US" sz="1400" dirty="0" err="1">
                <a:ea typeface="+mn-lt"/>
                <a:cs typeface="+mn-lt"/>
              </a:rPr>
              <a:t>Úbeda</a:t>
            </a:r>
            <a:r>
              <a:rPr lang="en-US" sz="1400" dirty="0">
                <a:ea typeface="+mn-lt"/>
                <a:cs typeface="+mn-lt"/>
              </a:rPr>
              <a:t>-Iglesias</a:t>
            </a:r>
            <a:r>
              <a:rPr lang="en-US" sz="1400" baseline="30000" dirty="0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en-US" sz="1400" dirty="0">
                <a:ea typeface="+mn-lt"/>
                <a:cs typeface="+mn-lt"/>
              </a:rPr>
              <a:t>, A. Navas Pérez</a:t>
            </a:r>
            <a:r>
              <a:rPr lang="en-US" sz="1400" baseline="30000" dirty="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1400" dirty="0">
                <a:ea typeface="+mn-lt"/>
                <a:cs typeface="+mn-lt"/>
              </a:rPr>
              <a:t>, R. Jannone </a:t>
            </a:r>
            <a:r>
              <a:rPr lang="en-US" sz="1400" dirty="0" err="1">
                <a:ea typeface="+mn-lt"/>
                <a:cs typeface="+mn-lt"/>
              </a:rPr>
              <a:t>Forés</a:t>
            </a:r>
            <a:r>
              <a:rPr lang="en-US" sz="1400" baseline="30000" dirty="0" err="1">
                <a:ea typeface="+mn-lt"/>
                <a:cs typeface="+mn-lt"/>
              </a:rPr>
              <a:t>f</a:t>
            </a:r>
            <a:r>
              <a:rPr lang="en-US" sz="1400" baseline="30000" dirty="0">
                <a:ea typeface="+mn-lt"/>
                <a:cs typeface="+mn-lt"/>
              </a:rPr>
              <a:t>. </a:t>
            </a:r>
            <a:r>
              <a:rPr lang="en-US" sz="1400" dirty="0">
                <a:ea typeface="+mn-lt"/>
                <a:cs typeface="+mn-lt"/>
              </a:rPr>
              <a:t>Plasmapheresis and other extracorporeal filtration techniques in critical patients. Medicina </a:t>
            </a:r>
            <a:r>
              <a:rPr lang="en-US" sz="1400" dirty="0" err="1">
                <a:ea typeface="+mn-lt"/>
                <a:cs typeface="+mn-lt"/>
              </a:rPr>
              <a:t>intensiva</a:t>
            </a:r>
            <a:r>
              <a:rPr lang="en-US" sz="1400" dirty="0">
                <a:ea typeface="+mn-lt"/>
                <a:cs typeface="+mn-lt"/>
              </a:rPr>
              <a:t>. </a:t>
            </a:r>
            <a:r>
              <a:rPr lang="en-US" sz="1400" dirty="0"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Vol. 41. Núm. 3.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páginas</a:t>
            </a:r>
            <a:r>
              <a:rPr lang="en-US" sz="1400" dirty="0">
                <a:ea typeface="+mn-lt"/>
                <a:cs typeface="+mn-lt"/>
              </a:rPr>
              <a:t> 174-187 (Abril 2017).  DOI: </a:t>
            </a:r>
            <a:r>
              <a:rPr lang="en-US" sz="1400" dirty="0"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10.1016/j.medin.2016.10.005</a:t>
            </a:r>
            <a:endParaRPr lang="en-US" sz="1400"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dirty="0">
                <a:ea typeface="+mn-lt"/>
                <a:cs typeface="+mn-lt"/>
              </a:rPr>
              <a:t>Claudia Altobelli, Pietro Anastasio, Alessandro Cerrone, Elisabetta Signoriello, Giacomo Lus, Corrado </a:t>
            </a:r>
            <a:r>
              <a:rPr lang="en-US" sz="1400" dirty="0" err="1">
                <a:ea typeface="+mn-lt"/>
                <a:cs typeface="+mn-lt"/>
              </a:rPr>
              <a:t>Pluvio</a:t>
            </a:r>
            <a:r>
              <a:rPr lang="en-US" sz="1400" dirty="0">
                <a:ea typeface="+mn-lt"/>
                <a:cs typeface="+mn-lt"/>
              </a:rPr>
              <a:t>, Alessandra F. Perna, </a:t>
            </a:r>
            <a:r>
              <a:rPr lang="en-US" sz="1400" dirty="0" err="1">
                <a:ea typeface="+mn-lt"/>
                <a:cs typeface="+mn-lt"/>
              </a:rPr>
              <a:t>Giovambattista</a:t>
            </a:r>
            <a:r>
              <a:rPr lang="en-US" sz="1400" dirty="0">
                <a:ea typeface="+mn-lt"/>
                <a:cs typeface="+mn-lt"/>
              </a:rPr>
              <a:t> Capasso, </a:t>
            </a:r>
            <a:r>
              <a:rPr lang="en-US" sz="1400" dirty="0" err="1">
                <a:ea typeface="+mn-lt"/>
                <a:cs typeface="+mn-lt"/>
              </a:rPr>
              <a:t>Mariadelina</a:t>
            </a:r>
            <a:r>
              <a:rPr lang="en-US" sz="1400" dirty="0">
                <a:ea typeface="+mn-lt"/>
                <a:cs typeface="+mn-lt"/>
              </a:rPr>
              <a:t> Simeoni, Giovanna Capolongo; Therapeutic Plasmapheresis: A Revision of Literature. </a:t>
            </a:r>
            <a:r>
              <a:rPr lang="en-US" sz="1400" i="1" dirty="0">
                <a:ea typeface="+mn-lt"/>
                <a:cs typeface="+mn-lt"/>
              </a:rPr>
              <a:t>Kidney Blood Press Res</a:t>
            </a:r>
            <a:r>
              <a:rPr lang="en-US" sz="1400" dirty="0">
                <a:ea typeface="+mn-lt"/>
                <a:cs typeface="+mn-lt"/>
              </a:rPr>
              <a:t> 21 December 2023; 48 (1): 66–78. </a:t>
            </a:r>
            <a:r>
              <a:rPr lang="en-US" sz="1400" u="sng" dirty="0"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https://doi.org/10.1159/000528556</a:t>
            </a:r>
            <a:endParaRPr lang="en-US" sz="1400" u="sng"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dirty="0">
                <a:ea typeface="+mn-lt"/>
                <a:cs typeface="+mn-lt"/>
              </a:rPr>
              <a:t>Connelly-Smith L, Alquist CR, Aqui NA, Hofmann JC, Klingel R, </a:t>
            </a:r>
            <a:r>
              <a:rPr lang="en-US" sz="1400" err="1">
                <a:ea typeface="+mn-lt"/>
                <a:cs typeface="+mn-lt"/>
              </a:rPr>
              <a:t>Onwuemene</a:t>
            </a:r>
            <a:r>
              <a:rPr lang="en-US" sz="1400" dirty="0">
                <a:ea typeface="+mn-lt"/>
                <a:cs typeface="+mn-lt"/>
              </a:rPr>
              <a:t> OA, Patriquin CJ, Pham HP, Sanchez AP, Schneiderman J, Witt V, </a:t>
            </a:r>
            <a:r>
              <a:rPr lang="en-US" sz="1400" err="1">
                <a:ea typeface="+mn-lt"/>
                <a:cs typeface="+mn-lt"/>
              </a:rPr>
              <a:t>Zantek</a:t>
            </a:r>
            <a:r>
              <a:rPr lang="en-US" sz="1400" dirty="0">
                <a:ea typeface="+mn-lt"/>
                <a:cs typeface="+mn-lt"/>
              </a:rPr>
              <a:t> ND, Dunbar NM. Guidelines on the Use of Therapeutic Apheresis in Clinical Practice - Evidence-Based Approach from the Writing Committee of the American Society for Apheresis: The Ninth Special Issue. J Clin </a:t>
            </a:r>
            <a:r>
              <a:rPr lang="en-US" sz="1400" err="1">
                <a:ea typeface="+mn-lt"/>
                <a:cs typeface="+mn-lt"/>
              </a:rPr>
              <a:t>Apher</a:t>
            </a:r>
            <a:r>
              <a:rPr lang="en-US" sz="1400" dirty="0">
                <a:ea typeface="+mn-lt"/>
                <a:cs typeface="+mn-lt"/>
              </a:rPr>
              <a:t>. 2023 Apr;38(2):77-278. </a:t>
            </a:r>
            <a:r>
              <a:rPr lang="en-US" sz="1400" err="1">
                <a:ea typeface="+mn-lt"/>
                <a:cs typeface="+mn-lt"/>
              </a:rPr>
              <a:t>doi</a:t>
            </a:r>
            <a:r>
              <a:rPr lang="en-US" sz="1400" dirty="0">
                <a:ea typeface="+mn-lt"/>
                <a:cs typeface="+mn-lt"/>
              </a:rPr>
              <a:t>: 10.1002/jca.22043. PMID: 37017433.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Hussein, </a:t>
            </a:r>
            <a:r>
              <a:rPr lang="en-US" sz="1400" dirty="0" err="1">
                <a:ea typeface="+mn-lt"/>
                <a:cs typeface="+mn-lt"/>
              </a:rPr>
              <a:t>Guleid</a:t>
            </a:r>
            <a:r>
              <a:rPr lang="en-US" sz="1400" dirty="0">
                <a:ea typeface="+mn-lt"/>
                <a:cs typeface="+mn-lt"/>
              </a:rPr>
              <a:t> &amp; Liu, </a:t>
            </a:r>
            <a:r>
              <a:rPr lang="en-US" sz="1400" dirty="0" err="1">
                <a:ea typeface="+mn-lt"/>
                <a:cs typeface="+mn-lt"/>
              </a:rPr>
              <a:t>Bolun</a:t>
            </a:r>
            <a:r>
              <a:rPr lang="en-US" sz="1400" dirty="0">
                <a:ea typeface="+mn-lt"/>
                <a:cs typeface="+mn-lt"/>
              </a:rPr>
              <a:t> &amp; Yadav, Sumeet &amp; Warsame, Mohamed &amp; Jamil, Ramsha &amp; Surani, Salim &amp; Khan, Syed. (2023). Plasmapheresis in the ICU. Medicina. 59. 2152. 10.3390/medicina59122152. </a:t>
            </a:r>
            <a:endParaRPr lang="en-US" sz="14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FF24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3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C9DD-3702-402C-9EF2-EA7B0C93A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cs typeface="Calibri Light"/>
              </a:rPr>
              <a:t>Separeerimine</a:t>
            </a:r>
            <a:endParaRPr lang="et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29DF5-A52D-4DAD-6E20-D08901CB2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Tsentrifuugimine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9FE63-3B6D-4264-B589-FB89D1C17B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t-EE" dirty="0">
                <a:cs typeface="Calibri"/>
              </a:rPr>
              <a:t>Sobib rakuliste verekomponentide eraldamiseks üksteisest</a:t>
            </a:r>
          </a:p>
          <a:p>
            <a:r>
              <a:rPr lang="et-EE" dirty="0">
                <a:cs typeface="Calibri"/>
              </a:rPr>
              <a:t>Eraldamine toimub 2000-2500 </a:t>
            </a:r>
            <a:r>
              <a:rPr lang="et-EE" err="1">
                <a:cs typeface="Calibri"/>
              </a:rPr>
              <a:t>rpm</a:t>
            </a:r>
            <a:r>
              <a:rPr lang="et-EE" dirty="0">
                <a:cs typeface="Calibri"/>
              </a:rPr>
              <a:t> juures, eraldab osakesed tiheduse järgi</a:t>
            </a:r>
          </a:p>
          <a:p>
            <a:r>
              <a:rPr lang="et-EE" dirty="0">
                <a:cs typeface="Calibri"/>
              </a:rPr>
              <a:t>Suudab eraldada plasmat kuni 80% ulatuses</a:t>
            </a:r>
          </a:p>
          <a:p>
            <a:r>
              <a:rPr lang="et-EE" dirty="0">
                <a:cs typeface="Calibri"/>
              </a:rPr>
              <a:t>Antikoagulandina </a:t>
            </a:r>
            <a:r>
              <a:rPr lang="et-EE" dirty="0" err="1">
                <a:cs typeface="Calibri"/>
              </a:rPr>
              <a:t>tsitraat</a:t>
            </a:r>
            <a:endParaRPr lang="et-EE">
              <a:cs typeface="Calibri"/>
            </a:endParaRPr>
          </a:p>
          <a:p>
            <a:r>
              <a:rPr lang="et-EE" dirty="0">
                <a:cs typeface="Calibri"/>
              </a:rPr>
              <a:t>Protsess lühem</a:t>
            </a:r>
          </a:p>
          <a:p>
            <a:r>
              <a:rPr lang="et-EE" dirty="0">
                <a:cs typeface="Calibri"/>
              </a:rPr>
              <a:t>Võimalik teha ka aeglasema verevoolu kontekstis,  võimalik kasutada perifeerset veeniteed</a:t>
            </a:r>
          </a:p>
          <a:p>
            <a:r>
              <a:rPr lang="et-EE" dirty="0">
                <a:cs typeface="Calibri"/>
              </a:rPr>
              <a:t>EI vaja veri-membraan moodulit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76D0CF-E312-1D4E-1993-67241ED18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Membraanfiltratsioon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D0B223-DABB-3FF5-D09E-8D196B3A89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 err="1">
                <a:cs typeface="Calibri"/>
              </a:rPr>
              <a:t>Suudab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eraldada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ainult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plasmaosiseid</a:t>
            </a:r>
          </a:p>
          <a:p>
            <a:r>
              <a:rPr lang="en-US" err="1">
                <a:cs typeface="Calibri"/>
              </a:rPr>
              <a:t>Eraldamine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läbi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semipermeaabelse</a:t>
            </a:r>
            <a:r>
              <a:rPr lang="en-US" dirty="0">
                <a:cs typeface="Calibri"/>
              </a:rPr>
              <a:t> </a:t>
            </a:r>
            <a:r>
              <a:rPr lang="en-US" err="1">
                <a:cs typeface="Calibri"/>
              </a:rPr>
              <a:t>fiiberfiltri</a:t>
            </a:r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Suudab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eraldada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kuni</a:t>
            </a:r>
            <a:r>
              <a:rPr lang="en-US" dirty="0">
                <a:cs typeface="Calibri"/>
              </a:rPr>
              <a:t> 30% </a:t>
            </a:r>
            <a:r>
              <a:rPr lang="en-US" dirty="0" err="1">
                <a:cs typeface="Calibri"/>
              </a:rPr>
              <a:t>plasmast</a:t>
            </a:r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Antikoagulandina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tavaliselt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hepariin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Meetodi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väiksema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efektiivsuse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tõttu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protseduur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ajaliselt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pikem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nõuab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suuremat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voolukiirust</a:t>
            </a:r>
            <a:r>
              <a:rPr lang="en-US" dirty="0">
                <a:cs typeface="Calibri"/>
              </a:rPr>
              <a:t>, et </a:t>
            </a:r>
            <a:r>
              <a:rPr lang="en-US" dirty="0" err="1">
                <a:cs typeface="Calibri"/>
              </a:rPr>
              <a:t>ära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hoida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hüübimine</a:t>
            </a:r>
            <a:r>
              <a:rPr lang="en-US" dirty="0">
                <a:cs typeface="Calibri"/>
              </a:rPr>
              <a:t>; </a:t>
            </a:r>
            <a:r>
              <a:rPr lang="en-US" dirty="0" err="1">
                <a:cs typeface="Calibri"/>
              </a:rPr>
              <a:t>vajab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tsentraalveeniteed</a:t>
            </a:r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Efektiivsust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mõjutavad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filtri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omadused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Kõrge </a:t>
            </a:r>
            <a:r>
              <a:rPr lang="en-US" dirty="0" err="1">
                <a:cs typeface="Calibri"/>
              </a:rPr>
              <a:t>hematokriti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korral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võimalik</a:t>
            </a:r>
            <a:r>
              <a:rPr lang="en-US" dirty="0">
                <a:cs typeface="Calibri"/>
              </a:rPr>
              <a:t> ka </a:t>
            </a:r>
            <a:r>
              <a:rPr lang="en-US" dirty="0" err="1">
                <a:cs typeface="Calibri"/>
              </a:rPr>
              <a:t>hüüvete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filtrile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396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2842-CEFD-C095-2183-7B750115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Tsentrifuugimine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2314E3D-4AC8-9FA8-DFC8-8BDCCECCB3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3661" y="2161927"/>
            <a:ext cx="6096000" cy="307209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AD591-B956-D470-4B4D-7CBB5406C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9403" y="1825625"/>
            <a:ext cx="4434397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err="1"/>
              <a:t>Faasidena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/>
              <a:t>Protseduur</a:t>
            </a:r>
            <a:r>
              <a:rPr lang="en-US" dirty="0"/>
              <a:t> </a:t>
            </a:r>
            <a:r>
              <a:rPr lang="en-US" err="1"/>
              <a:t>ühe</a:t>
            </a:r>
            <a:r>
              <a:rPr lang="en-US" dirty="0"/>
              <a:t> </a:t>
            </a:r>
            <a:r>
              <a:rPr lang="en-US" err="1"/>
              <a:t>perifeerse</a:t>
            </a:r>
            <a:r>
              <a:rPr lang="en-US" dirty="0"/>
              <a:t> tee </a:t>
            </a:r>
            <a:r>
              <a:rPr lang="en-US" err="1"/>
              <a:t>kaudu</a:t>
            </a:r>
            <a:r>
              <a:rPr lang="en-US" dirty="0"/>
              <a:t> </a:t>
            </a:r>
            <a:r>
              <a:rPr lang="en-US" err="1"/>
              <a:t>faasidena</a:t>
            </a:r>
            <a:endParaRPr lang="en-US" dirty="0" err="1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Kehaväline</a:t>
            </a:r>
            <a:r>
              <a:rPr lang="en-US" dirty="0"/>
              <a:t> </a:t>
            </a:r>
            <a:r>
              <a:rPr lang="en-US" dirty="0" err="1"/>
              <a:t>maht</a:t>
            </a:r>
            <a:r>
              <a:rPr lang="en-US" dirty="0"/>
              <a:t> </a:t>
            </a:r>
            <a:r>
              <a:rPr lang="en-US" dirty="0" err="1"/>
              <a:t>võib</a:t>
            </a:r>
            <a:r>
              <a:rPr lang="en-US" dirty="0"/>
              <a:t> olla </a:t>
            </a:r>
            <a:r>
              <a:rPr lang="en-US" dirty="0" err="1"/>
              <a:t>suur</a:t>
            </a:r>
            <a:r>
              <a:rPr lang="en-US" dirty="0"/>
              <a:t>, </a:t>
            </a:r>
            <a:r>
              <a:rPr lang="en-US" dirty="0" err="1"/>
              <a:t>mistõttu</a:t>
            </a:r>
            <a:r>
              <a:rPr lang="en-US" dirty="0"/>
              <a:t> </a:t>
            </a:r>
            <a:r>
              <a:rPr lang="en-US" dirty="0" err="1"/>
              <a:t>hemodünaamikas</a:t>
            </a:r>
            <a:r>
              <a:rPr lang="en-US" dirty="0"/>
              <a:t> </a:t>
            </a:r>
            <a:r>
              <a:rPr lang="en-US" dirty="0" err="1"/>
              <a:t>kõikumisi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 err="1"/>
              <a:t>Raskem</a:t>
            </a:r>
            <a:r>
              <a:rPr lang="en-US" dirty="0"/>
              <a:t> </a:t>
            </a:r>
            <a:r>
              <a:rPr lang="en-US" dirty="0" err="1"/>
              <a:t>taluda</a:t>
            </a:r>
            <a:r>
              <a:rPr lang="en-US" dirty="0"/>
              <a:t> </a:t>
            </a:r>
            <a:r>
              <a:rPr lang="en-US" dirty="0" err="1"/>
              <a:t>väiksema</a:t>
            </a:r>
            <a:r>
              <a:rPr lang="en-US" dirty="0"/>
              <a:t> </a:t>
            </a:r>
            <a:r>
              <a:rPr lang="en-US" dirty="0" err="1"/>
              <a:t>veremahuga</a:t>
            </a:r>
            <a:r>
              <a:rPr lang="en-US" dirty="0"/>
              <a:t> </a:t>
            </a:r>
            <a:r>
              <a:rPr lang="en-US" dirty="0" err="1"/>
              <a:t>patsiendigruppidel</a:t>
            </a:r>
            <a:r>
              <a:rPr lang="en-US" dirty="0"/>
              <a:t>, </a:t>
            </a:r>
            <a:r>
              <a:rPr lang="en-US" dirty="0" err="1"/>
              <a:t>nt</a:t>
            </a:r>
            <a:r>
              <a:rPr lang="en-US" dirty="0"/>
              <a:t> lapsed ja </a:t>
            </a:r>
            <a:r>
              <a:rPr lang="en-US" dirty="0" err="1"/>
              <a:t>vanurid</a:t>
            </a:r>
          </a:p>
          <a:p>
            <a:r>
              <a:rPr lang="en-US" dirty="0" err="1"/>
              <a:t>Pidev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/>
              <a:t>Protseduur</a:t>
            </a:r>
            <a:r>
              <a:rPr lang="en-US" dirty="0"/>
              <a:t> </a:t>
            </a:r>
            <a:r>
              <a:rPr lang="en-US" err="1"/>
              <a:t>vajab</a:t>
            </a:r>
            <a:r>
              <a:rPr lang="en-US" dirty="0"/>
              <a:t> </a:t>
            </a:r>
            <a:r>
              <a:rPr lang="en-US" err="1"/>
              <a:t>kahte</a:t>
            </a:r>
            <a:r>
              <a:rPr lang="en-US" dirty="0"/>
              <a:t> </a:t>
            </a:r>
            <a:r>
              <a:rPr lang="en-US" err="1"/>
              <a:t>veeniteed</a:t>
            </a:r>
            <a:endParaRPr lang="en-US" dirty="0" err="1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Protsess</a:t>
            </a:r>
            <a:r>
              <a:rPr lang="en-US" dirty="0"/>
              <a:t> </a:t>
            </a:r>
            <a:r>
              <a:rPr lang="en-US" dirty="0" err="1"/>
              <a:t>toimub</a:t>
            </a:r>
            <a:r>
              <a:rPr lang="en-US" dirty="0"/>
              <a:t> </a:t>
            </a:r>
            <a:r>
              <a:rPr lang="en-US" dirty="0" err="1"/>
              <a:t>pideva</a:t>
            </a:r>
            <a:r>
              <a:rPr lang="en-US" dirty="0"/>
              <a:t> </a:t>
            </a:r>
            <a:r>
              <a:rPr lang="en-US" dirty="0" err="1"/>
              <a:t>ühtse</a:t>
            </a:r>
            <a:r>
              <a:rPr lang="en-US" dirty="0"/>
              <a:t> </a:t>
            </a:r>
            <a:r>
              <a:rPr lang="en-US" dirty="0" err="1"/>
              <a:t>voona</a:t>
            </a:r>
            <a:r>
              <a:rPr lang="en-US" dirty="0"/>
              <a:t>, </a:t>
            </a:r>
            <a:r>
              <a:rPr lang="en-US" dirty="0" err="1"/>
              <a:t>kehaväline</a:t>
            </a:r>
            <a:r>
              <a:rPr lang="en-US" dirty="0"/>
              <a:t> </a:t>
            </a:r>
            <a:r>
              <a:rPr lang="en-US" dirty="0" err="1"/>
              <a:t>maht</a:t>
            </a:r>
            <a:r>
              <a:rPr lang="en-US" dirty="0"/>
              <a:t> </a:t>
            </a:r>
            <a:r>
              <a:rPr lang="en-US" dirty="0" err="1"/>
              <a:t>väiksem</a:t>
            </a:r>
            <a:r>
              <a:rPr lang="en-US" dirty="0"/>
              <a:t>, </a:t>
            </a:r>
            <a:r>
              <a:rPr lang="en-US" dirty="0" err="1"/>
              <a:t>protseduur</a:t>
            </a:r>
            <a:r>
              <a:rPr lang="en-US" dirty="0"/>
              <a:t> </a:t>
            </a:r>
            <a:r>
              <a:rPr lang="en-US" dirty="0" err="1"/>
              <a:t>kiirem</a:t>
            </a:r>
          </a:p>
        </p:txBody>
      </p:sp>
    </p:spTree>
    <p:extLst>
      <p:ext uri="{BB962C8B-B14F-4D97-AF65-F5344CB8AC3E}">
        <p14:creationId xmlns:p14="http://schemas.microsoft.com/office/powerpoint/2010/main" val="394461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4636-2680-D1C7-5CE3-DB1E555C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Membraanfiltratsioon</a:t>
            </a:r>
          </a:p>
        </p:txBody>
      </p:sp>
      <p:pic>
        <p:nvPicPr>
          <p:cNvPr id="5" name="Content Placeholder 4" descr="A diagram of a blood transfusion&#10;&#10;Description automatically generated">
            <a:extLst>
              <a:ext uri="{FF2B5EF4-FFF2-40B4-BE49-F238E27FC236}">
                <a16:creationId xmlns:a16="http://schemas.microsoft.com/office/drawing/2014/main" id="{437F6808-D761-C0B0-C22B-279D95E6E2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23873" y="1332091"/>
            <a:ext cx="9299359" cy="5138659"/>
          </a:xfrm>
        </p:spPr>
      </p:pic>
    </p:spTree>
    <p:extLst>
      <p:ext uri="{BB962C8B-B14F-4D97-AF65-F5344CB8AC3E}">
        <p14:creationId xmlns:p14="http://schemas.microsoft.com/office/powerpoint/2010/main" val="287260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1F98-F00E-56A3-191A-7FCA4C6B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Kaotatud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vedeliku</a:t>
            </a:r>
            <a:r>
              <a:rPr lang="en-US" dirty="0">
                <a:cs typeface="Calibri Light"/>
              </a:rPr>
              <a:t>/plasma </a:t>
            </a:r>
            <a:r>
              <a:rPr lang="en-US" dirty="0" err="1">
                <a:cs typeface="Calibri Light"/>
              </a:rPr>
              <a:t>asendamine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1FA94-F1EA-FCD4-FE73-C78AF23C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>
                <a:cs typeface="Calibri"/>
              </a:rPr>
              <a:t>Eemaldatud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vedeliku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osiste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maht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tuleb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asendada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samaväärset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kolloid-onkootse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rõhku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avaldava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vedelikuga</a:t>
            </a:r>
          </a:p>
          <a:p>
            <a:pPr marL="0" indent="0">
              <a:buNone/>
            </a:pPr>
            <a:r>
              <a:rPr lang="en-US" err="1">
                <a:cs typeface="Calibri"/>
              </a:rPr>
              <a:t>Asenduse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määrab</a:t>
            </a:r>
            <a:r>
              <a:rPr lang="en-US" dirty="0">
                <a:cs typeface="Calibri"/>
              </a:rPr>
              <a:t> pt </a:t>
            </a:r>
            <a:r>
              <a:rPr lang="en-US" err="1">
                <a:cs typeface="Calibri"/>
              </a:rPr>
              <a:t>seisund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põhihaigus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infektsiooni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olemasolu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veritsusoht</a:t>
            </a:r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Patsiendi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enda</a:t>
            </a:r>
            <a:r>
              <a:rPr lang="en-US" dirty="0">
                <a:cs typeface="Calibri"/>
              </a:rPr>
              <a:t> plasma </a:t>
            </a:r>
            <a:r>
              <a:rPr lang="en-US" dirty="0" err="1">
                <a:cs typeface="Calibri"/>
              </a:rPr>
              <a:t>peale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töötlemist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plasmat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säästvad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afereesid</a:t>
            </a:r>
          </a:p>
          <a:p>
            <a:pPr>
              <a:buFont typeface="Arial"/>
            </a:pPr>
            <a:r>
              <a:rPr lang="en-US" dirty="0" err="1">
                <a:cs typeface="Calibri"/>
              </a:rPr>
              <a:t>Värskelt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külmutatud</a:t>
            </a:r>
            <a:r>
              <a:rPr lang="en-US" dirty="0">
                <a:cs typeface="Calibri"/>
              </a:rPr>
              <a:t> plasma</a:t>
            </a:r>
          </a:p>
          <a:p>
            <a:pPr lvl="1">
              <a:buFont typeface="Courier New"/>
              <a:buChar char="o"/>
            </a:pPr>
            <a:r>
              <a:rPr lang="en-US" dirty="0" err="1">
                <a:cs typeface="Calibri"/>
              </a:rPr>
              <a:t>Kasutusel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teatud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juhtudel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asendab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koagulatsioonifaktoreid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kui</a:t>
            </a:r>
            <a:r>
              <a:rPr lang="en-US" dirty="0">
                <a:cs typeface="Calibri"/>
              </a:rPr>
              <a:t> Ig</a:t>
            </a:r>
          </a:p>
          <a:p>
            <a:pPr lvl="1">
              <a:buFont typeface="Courier New"/>
              <a:buChar char="o"/>
            </a:pPr>
            <a:r>
              <a:rPr lang="en-US" dirty="0" err="1">
                <a:cs typeface="Calibri"/>
              </a:rPr>
              <a:t>Infektsioonioht</a:t>
            </a:r>
          </a:p>
          <a:p>
            <a:pPr lvl="1">
              <a:buFont typeface="Courier New"/>
              <a:buChar char="o"/>
            </a:pPr>
            <a:r>
              <a:rPr lang="en-US" dirty="0" err="1">
                <a:cs typeface="Calibri"/>
              </a:rPr>
              <a:t>Transfusioonireaktsioonid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eelkõige</a:t>
            </a:r>
            <a:r>
              <a:rPr lang="en-US" dirty="0">
                <a:cs typeface="Calibri"/>
              </a:rPr>
              <a:t> TRALI; </a:t>
            </a:r>
            <a:r>
              <a:rPr lang="en-US" dirty="0" err="1">
                <a:cs typeface="Calibri"/>
              </a:rPr>
              <a:t>allergilised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nähud</a:t>
            </a:r>
          </a:p>
          <a:p>
            <a:pPr lvl="1">
              <a:buFont typeface="Courier New"/>
              <a:buChar char="o"/>
            </a:pPr>
            <a:r>
              <a:rPr lang="en-US" dirty="0" err="1">
                <a:cs typeface="Calibri"/>
              </a:rPr>
              <a:t>Inaktiveeritud</a:t>
            </a:r>
            <a:r>
              <a:rPr lang="en-US" dirty="0">
                <a:cs typeface="Calibri"/>
              </a:rPr>
              <a:t> variant, ka </a:t>
            </a:r>
            <a:r>
              <a:rPr lang="en-US" dirty="0" err="1">
                <a:cs typeface="Calibri"/>
              </a:rPr>
              <a:t>väiksem</a:t>
            </a:r>
            <a:r>
              <a:rPr lang="en-US" dirty="0">
                <a:cs typeface="Calibri"/>
              </a:rPr>
              <a:t> TRALI risk</a:t>
            </a:r>
          </a:p>
          <a:p>
            <a:r>
              <a:rPr lang="en-US" dirty="0" err="1">
                <a:cs typeface="Calibri"/>
              </a:rPr>
              <a:t>Kolloidlahused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nt</a:t>
            </a:r>
            <a:r>
              <a:rPr lang="en-US" dirty="0">
                <a:cs typeface="Calibri"/>
              </a:rPr>
              <a:t> Albumin 5%)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5% </a:t>
            </a:r>
            <a:r>
              <a:rPr lang="en-US" dirty="0" err="1">
                <a:cs typeface="Calibri"/>
              </a:rPr>
              <a:t>albumiin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kõige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sagedamini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kasutatav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mahuasendus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Hea </a:t>
            </a:r>
            <a:r>
              <a:rPr lang="en-US" dirty="0" err="1">
                <a:cs typeface="Calibri"/>
              </a:rPr>
              <a:t>saadavusega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üldiselt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hästi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talutav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kulutõhus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Calibri"/>
              </a:rPr>
              <a:t>Ultrafiltreeritud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patogeeninaktiveeritud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Calibri"/>
              </a:rPr>
              <a:t>Kõrvaltoimetena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alleriglised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nähud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palavik</a:t>
            </a:r>
            <a:r>
              <a:rPr lang="en-US" dirty="0">
                <a:cs typeface="Calibri"/>
              </a:rPr>
              <a:t>, ACE </a:t>
            </a:r>
            <a:r>
              <a:rPr lang="en-US" dirty="0" err="1">
                <a:cs typeface="Calibri"/>
              </a:rPr>
              <a:t>inhibiitoritega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manustades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bardükiniin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indutseeritud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hüpotensioon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hüpokaleemia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lahjenduskoagulopaatia</a:t>
            </a:r>
          </a:p>
          <a:p>
            <a:r>
              <a:rPr lang="en-US" dirty="0" err="1">
                <a:cs typeface="Calibri"/>
              </a:rPr>
              <a:t>Kristalloidlahused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nt</a:t>
            </a:r>
            <a:r>
              <a:rPr lang="en-US" dirty="0">
                <a:cs typeface="Calibri"/>
              </a:rPr>
              <a:t> NaCl 0.9%)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17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C18C4-4E98-4DEC-BF29-0FE172ED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Terapeutilised afereesiprotseduurid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277B2F-71FF-A4C2-75F8-9029638FF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358813"/>
              </p:ext>
            </p:extLst>
          </p:nvPr>
        </p:nvGraphicFramePr>
        <p:xfrm>
          <a:off x="644056" y="2115253"/>
          <a:ext cx="10927830" cy="418745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316272">
                  <a:extLst>
                    <a:ext uri="{9D8B030D-6E8A-4147-A177-3AD203B41FA5}">
                      <a16:colId xmlns:a16="http://schemas.microsoft.com/office/drawing/2014/main" val="428893725"/>
                    </a:ext>
                  </a:extLst>
                </a:gridCol>
                <a:gridCol w="5611558">
                  <a:extLst>
                    <a:ext uri="{9D8B030D-6E8A-4147-A177-3AD203B41FA5}">
                      <a16:colId xmlns:a16="http://schemas.microsoft.com/office/drawing/2014/main" val="2206049270"/>
                    </a:ext>
                  </a:extLst>
                </a:gridCol>
              </a:tblGrid>
              <a:tr h="14379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Terapeutiline</a:t>
                      </a:r>
                      <a:r>
                        <a:rPr lang="en-US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1" i="0" u="none" strike="noStrike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plasmaferees</a:t>
                      </a:r>
                    </a:p>
                    <a:p>
                      <a:pPr lvl="0">
                        <a:buNone/>
                      </a:pPr>
                      <a:br>
                        <a:rPr lang="en-US" sz="2000" b="1" i="0" u="none" strike="noStrike" noProof="0" dirty="0">
                          <a:solidFill>
                            <a:srgbClr val="40404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Plasmaosiste</a:t>
                      </a:r>
                      <a:r>
                        <a:rPr lang="en-US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ja </a:t>
                      </a:r>
                      <a:r>
                        <a:rPr lang="en-US" sz="2000" b="1" i="0" u="none" strike="noStrike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kõrge</a:t>
                      </a:r>
                      <a:r>
                        <a:rPr lang="en-US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1" i="0" u="none" strike="noStrike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molekulmassiga</a:t>
                      </a:r>
                      <a:r>
                        <a:rPr lang="en-US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(</a:t>
                      </a:r>
                      <a:r>
                        <a:rPr lang="en-US" sz="2000" b="1" i="0" u="none" strike="noStrike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üle</a:t>
                      </a:r>
                      <a:r>
                        <a:rPr lang="en-US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150 </a:t>
                      </a:r>
                      <a:r>
                        <a:rPr lang="en-US" sz="2000" b="1" i="0" u="none" strike="noStrike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kDa</a:t>
                      </a:r>
                      <a:r>
                        <a:rPr lang="en-US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) </a:t>
                      </a:r>
                      <a:r>
                        <a:rPr lang="en-US" sz="2000" b="1" i="0" u="none" strike="noStrike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patogeensete</a:t>
                      </a:r>
                      <a:r>
                        <a:rPr lang="en-US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1" i="0" u="none" strike="noStrike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elementide</a:t>
                      </a:r>
                      <a:r>
                        <a:rPr lang="en-US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1" i="0" u="none" strike="noStrike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eemaldamine</a:t>
                      </a:r>
                      <a:endParaRPr lang="en-US" sz="2000" b="1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199332" marR="149499" marT="99666" marB="996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Tsütafereesid</a:t>
                      </a:r>
                      <a:endParaRPr lang="en-US" sz="2000" b="1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2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Rakuliste</a:t>
                      </a: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komponentide</a:t>
                      </a: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eemaldamine</a:t>
                      </a: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või</a:t>
                      </a: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kogumine</a:t>
                      </a: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raviprotseduuride</a:t>
                      </a: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jaoks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9332" marR="149499" marT="99666" marB="996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327898"/>
                  </a:ext>
                </a:extLst>
              </a:tr>
              <a:tr h="109037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Terapeutiline</a:t>
                      </a:r>
                      <a:r>
                        <a:rPr lang="en-US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plasmavahetus</a:t>
                      </a:r>
                      <a:r>
                        <a:rPr lang="en-US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TPE</a:t>
                      </a:r>
                    </a:p>
                  </a:txBody>
                  <a:tcPr marL="199332" marR="149499" marT="99666" marB="996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Erütroferees</a:t>
                      </a:r>
                      <a:endParaRPr lang="en-US" sz="190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9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Leukaferees</a:t>
                      </a:r>
                      <a:endParaRPr lang="en-US" sz="1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9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Trombotsütaferees</a:t>
                      </a:r>
                      <a:endParaRPr lang="en-US" sz="1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9332" marR="149499" marT="99666" marB="996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378241"/>
                  </a:ext>
                </a:extLst>
              </a:tr>
              <a:tr h="1659131">
                <a:tc>
                  <a:txBody>
                    <a:bodyPr/>
                    <a:lstStyle/>
                    <a:p>
                      <a:pPr algn="ctr"/>
                      <a:r>
                        <a:rPr lang="en-US" sz="19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Immunoadsorptsioon</a:t>
                      </a:r>
                      <a:endParaRPr lang="en-US" sz="190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9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Lipoaferees</a:t>
                      </a:r>
                      <a:endParaRPr lang="en-US" sz="1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Kaksikfiltratsiooniga</a:t>
                      </a:r>
                      <a:r>
                        <a:rPr lang="en-US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plasmaferees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Hemoperfusioon</a:t>
                      </a:r>
                      <a:endParaRPr lang="en-US" sz="1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9332" marR="149499" marT="99666" marB="996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Kehaväline</a:t>
                      </a:r>
                      <a:r>
                        <a:rPr lang="en-US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</a:t>
                      </a:r>
                      <a:r>
                        <a:rPr lang="en-US" sz="1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fotoforees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Adsorptiivne</a:t>
                      </a:r>
                      <a:r>
                        <a:rPr lang="en-US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tsütaferees</a:t>
                      </a:r>
                      <a:endParaRPr lang="en-US" sz="1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9332" marR="149499" marT="99666" marB="9966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13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15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2CD37-2C11-ED7D-CE69-C435A38A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Tsütafereesid</a:t>
            </a:r>
            <a:r>
              <a:rPr lang="en-US" dirty="0">
                <a:cs typeface="Calibri Light"/>
              </a:rPr>
              <a:t> I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779B2-AA56-D400-E56E-0051EB981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Punavererakud</a:t>
            </a:r>
            <a:endParaRPr lang="en-US" dirty="0" err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063BB-2530-EA98-71F7-F0C60A692C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err="1">
                <a:ea typeface="+mn-lt"/>
                <a:cs typeface="+mn-lt"/>
              </a:rPr>
              <a:t>Erütrotsütaferees</a:t>
            </a:r>
            <a:endParaRPr lang="en-US" u="sng">
              <a:ea typeface="+mn-lt"/>
              <a:cs typeface="+mn-lt"/>
            </a:endParaRPr>
          </a:p>
          <a:p>
            <a:pPr lvl="1"/>
            <a:r>
              <a:rPr lang="en-US" dirty="0" err="1">
                <a:ea typeface="+mn-lt"/>
                <a:cs typeface="+mn-lt"/>
              </a:rPr>
              <a:t>Punavererakud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eraldatakse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tsentrifuugimise</a:t>
            </a:r>
            <a:r>
              <a:rPr lang="en-US" dirty="0">
                <a:ea typeface="+mn-lt"/>
                <a:cs typeface="+mn-lt"/>
              </a:rPr>
              <a:t> teel</a:t>
            </a:r>
          </a:p>
          <a:p>
            <a:pPr lvl="1"/>
            <a:r>
              <a:rPr lang="en-US" err="1">
                <a:cs typeface="Calibri" panose="020F0502020204030204"/>
              </a:rPr>
              <a:t>Mahuasendus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vajadusel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kristalloidi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või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kolloidiga</a:t>
            </a:r>
            <a:endParaRPr lang="en-US" dirty="0" err="1">
              <a:cs typeface="Calibri" panose="020F0502020204030204"/>
            </a:endParaRPr>
          </a:p>
          <a:p>
            <a:pPr lvl="1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lvl="1">
              <a:buFont typeface="Arial"/>
            </a:pPr>
            <a:r>
              <a:rPr lang="en-US" dirty="0" err="1">
                <a:cs typeface="Calibri"/>
              </a:rPr>
              <a:t>Kasutatakse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päriliku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hemokromatoosi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korral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polycytemia</a:t>
            </a:r>
            <a:r>
              <a:rPr lang="en-US" dirty="0">
                <a:cs typeface="Calibri"/>
              </a:rPr>
              <a:t> vera </a:t>
            </a:r>
            <a:r>
              <a:rPr lang="en-US" dirty="0" err="1">
                <a:cs typeface="Calibri"/>
              </a:rPr>
              <a:t>korral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u="sng" dirty="0" err="1">
                <a:cs typeface="Calibri"/>
              </a:rPr>
              <a:t>Punavererakkude</a:t>
            </a:r>
            <a:r>
              <a:rPr lang="en-US" u="sng" dirty="0">
                <a:cs typeface="Calibri"/>
              </a:rPr>
              <a:t> </a:t>
            </a:r>
            <a:r>
              <a:rPr lang="en-US" u="sng" dirty="0" err="1">
                <a:cs typeface="Calibri"/>
              </a:rPr>
              <a:t>vahetus</a:t>
            </a:r>
            <a:endParaRPr lang="en-US" u="sng" dirty="0">
              <a:cs typeface="Calibri"/>
            </a:endParaRPr>
          </a:p>
          <a:p>
            <a:pPr lvl="1">
              <a:buFont typeface="Arial"/>
            </a:pPr>
            <a:r>
              <a:rPr lang="en-US" err="1">
                <a:cs typeface="Calibri"/>
              </a:rPr>
              <a:t>Eemaldatavate</a:t>
            </a:r>
            <a:r>
              <a:rPr lang="en-US" dirty="0">
                <a:cs typeface="Calibri"/>
              </a:rPr>
              <a:t> ERY </a:t>
            </a:r>
            <a:r>
              <a:rPr lang="en-US" err="1">
                <a:cs typeface="Calibri"/>
              </a:rPr>
              <a:t>rakkude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arv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suurem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asendus</a:t>
            </a:r>
            <a:r>
              <a:rPr lang="en-US" dirty="0">
                <a:cs typeface="Calibri"/>
              </a:rPr>
              <a:t> ER </a:t>
            </a:r>
            <a:r>
              <a:rPr lang="en-US" err="1">
                <a:cs typeface="Calibri"/>
              </a:rPr>
              <a:t>suspensiooniga</a:t>
            </a:r>
            <a:endParaRPr lang="en-US" dirty="0" err="1">
              <a:cs typeface="Calibri"/>
            </a:endParaRPr>
          </a:p>
          <a:p>
            <a:pPr lvl="1">
              <a:buFont typeface="Arial"/>
            </a:pPr>
            <a:endParaRPr lang="en-US" dirty="0">
              <a:cs typeface="Calibri"/>
            </a:endParaRPr>
          </a:p>
          <a:p>
            <a:pPr lvl="1">
              <a:buFont typeface="Arial"/>
            </a:pPr>
            <a:r>
              <a:rPr lang="en-US" dirty="0" err="1">
                <a:cs typeface="Calibri"/>
              </a:rPr>
              <a:t>Kasutatakse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sirp-rakulise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aneemia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kriisi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korral</a:t>
            </a: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09FFD-863B-A5EB-5F85-91ECF7EB2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Trombotsüüdid</a:t>
            </a:r>
            <a:endParaRPr lang="en-US" dirty="0" err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FDFE29-03D9-6E29-8194-655F074D3E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Trombotsütaferees</a:t>
            </a:r>
            <a:r>
              <a:rPr lang="en-US" dirty="0">
                <a:cs typeface="Calibri" panose="020F0502020204030204"/>
              </a:rPr>
              <a:t>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Calibri" panose="020F0502020204030204"/>
              </a:rPr>
              <a:t>Trombotsüüdid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separeeritakse</a:t>
            </a:r>
            <a:endParaRPr lang="en-US"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Calibri" panose="020F0502020204030204"/>
              </a:rPr>
              <a:t>Vajadusel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asendus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kristalloidi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või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kolloidiga</a:t>
            </a:r>
            <a:endParaRPr lang="en-US"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Calibri" panose="020F0502020204030204"/>
              </a:rPr>
              <a:t>Nt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essentsiaalne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trombotsütoos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9997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</Words>
  <Application>Microsoft Office PowerPoint</Application>
  <PresentationFormat>Widescreen</PresentationFormat>
  <Paragraphs>1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Terapeutilised afereesiprotseduurid </vt:lpstr>
      <vt:lpstr>PowerPoint Presentation</vt:lpstr>
      <vt:lpstr>Mis on aferees?</vt:lpstr>
      <vt:lpstr>Separeerimine</vt:lpstr>
      <vt:lpstr>Tsentrifuugimine</vt:lpstr>
      <vt:lpstr>Membraanfiltratsioon</vt:lpstr>
      <vt:lpstr>Kaotatud vedeliku/plasma asendamine</vt:lpstr>
      <vt:lpstr>Terapeutilised afereesiprotseduurid</vt:lpstr>
      <vt:lpstr>Tsütafereesid I</vt:lpstr>
      <vt:lpstr>Tsütafereesid II</vt:lpstr>
      <vt:lpstr>PowerPoint Presentation</vt:lpstr>
      <vt:lpstr>Ekstrakorporaalne fotoferees</vt:lpstr>
      <vt:lpstr>Mida saab eemaldada plasmafereesil?</vt:lpstr>
      <vt:lpstr>Plasmafereesid I</vt:lpstr>
      <vt:lpstr>TPE</vt:lpstr>
      <vt:lpstr>Plasmafereesid II</vt:lpstr>
      <vt:lpstr>Plasmafereesid III</vt:lpstr>
      <vt:lpstr>Afereesiga seotud tüsistused</vt:lpstr>
      <vt:lpstr>TPE tüsistused</vt:lpstr>
      <vt:lpstr>ASFA 2023 - Guidelines on the Use of Therapeutic Apheresis in Clinical Practice – Evidence-Based Approach from the Writing Committee of the American Society for Apheresis: The Ninth Special Issue</vt:lpstr>
      <vt:lpstr>ASFA 2023 I ja II kategooria näidustused</vt:lpstr>
      <vt:lpstr>ASFA 2023 I ja II kategooria näidustused</vt:lpstr>
      <vt:lpstr>ASFA 2023 I ja II kategooria näidustused</vt:lpstr>
      <vt:lpstr>ASFA 2023 I ja II kategooria näidustused</vt:lpstr>
      <vt:lpstr>ASFA 2023 I ja II kategooria näidustused</vt:lpstr>
      <vt:lpstr>ASFA 2023 I ja II kategooria näidustused</vt:lpstr>
      <vt:lpstr>Haigusjuht I</vt:lpstr>
      <vt:lpstr>Haigusjuht I jätk</vt:lpstr>
      <vt:lpstr>Trombootiline trombotsütopeeniline purpur</vt:lpstr>
      <vt:lpstr>Klassikaline pentaad</vt:lpstr>
      <vt:lpstr>Haigusjuht I jätk</vt:lpstr>
      <vt:lpstr>Haigusjuht II</vt:lpstr>
      <vt:lpstr>Haigusjuht II jätk</vt:lpstr>
      <vt:lpstr>Haigusjuht II jätk</vt:lpstr>
      <vt:lpstr>Haigusjuhu jätk III</vt:lpstr>
      <vt:lpstr>Aitäh!</vt:lpstr>
      <vt:lpstr>Allikad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Plasmafereesi protseduurid</dc:title>
  <dc:creator>Helena Kasemets - PERH</dc:creator>
  <cp:lastModifiedBy>Helena Kasemets - PERH</cp:lastModifiedBy>
  <cp:revision>1465</cp:revision>
  <dcterms:created xsi:type="dcterms:W3CDTF">2024-04-30T06:11:16Z</dcterms:created>
  <dcterms:modified xsi:type="dcterms:W3CDTF">2024-05-10T07:41:14Z</dcterms:modified>
</cp:coreProperties>
</file>