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5" r:id="rId5"/>
    <p:sldId id="282" r:id="rId6"/>
    <p:sldId id="285" r:id="rId7"/>
    <p:sldId id="286" r:id="rId8"/>
    <p:sldId id="294" r:id="rId9"/>
    <p:sldId id="296" r:id="rId10"/>
    <p:sldId id="310" r:id="rId11"/>
    <p:sldId id="311" r:id="rId12"/>
  </p:sldIdLst>
  <p:sldSz cx="12192000" cy="6858000"/>
  <p:notesSz cx="6858000" cy="9144000"/>
  <p:defaultTextStyle>
    <a:defPPr>
      <a:defRPr lang="en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92"/>
  </p:normalViewPr>
  <p:slideViewPr>
    <p:cSldViewPr snapToGrid="0" snapToObjects="1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00"/>
    </p:cViewPr>
  </p:sorterViewPr>
  <p:notesViewPr>
    <p:cSldViewPr snapToGrid="0" snapToObjects="1">
      <p:cViewPr varScale="1">
        <p:scale>
          <a:sx n="100" d="100"/>
          <a:sy n="100" d="100"/>
        </p:scale>
        <p:origin x="355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FAIL\users\HelveK\Aruanne2023\2008-2023%20Doonorid%20ja%20vereloovutused%20Eesti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FAIL\users\HelveK\Aruanne2023\2008-2023%20Doonorid%20ja%20vereloovutused%20Eesti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FAIL\users\HelveK\Aruanne2023\2008-2023%20Doonorid%20ja%20vereloovutused%20Eesti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FAIL\users\HelveK\Aruanne2023\2008-2023%20Doonorid%20ja%20vereloovutused%20Eesti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FAIL\users\HelveK\Aruanne2023\2008-2023%20Doonorid%20ja%20vereloovutused%20Eesti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FAIL\users\HelveK\Aruanne2023\2008-2023%20Doonorid%20ja%20vereloovutused%20Eesti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t-EE" sz="2400" dirty="0"/>
              <a:t>TÄISVERELOOVUTUSI EESTIS</a:t>
            </a:r>
          </a:p>
        </c:rich>
      </c:tx>
      <c:layout>
        <c:manualLayout>
          <c:xMode val="edge"/>
          <c:yMode val="edge"/>
          <c:x val="0.40893562713071968"/>
          <c:y val="2.07126539229481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Leht1!$B$5</c:f>
              <c:strCache>
                <c:ptCount val="1"/>
                <c:pt idx="0">
                  <c:v>Eesti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Leht1!$C$4:$G$4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Leht1!$C$5:$G$5</c:f>
              <c:numCache>
                <c:formatCode>General</c:formatCode>
                <c:ptCount val="5"/>
                <c:pt idx="0">
                  <c:v>50103</c:v>
                </c:pt>
                <c:pt idx="1">
                  <c:v>49048</c:v>
                </c:pt>
                <c:pt idx="2">
                  <c:v>48348</c:v>
                </c:pt>
                <c:pt idx="3">
                  <c:v>47502</c:v>
                </c:pt>
                <c:pt idx="4">
                  <c:v>47170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B0-4ADF-993A-213B91ED9914}"/>
            </c:ext>
          </c:extLst>
        </c:ser>
        <c:ser>
          <c:idx val="1"/>
          <c:order val="1"/>
          <c:tx>
            <c:strRef>
              <c:f>Leht1!$B$6</c:f>
              <c:strCache>
                <c:ptCount val="1"/>
                <c:pt idx="0">
                  <c:v>Tallinn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Leht1!$C$4:$G$4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Leht1!$C$6:$G$6</c:f>
              <c:numCache>
                <c:formatCode>General</c:formatCode>
                <c:ptCount val="5"/>
                <c:pt idx="0">
                  <c:v>25190</c:v>
                </c:pt>
                <c:pt idx="1">
                  <c:v>24633</c:v>
                </c:pt>
                <c:pt idx="2">
                  <c:v>24305</c:v>
                </c:pt>
                <c:pt idx="3">
                  <c:v>23637</c:v>
                </c:pt>
                <c:pt idx="4">
                  <c:v>23350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B0-4ADF-993A-213B91ED9914}"/>
            </c:ext>
          </c:extLst>
        </c:ser>
        <c:ser>
          <c:idx val="2"/>
          <c:order val="2"/>
          <c:tx>
            <c:strRef>
              <c:f>Leht1!$B$7</c:f>
              <c:strCache>
                <c:ptCount val="1"/>
                <c:pt idx="0">
                  <c:v>Tartu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Leht1!$C$4:$G$4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Leht1!$C$7:$G$7</c:f>
              <c:numCache>
                <c:formatCode>General</c:formatCode>
                <c:ptCount val="5"/>
                <c:pt idx="0">
                  <c:v>15645</c:v>
                </c:pt>
                <c:pt idx="1">
                  <c:v>15355</c:v>
                </c:pt>
                <c:pt idx="2">
                  <c:v>15313</c:v>
                </c:pt>
                <c:pt idx="3">
                  <c:v>15225</c:v>
                </c:pt>
                <c:pt idx="4">
                  <c:v>15563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B0-4ADF-993A-213B91ED9914}"/>
            </c:ext>
          </c:extLst>
        </c:ser>
        <c:ser>
          <c:idx val="3"/>
          <c:order val="3"/>
          <c:tx>
            <c:strRef>
              <c:f>Leht1!$B$8</c:f>
              <c:strCache>
                <c:ptCount val="1"/>
                <c:pt idx="0">
                  <c:v>Pärnu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Leht1!$C$4:$G$4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Leht1!$C$8:$G$8</c:f>
              <c:numCache>
                <c:formatCode>General</c:formatCode>
                <c:ptCount val="5"/>
                <c:pt idx="0">
                  <c:v>5497</c:v>
                </c:pt>
                <c:pt idx="1">
                  <c:v>5424</c:v>
                </c:pt>
                <c:pt idx="2">
                  <c:v>5280</c:v>
                </c:pt>
                <c:pt idx="3">
                  <c:v>4772</c:v>
                </c:pt>
                <c:pt idx="4">
                  <c:v>4863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B0-4ADF-993A-213B91ED9914}"/>
            </c:ext>
          </c:extLst>
        </c:ser>
        <c:ser>
          <c:idx val="4"/>
          <c:order val="4"/>
          <c:tx>
            <c:strRef>
              <c:f>Leht1!$B$9</c:f>
              <c:strCache>
                <c:ptCount val="1"/>
                <c:pt idx="0">
                  <c:v>Kohtla-Järve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Leht1!$C$4:$G$4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Leht1!$C$9:$G$9</c:f>
              <c:numCache>
                <c:formatCode>General</c:formatCode>
                <c:ptCount val="5"/>
                <c:pt idx="0">
                  <c:v>3771</c:v>
                </c:pt>
                <c:pt idx="1">
                  <c:v>3636</c:v>
                </c:pt>
                <c:pt idx="2">
                  <c:v>3450</c:v>
                </c:pt>
                <c:pt idx="3">
                  <c:v>3868</c:v>
                </c:pt>
                <c:pt idx="4">
                  <c:v>3394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1B0-4ADF-993A-213B91ED99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5726592"/>
        <c:axId val="415727248"/>
      </c:barChart>
      <c:catAx>
        <c:axId val="41572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415727248"/>
        <c:crosses val="autoZero"/>
        <c:auto val="1"/>
        <c:lblAlgn val="ctr"/>
        <c:lblOffset val="100"/>
        <c:noMultiLvlLbl val="0"/>
      </c:catAx>
      <c:valAx>
        <c:axId val="415727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415726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ERS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'-'!$C$8</c:f>
              <c:strCache>
                <c:ptCount val="1"/>
                <c:pt idx="0">
                  <c:v>Er.suspensiooni valmistati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'-'!$D$7:$H$7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'-'!$D$8:$H$8</c:f>
              <c:numCache>
                <c:formatCode>General</c:formatCode>
                <c:ptCount val="5"/>
                <c:pt idx="0">
                  <c:v>15540</c:v>
                </c:pt>
                <c:pt idx="1">
                  <c:v>15244</c:v>
                </c:pt>
                <c:pt idx="2">
                  <c:v>15192</c:v>
                </c:pt>
                <c:pt idx="3">
                  <c:v>15070</c:v>
                </c:pt>
                <c:pt idx="4">
                  <c:v>15424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9B-4F5F-8137-383E53B7CB56}"/>
            </c:ext>
          </c:extLst>
        </c:ser>
        <c:ser>
          <c:idx val="1"/>
          <c:order val="1"/>
          <c:tx>
            <c:strRef>
              <c:f>'-'!$C$9</c:f>
              <c:strCache>
                <c:ptCount val="1"/>
                <c:pt idx="0">
                  <c:v>Er.suspensiooni väljastati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'-'!$D$7:$H$7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'-'!$D$9:$H$9</c:f>
              <c:numCache>
                <c:formatCode>General</c:formatCode>
                <c:ptCount val="5"/>
                <c:pt idx="0">
                  <c:v>15205</c:v>
                </c:pt>
                <c:pt idx="1">
                  <c:v>15049</c:v>
                </c:pt>
                <c:pt idx="2">
                  <c:v>14865</c:v>
                </c:pt>
                <c:pt idx="3">
                  <c:v>15135</c:v>
                </c:pt>
                <c:pt idx="4">
                  <c:v>15142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9B-4F5F-8137-383E53B7CB56}"/>
            </c:ext>
          </c:extLst>
        </c:ser>
        <c:ser>
          <c:idx val="2"/>
          <c:order val="2"/>
          <c:tx>
            <c:strRef>
              <c:f>'-'!$C$10</c:f>
              <c:strCache>
                <c:ptCount val="1"/>
                <c:pt idx="0">
                  <c:v>Er.suspensiooni  aegus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'-'!$D$7:$H$7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'-'!$D$10:$H$10</c:f>
              <c:numCache>
                <c:formatCode>General</c:formatCode>
                <c:ptCount val="5"/>
                <c:pt idx="0">
                  <c:v>244</c:v>
                </c:pt>
                <c:pt idx="1">
                  <c:v>198</c:v>
                </c:pt>
                <c:pt idx="2">
                  <c:v>181</c:v>
                </c:pt>
                <c:pt idx="3">
                  <c:v>122</c:v>
                </c:pt>
                <c:pt idx="4">
                  <c:v>139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9B-4F5F-8137-383E53B7CB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3947024"/>
        <c:axId val="413952928"/>
      </c:barChart>
      <c:catAx>
        <c:axId val="41394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413952928"/>
        <c:crosses val="autoZero"/>
        <c:auto val="1"/>
        <c:lblAlgn val="ctr"/>
        <c:lblOffset val="100"/>
        <c:noMultiLvlLbl val="0"/>
      </c:catAx>
      <c:valAx>
        <c:axId val="413952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41394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t-EE"/>
              <a:t>Värskelt</a:t>
            </a:r>
            <a:r>
              <a:rPr lang="et-EE" baseline="0"/>
              <a:t> külmutatud plasma</a:t>
            </a:r>
            <a:endParaRPr lang="et-E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Leht1!$B$6</c:f>
              <c:strCache>
                <c:ptCount val="1"/>
                <c:pt idx="0">
                  <c:v>Plasmat valmistati 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Leht1!$C$5:$G$5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Leht1!$C$6:$G$6</c:f>
              <c:numCache>
                <c:formatCode>General</c:formatCode>
                <c:ptCount val="5"/>
                <c:pt idx="0">
                  <c:v>15400</c:v>
                </c:pt>
                <c:pt idx="1">
                  <c:v>15087</c:v>
                </c:pt>
                <c:pt idx="2">
                  <c:v>14944</c:v>
                </c:pt>
                <c:pt idx="3">
                  <c:v>14858</c:v>
                </c:pt>
                <c:pt idx="4">
                  <c:v>15288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BA-4215-BCE6-6FE9F77D260B}"/>
            </c:ext>
          </c:extLst>
        </c:ser>
        <c:ser>
          <c:idx val="1"/>
          <c:order val="1"/>
          <c:tx>
            <c:strRef>
              <c:f>Leht1!$B$7</c:f>
              <c:strCache>
                <c:ptCount val="1"/>
                <c:pt idx="0">
                  <c:v>Väljastati kliinikutele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Leht1!$C$5:$G$5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Leht1!$C$7:$G$7</c:f>
              <c:numCache>
                <c:formatCode>General</c:formatCode>
                <c:ptCount val="5"/>
                <c:pt idx="0">
                  <c:v>3138</c:v>
                </c:pt>
                <c:pt idx="1">
                  <c:v>1790</c:v>
                </c:pt>
                <c:pt idx="2">
                  <c:v>1232</c:v>
                </c:pt>
                <c:pt idx="3">
                  <c:v>1097</c:v>
                </c:pt>
                <c:pt idx="4">
                  <c:v>816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BA-4215-BCE6-6FE9F77D26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15969352"/>
        <c:axId val="613212744"/>
      </c:barChart>
      <c:catAx>
        <c:axId val="415969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613212744"/>
        <c:crosses val="autoZero"/>
        <c:auto val="1"/>
        <c:lblAlgn val="ctr"/>
        <c:lblOffset val="100"/>
        <c:noMultiLvlLbl val="0"/>
      </c:catAx>
      <c:valAx>
        <c:axId val="613212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415969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Octaplas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Leht1!$B$18</c:f>
              <c:strCache>
                <c:ptCount val="1"/>
                <c:pt idx="0">
                  <c:v>Octapharmale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Leht1!$C$17:$G$17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Leht1!$C$18:$G$18</c:f>
              <c:numCache>
                <c:formatCode>General</c:formatCode>
                <c:ptCount val="5"/>
                <c:pt idx="0">
                  <c:v>12960</c:v>
                </c:pt>
                <c:pt idx="1">
                  <c:v>14040</c:v>
                </c:pt>
                <c:pt idx="2">
                  <c:v>13500</c:v>
                </c:pt>
                <c:pt idx="3">
                  <c:v>13500</c:v>
                </c:pt>
                <c:pt idx="4">
                  <c:v>14040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24-4CE8-934C-10DFE177856E}"/>
            </c:ext>
          </c:extLst>
        </c:ser>
        <c:ser>
          <c:idx val="1"/>
          <c:order val="1"/>
          <c:tx>
            <c:strRef>
              <c:f>Leht1!$B$19</c:f>
              <c:strCache>
                <c:ptCount val="1"/>
                <c:pt idx="0">
                  <c:v>Octaplasi väljastati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Leht1!$C$17:$G$17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Leht1!$C$19:$G$19</c:f>
              <c:numCache>
                <c:formatCode>General</c:formatCode>
                <c:ptCount val="5"/>
                <c:pt idx="0">
                  <c:v>660</c:v>
                </c:pt>
                <c:pt idx="1">
                  <c:v>2070</c:v>
                </c:pt>
                <c:pt idx="2">
                  <c:v>2320</c:v>
                </c:pt>
                <c:pt idx="3">
                  <c:v>1994</c:v>
                </c:pt>
                <c:pt idx="4">
                  <c:v>2064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24-4CE8-934C-10DFE17785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395703568"/>
        <c:axId val="395703240"/>
      </c:barChart>
      <c:catAx>
        <c:axId val="395703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395703240"/>
        <c:crosses val="autoZero"/>
        <c:auto val="1"/>
        <c:lblAlgn val="ctr"/>
        <c:lblOffset val="100"/>
        <c:noMultiLvlLbl val="0"/>
      </c:catAx>
      <c:valAx>
        <c:axId val="395703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395703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t-EE"/>
              <a:t>Kliinikud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Leht2!$C$5</c:f>
              <c:strCache>
                <c:ptCount val="1"/>
                <c:pt idx="0">
                  <c:v>ERS Filtr.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Leht2!$B$6:$B$11</c:f>
              <c:strCache>
                <c:ptCount val="6"/>
                <c:pt idx="1">
                  <c:v>Hematol.-Onkol. kl.</c:v>
                </c:pt>
                <c:pt idx="2">
                  <c:v>Kirurgiakliinik</c:v>
                </c:pt>
                <c:pt idx="3">
                  <c:v>Sisekliinik</c:v>
                </c:pt>
                <c:pt idx="4">
                  <c:v>Anest.ja Int.ravi kl.</c:v>
                </c:pt>
                <c:pt idx="5">
                  <c:v>Ortopeediakliinik</c:v>
                </c:pt>
              </c:strCache>
            </c:strRef>
          </c:cat>
          <c:val>
            <c:numRef>
              <c:f>Leht2!$C$6:$C$11</c:f>
              <c:numCache>
                <c:formatCode>General</c:formatCode>
                <c:ptCount val="6"/>
                <c:pt idx="1">
                  <c:v>3286</c:v>
                </c:pt>
                <c:pt idx="2">
                  <c:v>1741</c:v>
                </c:pt>
                <c:pt idx="3">
                  <c:v>1725</c:v>
                </c:pt>
                <c:pt idx="4">
                  <c:v>1601</c:v>
                </c:pt>
                <c:pt idx="5">
                  <c:v>1312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16-4DF0-B63F-03FA043D0317}"/>
            </c:ext>
          </c:extLst>
        </c:ser>
        <c:ser>
          <c:idx val="1"/>
          <c:order val="1"/>
          <c:tx>
            <c:strRef>
              <c:f>Leht2!$D$5</c:f>
              <c:strCache>
                <c:ptCount val="1"/>
                <c:pt idx="0">
                  <c:v>Octaplas/VKP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Leht2!$B$6:$B$11</c:f>
              <c:strCache>
                <c:ptCount val="6"/>
                <c:pt idx="1">
                  <c:v>Hematol.-Onkol. kl.</c:v>
                </c:pt>
                <c:pt idx="2">
                  <c:v>Kirurgiakliinik</c:v>
                </c:pt>
                <c:pt idx="3">
                  <c:v>Sisekliinik</c:v>
                </c:pt>
                <c:pt idx="4">
                  <c:v>Anest.ja Int.ravi kl.</c:v>
                </c:pt>
                <c:pt idx="5">
                  <c:v>Ortopeediakliinik</c:v>
                </c:pt>
              </c:strCache>
            </c:strRef>
          </c:cat>
          <c:val>
            <c:numRef>
              <c:f>Leht2!$D$6:$D$11</c:f>
              <c:numCache>
                <c:formatCode>General</c:formatCode>
                <c:ptCount val="6"/>
                <c:pt idx="1">
                  <c:v>121</c:v>
                </c:pt>
                <c:pt idx="2">
                  <c:v>568</c:v>
                </c:pt>
                <c:pt idx="3">
                  <c:v>131</c:v>
                </c:pt>
                <c:pt idx="4">
                  <c:v>1015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16-4DF0-B63F-03FA043D0317}"/>
            </c:ext>
          </c:extLst>
        </c:ser>
        <c:ser>
          <c:idx val="2"/>
          <c:order val="2"/>
          <c:tx>
            <c:strRef>
              <c:f>Leht2!$E$5</c:f>
              <c:strCache>
                <c:ptCount val="1"/>
                <c:pt idx="0">
                  <c:v>    TRK-BC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Leht2!$B$6:$B$11</c:f>
              <c:strCache>
                <c:ptCount val="6"/>
                <c:pt idx="1">
                  <c:v>Hematol.-Onkol. kl.</c:v>
                </c:pt>
                <c:pt idx="2">
                  <c:v>Kirurgiakliinik</c:v>
                </c:pt>
                <c:pt idx="3">
                  <c:v>Sisekliinik</c:v>
                </c:pt>
                <c:pt idx="4">
                  <c:v>Anest.ja Int.ravi kl.</c:v>
                </c:pt>
                <c:pt idx="5">
                  <c:v>Ortopeediakliinik</c:v>
                </c:pt>
              </c:strCache>
            </c:strRef>
          </c:cat>
          <c:val>
            <c:numRef>
              <c:f>Leht2!$E$6:$E$11</c:f>
              <c:numCache>
                <c:formatCode>General</c:formatCode>
                <c:ptCount val="6"/>
                <c:pt idx="1">
                  <c:v>1642</c:v>
                </c:pt>
                <c:pt idx="2">
                  <c:v>60</c:v>
                </c:pt>
                <c:pt idx="3">
                  <c:v>124</c:v>
                </c:pt>
                <c:pt idx="4">
                  <c:v>472</c:v>
                </c:pt>
                <c:pt idx="5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16-4DF0-B63F-03FA043D03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0145080"/>
        <c:axId val="480145736"/>
      </c:barChart>
      <c:catAx>
        <c:axId val="480145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480145736"/>
        <c:crosses val="autoZero"/>
        <c:auto val="1"/>
        <c:lblAlgn val="ctr"/>
        <c:lblOffset val="100"/>
        <c:noMultiLvlLbl val="0"/>
      </c:catAx>
      <c:valAx>
        <c:axId val="480145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480145080"/>
        <c:crosses val="autoZero"/>
        <c:crossBetween val="between"/>
      </c:valAx>
      <c:spPr>
        <a:solidFill>
          <a:schemeClr val="accent2">
            <a:lumMod val="60000"/>
            <a:lumOff val="40000"/>
          </a:schemeClr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t-EE"/>
              <a:t>Maakonnahaiglad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Leht3!$D$13</c:f>
              <c:strCache>
                <c:ptCount val="1"/>
                <c:pt idx="0">
                  <c:v>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Leht3!$C$14:$C$18</c:f>
              <c:strCache>
                <c:ptCount val="5"/>
                <c:pt idx="0">
                  <c:v>Lõuna-Eesti Haigla</c:v>
                </c:pt>
                <c:pt idx="1">
                  <c:v>Viljandi Haigla</c:v>
                </c:pt>
                <c:pt idx="2">
                  <c:v>Valga Haigla</c:v>
                </c:pt>
                <c:pt idx="3">
                  <c:v>Põlva Haigla</c:v>
                </c:pt>
                <c:pt idx="4">
                  <c:v>Jõgeva Haigla</c:v>
                </c:pt>
              </c:strCache>
            </c:strRef>
          </c:cat>
          <c:val>
            <c:numRef>
              <c:f>Leht3!$D$14:$D$18</c:f>
              <c:numCache>
                <c:formatCode>General</c:formatCode>
                <c:ptCount val="5"/>
                <c:pt idx="0">
                  <c:v>1154</c:v>
                </c:pt>
                <c:pt idx="1">
                  <c:v>1138</c:v>
                </c:pt>
                <c:pt idx="2">
                  <c:v>722</c:v>
                </c:pt>
                <c:pt idx="3">
                  <c:v>440</c:v>
                </c:pt>
                <c:pt idx="4">
                  <c:v>406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4C-4931-9F1D-D91772D3D9CA}"/>
            </c:ext>
          </c:extLst>
        </c:ser>
        <c:ser>
          <c:idx val="1"/>
          <c:order val="1"/>
          <c:tx>
            <c:strRef>
              <c:f>Leht3!$E$13</c:f>
              <c:strCache>
                <c:ptCount val="1"/>
                <c:pt idx="0">
                  <c:v>VKP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Leht3!$C$14:$C$18</c:f>
              <c:strCache>
                <c:ptCount val="5"/>
                <c:pt idx="0">
                  <c:v>Lõuna-Eesti Haigla</c:v>
                </c:pt>
                <c:pt idx="1">
                  <c:v>Viljandi Haigla</c:v>
                </c:pt>
                <c:pt idx="2">
                  <c:v>Valga Haigla</c:v>
                </c:pt>
                <c:pt idx="3">
                  <c:v>Põlva Haigla</c:v>
                </c:pt>
                <c:pt idx="4">
                  <c:v>Jõgeva Haigla</c:v>
                </c:pt>
              </c:strCache>
            </c:strRef>
          </c:cat>
          <c:val>
            <c:numRef>
              <c:f>Leht3!$E$14:$E$18</c:f>
              <c:numCache>
                <c:formatCode>General</c:formatCode>
                <c:ptCount val="5"/>
                <c:pt idx="0">
                  <c:v>143</c:v>
                </c:pt>
                <c:pt idx="1">
                  <c:v>180</c:v>
                </c:pt>
                <c:pt idx="2">
                  <c:v>101</c:v>
                </c:pt>
                <c:pt idx="3">
                  <c:v>92</c:v>
                </c:pt>
                <c:pt idx="4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4C-4931-9F1D-D91772D3D9CA}"/>
            </c:ext>
          </c:extLst>
        </c:ser>
        <c:ser>
          <c:idx val="2"/>
          <c:order val="2"/>
          <c:tx>
            <c:strRef>
              <c:f>Leht3!$F$13</c:f>
              <c:strCache>
                <c:ptCount val="1"/>
                <c:pt idx="0">
                  <c:v>BC TRK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Leht3!$C$14:$C$18</c:f>
              <c:strCache>
                <c:ptCount val="5"/>
                <c:pt idx="0">
                  <c:v>Lõuna-Eesti Haigla</c:v>
                </c:pt>
                <c:pt idx="1">
                  <c:v>Viljandi Haigla</c:v>
                </c:pt>
                <c:pt idx="2">
                  <c:v>Valga Haigla</c:v>
                </c:pt>
                <c:pt idx="3">
                  <c:v>Põlva Haigla</c:v>
                </c:pt>
                <c:pt idx="4">
                  <c:v>Jõgeva Haigla</c:v>
                </c:pt>
              </c:strCache>
            </c:strRef>
          </c:cat>
          <c:val>
            <c:numRef>
              <c:f>Leht3!$F$14:$F$18</c:f>
              <c:numCache>
                <c:formatCode>General</c:formatCode>
                <c:ptCount val="5"/>
                <c:pt idx="0">
                  <c:v>11</c:v>
                </c:pt>
                <c:pt idx="1">
                  <c:v>65</c:v>
                </c:pt>
                <c:pt idx="2">
                  <c:v>9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4C-4931-9F1D-D91772D3D9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6176248"/>
        <c:axId val="486171656"/>
      </c:barChart>
      <c:catAx>
        <c:axId val="486176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486171656"/>
        <c:crosses val="autoZero"/>
        <c:auto val="1"/>
        <c:lblAlgn val="ctr"/>
        <c:lblOffset val="100"/>
        <c:noMultiLvlLbl val="0"/>
      </c:catAx>
      <c:valAx>
        <c:axId val="486171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486176248"/>
        <c:crosses val="autoZero"/>
        <c:crossBetween val="between"/>
      </c:valAx>
      <c:spPr>
        <a:solidFill>
          <a:schemeClr val="accent2">
            <a:lumMod val="60000"/>
            <a:lumOff val="40000"/>
          </a:schemeClr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A8B190-D8B6-411D-AEDC-B318BFCEDC6E}" type="datetimeFigureOut">
              <a:rPr lang="et-EE" smtClean="0"/>
              <a:t>09.05.2024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25C60-52DB-42E0-B281-4D569556609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89052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8E138-5F0F-4EEA-964B-58C8D8E7B011}" type="datetimeFigureOut">
              <a:rPr lang="et-EE" smtClean="0"/>
              <a:t>09.05.2024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BE24C-4F58-4D6C-B17B-3B309F9E01E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72461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779 doosi kasutatud 2024 a.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BE24C-4F58-4D6C-B17B-3B309F9E01E9}" type="slidenum">
              <a:rPr lang="et-EE" smtClean="0"/>
              <a:t>7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58604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2024 a. plasmat kliinikumis kasutatud 50 doosi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BE24C-4F58-4D6C-B17B-3B309F9E01E9}" type="slidenum">
              <a:rPr lang="et-EE" smtClean="0"/>
              <a:t>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57380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Plasmat kasutatud 2024    141 doosi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BE24C-4F58-4D6C-B17B-3B309F9E01E9}" type="slidenum">
              <a:rPr lang="et-EE" smtClean="0"/>
              <a:t>9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11700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sile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C2C8771D-BCEA-B24A-B3F0-EBFF260C46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768B6DE-BFD2-2042-8FDD-F9FE9A052E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0456" y="536448"/>
            <a:ext cx="10366248" cy="2261615"/>
          </a:xfrm>
        </p:spPr>
        <p:txBody>
          <a:bodyPr anchor="t">
            <a:noAutofit/>
          </a:bodyPr>
          <a:lstStyle>
            <a:lvl1pPr algn="l">
              <a:defRPr sz="6600" b="1" i="0">
                <a:latin typeface="Dax Pro" panose="020B0504030101020102" pitchFamily="34" charset="0"/>
              </a:defRPr>
            </a:lvl1pPr>
          </a:lstStyle>
          <a:p>
            <a:r>
              <a:rPr lang="et-EE"/>
              <a:t>Muutke pealkirja laadi</a:t>
            </a:r>
            <a:endParaRPr lang="en-E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552944-9DCC-8B42-9975-5FE69D4DD5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0456" y="2894902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DaxPro" panose="020B0504030101020102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juhtslaidi alapealkirja laadi redigeerimiseks</a:t>
            </a:r>
            <a:endParaRPr lang="en-E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49A88-D692-2E45-ACE3-317919C3B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0428-56DD-1446-98A4-9CD424249BC1}" type="datetimeFigureOut">
              <a:rPr lang="en-EE" smtClean="0"/>
              <a:t>05/09/2024</a:t>
            </a:fld>
            <a:endParaRPr lang="en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41373-5A14-EE4E-97B5-0419A4EE1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79485-4848-FE49-81A0-D302618FE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0EC6-8B39-184C-8801-87C1B88E5AD7}" type="slidenum">
              <a:rPr lang="en-EE" smtClean="0"/>
              <a:t>‹#›</a:t>
            </a:fld>
            <a:endParaRPr lang="en-EE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24D324-3FC1-F548-9FB7-BC47E20952D3}"/>
              </a:ext>
            </a:extLst>
          </p:cNvPr>
          <p:cNvSpPr/>
          <p:nvPr userDrawn="1"/>
        </p:nvSpPr>
        <p:spPr>
          <a:xfrm>
            <a:off x="0" y="5626608"/>
            <a:ext cx="12192000" cy="1231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E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FC61F45-17EE-EE4A-97DB-9BADB101FA1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0456" y="6035643"/>
            <a:ext cx="3855775" cy="413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619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slaid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31BB7EC-CA36-C245-A5DD-9C81ADEC1EE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5950" y="614363"/>
            <a:ext cx="4154488" cy="538162"/>
          </a:xfrm>
        </p:spPr>
        <p:txBody>
          <a:bodyPr>
            <a:normAutofit/>
          </a:bodyPr>
          <a:lstStyle>
            <a:lvl1pPr marL="0" indent="0">
              <a:buNone/>
              <a:defRPr sz="2000" b="1" i="0">
                <a:latin typeface="Dax Pro" panose="020B0504030101020102" pitchFamily="34" charset="0"/>
              </a:defRPr>
            </a:lvl1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59EA849-7FF5-504B-9292-17415D8E3FA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34000" y="0"/>
            <a:ext cx="6858000" cy="6858000"/>
          </a:xfrm>
        </p:spPr>
        <p:txBody>
          <a:bodyPr/>
          <a:lstStyle/>
          <a:p>
            <a:r>
              <a:rPr lang="et-EE"/>
              <a:t>Pildi lisamiseks klõpsake ikooni</a:t>
            </a:r>
            <a:endParaRPr lang="en-EE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BCE6354-9B11-1F45-983B-59CF2E92B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696" y="1825625"/>
            <a:ext cx="4155087" cy="4351338"/>
          </a:xfrm>
        </p:spPr>
        <p:txBody>
          <a:bodyPr/>
          <a:lstStyle>
            <a:lvl1pPr>
              <a:defRPr b="0" i="0">
                <a:latin typeface="DaxPro" panose="020B0504030101020102" pitchFamily="34" charset="0"/>
              </a:defRPr>
            </a:lvl1pPr>
            <a:lvl2pPr>
              <a:defRPr b="0" i="0">
                <a:latin typeface="DaxPro" panose="020B0504030101020102" pitchFamily="34" charset="0"/>
              </a:defRPr>
            </a:lvl2pPr>
            <a:lvl3pPr>
              <a:defRPr b="0" i="0">
                <a:latin typeface="DaxPro" panose="020B0504030101020102" pitchFamily="34" charset="0"/>
              </a:defRPr>
            </a:lvl3pPr>
            <a:lvl4pPr>
              <a:defRPr b="0" i="0">
                <a:latin typeface="DaxPro" panose="020B0504030101020102" pitchFamily="34" charset="0"/>
              </a:defRPr>
            </a:lvl4pPr>
            <a:lvl5pPr>
              <a:defRPr b="0" i="0">
                <a:latin typeface="DaxPro" panose="020B0504030101020102" pitchFamily="34" charset="0"/>
              </a:defRPr>
            </a:lvl5pPr>
          </a:lstStyle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EE" dirty="0"/>
          </a:p>
        </p:txBody>
      </p:sp>
    </p:spTree>
    <p:extLst>
      <p:ext uri="{BB962C8B-B14F-4D97-AF65-F5344CB8AC3E}">
        <p14:creationId xmlns:p14="http://schemas.microsoft.com/office/powerpoint/2010/main" val="3166019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slai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5700889-2246-484A-BC95-AD2553DFCBD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t-EE"/>
              <a:t>Pildi lisamiseks klõpsake ikooni</a:t>
            </a:r>
            <a:endParaRPr lang="en-EE" dirty="0"/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FEB77FA7-F9D6-C64E-8021-5F320D33F06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5950" y="614363"/>
            <a:ext cx="4154488" cy="538162"/>
          </a:xfrm>
        </p:spPr>
        <p:txBody>
          <a:bodyPr>
            <a:normAutofit/>
          </a:bodyPr>
          <a:lstStyle>
            <a:lvl1pPr marL="0" indent="0">
              <a:buNone/>
              <a:defRPr sz="2000" b="1" i="0">
                <a:latin typeface="Dax Pro" panose="020B0504030101020102" pitchFamily="34" charset="0"/>
              </a:defRPr>
            </a:lvl1pPr>
          </a:lstStyle>
          <a:p>
            <a:pPr lvl="0"/>
            <a:r>
              <a:rPr lang="et-EE"/>
              <a:t>Redigeeri juhtslaidi tekstilaade</a:t>
            </a:r>
          </a:p>
        </p:txBody>
      </p:sp>
      <p:pic>
        <p:nvPicPr>
          <p:cNvPr id="11" name="Picture 10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CC80D671-DD3E-3F4B-ABE5-9669CE774E8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08226" y="146050"/>
            <a:ext cx="1406525" cy="140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926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slaid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3737BE8-7590-F342-80CA-F3D07AD0504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3429000"/>
          </a:xfrm>
        </p:spPr>
        <p:txBody>
          <a:bodyPr/>
          <a:lstStyle/>
          <a:p>
            <a:r>
              <a:rPr lang="et-EE"/>
              <a:t>Pildi lisamiseks klõpsake ikooni</a:t>
            </a:r>
            <a:endParaRPr lang="en-EE"/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208115A0-3874-A64D-8E73-331AF30420B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5950" y="3651761"/>
            <a:ext cx="4154488" cy="538162"/>
          </a:xfrm>
        </p:spPr>
        <p:txBody>
          <a:bodyPr>
            <a:normAutofit/>
          </a:bodyPr>
          <a:lstStyle>
            <a:lvl1pPr marL="0" indent="0">
              <a:buNone/>
              <a:defRPr sz="2000" b="1" i="0">
                <a:latin typeface="Dax Pro" panose="020B0504030101020102" pitchFamily="34" charset="0"/>
              </a:defRPr>
            </a:lvl1pPr>
          </a:lstStyle>
          <a:p>
            <a:pPr lvl="0"/>
            <a:r>
              <a:rPr lang="et-EE"/>
              <a:t>Redigeeri juhtslaidi tekstilaade</a:t>
            </a:r>
          </a:p>
        </p:txBody>
      </p:sp>
      <p:pic>
        <p:nvPicPr>
          <p:cNvPr id="10" name="Picture 9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7EB155EC-8EB8-8246-9BFA-C2A8B98F9F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08226" y="3217579"/>
            <a:ext cx="1406525" cy="140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762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CE6D1-2003-4544-8F05-57DEF7852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Muutke pealkirja laadi</a:t>
            </a:r>
            <a:endParaRPr lang="en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1657AC-EDD9-EA42-BDFD-7C3EE2462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75D29-E473-524C-A5A0-0BF9713E8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0428-56DD-1446-98A4-9CD424249BC1}" type="datetimeFigureOut">
              <a:rPr lang="en-EE" smtClean="0"/>
              <a:t>05/09/2024</a:t>
            </a:fld>
            <a:endParaRPr lang="en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20123E-1BF4-8B4A-9FC1-793A22B58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672F0-64B3-7846-83F3-AE644612E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0EC6-8B39-184C-8801-87C1B88E5AD7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4126261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B8CA2-7643-364C-9F48-57A295549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  <a:endParaRPr lang="en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183B6-3D63-B349-BBDB-108E97CA1C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E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D12CF7-7901-4447-A740-C16665A232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E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9A731E-861A-6A47-A46D-2F50A5F22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0428-56DD-1446-98A4-9CD424249BC1}" type="datetimeFigureOut">
              <a:rPr lang="en-EE" smtClean="0"/>
              <a:t>05/09/2024</a:t>
            </a:fld>
            <a:endParaRPr lang="en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8EEE1B-7639-7143-BC6E-7C522040B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94240F-C213-6649-B4EE-2F5AE8BDA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0EC6-8B39-184C-8801-87C1B88E5AD7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1958022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92E51-2477-564D-8D9D-7A3C1E4D0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Muutke pealkirja laadi</a:t>
            </a:r>
            <a:endParaRPr lang="en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EE7D3-69F5-A548-9AD8-F1A7BD676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59B02A-CB28-2C4D-AA04-39356DEDED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E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9B3474-66D7-5343-A4DA-0DA0B1722B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1AF206-5D73-2F4B-9920-18729D98F3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E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3024B7-491B-1042-A6BE-F176F889E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0428-56DD-1446-98A4-9CD424249BC1}" type="datetimeFigureOut">
              <a:rPr lang="en-EE" smtClean="0"/>
              <a:t>05/09/2024</a:t>
            </a:fld>
            <a:endParaRPr lang="en-E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F7C640-13FC-514C-903F-D19E6AC59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4E6593-79DE-5547-AE0D-490BBB029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0EC6-8B39-184C-8801-87C1B88E5AD7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1165525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515DD-F735-2347-A855-AB7A4C28D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  <a:endParaRPr lang="en-E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58ADBE-764E-4D45-9F46-595F3EA54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0428-56DD-1446-98A4-9CD424249BC1}" type="datetimeFigureOut">
              <a:rPr lang="en-EE" smtClean="0"/>
              <a:t>05/09/2024</a:t>
            </a:fld>
            <a:endParaRPr lang="en-E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B5EBF1-0BF3-1741-B632-DBFE182B2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0F6EA5-43DB-454D-A494-B78796682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0EC6-8B39-184C-8801-87C1B88E5AD7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046759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B67A9-BBEF-6246-9C1D-62ED74763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0428-56DD-1446-98A4-9CD424249BC1}" type="datetimeFigureOut">
              <a:rPr lang="en-EE" smtClean="0"/>
              <a:t>05/09/2024</a:t>
            </a:fld>
            <a:endParaRPr lang="en-E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6E3DC2-B48C-F940-955E-161DF00A1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24DBB3-D40F-3A40-8A9B-31E980659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0EC6-8B39-184C-8801-87C1B88E5AD7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8008889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309A1-171E-BC40-AC93-C59BF94A7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Muutke pealkirja laadi</a:t>
            </a:r>
            <a:endParaRPr lang="en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EB748-A5C3-DD4A-BC43-BAC311070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7C402F-3DB4-C941-B537-C52265DA50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6F0F96-23FB-6B4D-BE40-11ADF9199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0428-56DD-1446-98A4-9CD424249BC1}" type="datetimeFigureOut">
              <a:rPr lang="en-EE" smtClean="0"/>
              <a:t>05/09/2024</a:t>
            </a:fld>
            <a:endParaRPr lang="en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A0EB4B-7702-0E47-B187-CB115E2C1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348212-3F14-DF4E-ADF5-E8F2D1BD6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0EC6-8B39-184C-8801-87C1B88E5AD7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29499663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5EFDF-3FF5-F745-ABC7-8E495131D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Muutke pealkirja laadi</a:t>
            </a:r>
            <a:endParaRPr lang="en-E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7B46AB-95FF-5F48-9CB3-AE2441B3F7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/>
              <a:t>Pildi lisamiseks klõpsake ikooni</a:t>
            </a:r>
            <a:endParaRPr lang="en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CC2C3A-6506-604A-972E-90BC8B9BE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7F80E2-FDC8-9342-94E8-BA3B5E608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0428-56DD-1446-98A4-9CD424249BC1}" type="datetimeFigureOut">
              <a:rPr lang="en-EE" smtClean="0"/>
              <a:t>05/09/2024</a:t>
            </a:fld>
            <a:endParaRPr lang="en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5993-C54E-B34E-9503-08C809E0F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2BF498-20C5-EE4A-9912-7EDF50573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0EC6-8B39-184C-8801-87C1B88E5AD7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175595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pergraafika roh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shirt, drawing&#10;&#10;Description automatically generated">
            <a:extLst>
              <a:ext uri="{FF2B5EF4-FFF2-40B4-BE49-F238E27FC236}">
                <a16:creationId xmlns:a16="http://schemas.microsoft.com/office/drawing/2014/main" id="{68B6E683-ED86-DE48-9936-BE5460D87E3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0978D-3CE9-024B-BBEF-468D873FC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696" y="1825625"/>
            <a:ext cx="10515600" cy="4351338"/>
          </a:xfrm>
        </p:spPr>
        <p:txBody>
          <a:bodyPr/>
          <a:lstStyle>
            <a:lvl1pPr>
              <a:defRPr b="0" i="0">
                <a:latin typeface="DaxPro" panose="020B0504030101020102" pitchFamily="34" charset="0"/>
              </a:defRPr>
            </a:lvl1pPr>
            <a:lvl2pPr>
              <a:defRPr b="0" i="0">
                <a:latin typeface="DaxPro" panose="020B0504030101020102" pitchFamily="34" charset="0"/>
              </a:defRPr>
            </a:lvl2pPr>
            <a:lvl3pPr>
              <a:defRPr b="0" i="0">
                <a:latin typeface="DaxPro" panose="020B0504030101020102" pitchFamily="34" charset="0"/>
              </a:defRPr>
            </a:lvl3pPr>
            <a:lvl4pPr>
              <a:defRPr b="0" i="0">
                <a:latin typeface="DaxPro" panose="020B0504030101020102" pitchFamily="34" charset="0"/>
              </a:defRPr>
            </a:lvl4pPr>
            <a:lvl5pPr>
              <a:defRPr b="0" i="0">
                <a:latin typeface="DaxPro" panose="020B0504030101020102" pitchFamily="34" charset="0"/>
              </a:defRPr>
            </a:lvl5pPr>
          </a:lstStyle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E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BC7CF-95D3-974B-923E-934A27C99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0428-56DD-1446-98A4-9CD424249BC1}" type="datetimeFigureOut">
              <a:rPr lang="en-EE" smtClean="0"/>
              <a:t>05/09/2024</a:t>
            </a:fld>
            <a:endParaRPr lang="en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780C-C381-444D-AC66-668E06C38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92278-94E3-814A-AD0D-0DB4CEDE2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0EC6-8B39-184C-8801-87C1B88E5AD7}" type="slidenum">
              <a:rPr lang="en-EE" smtClean="0"/>
              <a:t>‹#›</a:t>
            </a:fld>
            <a:endParaRPr lang="en-EE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2A40AB0-A07C-6A44-A79E-642839109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696" y="539813"/>
            <a:ext cx="10515600" cy="1325563"/>
          </a:xfrm>
        </p:spPr>
        <p:txBody>
          <a:bodyPr anchor="t">
            <a:normAutofit/>
          </a:bodyPr>
          <a:lstStyle>
            <a:lvl1pPr>
              <a:defRPr sz="2000" b="1" i="0">
                <a:latin typeface="Dax Pro" panose="020B0504030101020102" pitchFamily="34" charset="0"/>
              </a:defRPr>
            </a:lvl1pPr>
          </a:lstStyle>
          <a:p>
            <a:r>
              <a:rPr lang="et-EE"/>
              <a:t>Muutke pealkirja laadi</a:t>
            </a:r>
            <a:endParaRPr lang="en-EE" dirty="0"/>
          </a:p>
        </p:txBody>
      </p:sp>
      <p:pic>
        <p:nvPicPr>
          <p:cNvPr id="12" name="Picture 11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D76EF915-11F7-C946-A3B3-057C2D51DE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08226" y="146050"/>
            <a:ext cx="1406525" cy="140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32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pergraafika puna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drawing, device&#10;&#10;Description automatically generated">
            <a:extLst>
              <a:ext uri="{FF2B5EF4-FFF2-40B4-BE49-F238E27FC236}">
                <a16:creationId xmlns:a16="http://schemas.microsoft.com/office/drawing/2014/main" id="{FE21C1B1-4639-8245-AA4F-03F864AD48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DE2D93D-EE7B-9141-8A84-FC58F66BC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696" y="539813"/>
            <a:ext cx="10515600" cy="1325563"/>
          </a:xfrm>
        </p:spPr>
        <p:txBody>
          <a:bodyPr anchor="t">
            <a:normAutofit/>
          </a:bodyPr>
          <a:lstStyle>
            <a:lvl1pPr>
              <a:defRPr sz="2000" b="1" i="0">
                <a:latin typeface="Dax Pro" panose="020B0504030101020102" pitchFamily="34" charset="0"/>
              </a:defRPr>
            </a:lvl1pPr>
          </a:lstStyle>
          <a:p>
            <a:r>
              <a:rPr lang="et-EE"/>
              <a:t>Muutke pealkirja laadi</a:t>
            </a:r>
            <a:endParaRPr lang="en-E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0978D-3CE9-024B-BBEF-468D873FC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696" y="1825625"/>
            <a:ext cx="10738104" cy="4351338"/>
          </a:xfrm>
        </p:spPr>
        <p:txBody>
          <a:bodyPr/>
          <a:lstStyle>
            <a:lvl1pPr>
              <a:defRPr b="0" i="0">
                <a:latin typeface="DaxPro" panose="020B0504030101020102" pitchFamily="34" charset="0"/>
              </a:defRPr>
            </a:lvl1pPr>
            <a:lvl2pPr>
              <a:defRPr b="0" i="0">
                <a:latin typeface="DaxPro" panose="020B0504030101020102" pitchFamily="34" charset="0"/>
              </a:defRPr>
            </a:lvl2pPr>
            <a:lvl3pPr>
              <a:defRPr b="0" i="0">
                <a:latin typeface="DaxPro" panose="020B0504030101020102" pitchFamily="34" charset="0"/>
              </a:defRPr>
            </a:lvl3pPr>
            <a:lvl4pPr>
              <a:defRPr b="0" i="0">
                <a:latin typeface="DaxPro" panose="020B0504030101020102" pitchFamily="34" charset="0"/>
              </a:defRPr>
            </a:lvl4pPr>
            <a:lvl5pPr>
              <a:defRPr b="0" i="0">
                <a:latin typeface="DaxPro" panose="020B0504030101020102" pitchFamily="34" charset="0"/>
              </a:defRPr>
            </a:lvl5pPr>
          </a:lstStyle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E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BC7CF-95D3-974B-923E-934A27C99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0428-56DD-1446-98A4-9CD424249BC1}" type="datetimeFigureOut">
              <a:rPr lang="en-EE" smtClean="0"/>
              <a:t>05/09/2024</a:t>
            </a:fld>
            <a:endParaRPr lang="en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780C-C381-444D-AC66-668E06C38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92278-94E3-814A-AD0D-0DB4CEDE2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0EC6-8B39-184C-8801-87C1B88E5AD7}" type="slidenum">
              <a:rPr lang="en-EE" smtClean="0"/>
              <a:t>‹#›</a:t>
            </a:fld>
            <a:endParaRPr lang="en-EE"/>
          </a:p>
        </p:txBody>
      </p:sp>
      <p:pic>
        <p:nvPicPr>
          <p:cNvPr id="15" name="Picture 14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CF00EFCC-3DD5-4549-B63A-9E15FCE3381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08226" y="146050"/>
            <a:ext cx="1406525" cy="140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33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u rohelin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2D93D-EE7B-9141-8A84-FC58F66BC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696" y="539813"/>
            <a:ext cx="10738104" cy="1325563"/>
          </a:xfrm>
        </p:spPr>
        <p:txBody>
          <a:bodyPr anchor="t">
            <a:normAutofit/>
          </a:bodyPr>
          <a:lstStyle>
            <a:lvl1pPr>
              <a:defRPr sz="2000" b="1" i="0">
                <a:latin typeface="Dax Pro" panose="020B0504030101020102" pitchFamily="34" charset="0"/>
              </a:defRPr>
            </a:lvl1pPr>
          </a:lstStyle>
          <a:p>
            <a:r>
              <a:rPr lang="et-EE"/>
              <a:t>Muutke pealkirja laadi</a:t>
            </a:r>
            <a:endParaRPr lang="en-E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0978D-3CE9-024B-BBEF-468D873FC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696" y="1825625"/>
            <a:ext cx="10738104" cy="4351338"/>
          </a:xfrm>
        </p:spPr>
        <p:txBody>
          <a:bodyPr/>
          <a:lstStyle>
            <a:lvl1pPr>
              <a:defRPr b="0" i="0">
                <a:latin typeface="DaxPro" panose="020B0504030101020102" pitchFamily="34" charset="0"/>
              </a:defRPr>
            </a:lvl1pPr>
            <a:lvl2pPr>
              <a:defRPr b="0" i="0">
                <a:latin typeface="DaxPro" panose="020B0504030101020102" pitchFamily="34" charset="0"/>
              </a:defRPr>
            </a:lvl2pPr>
            <a:lvl3pPr>
              <a:defRPr b="0" i="0">
                <a:latin typeface="DaxPro" panose="020B0504030101020102" pitchFamily="34" charset="0"/>
              </a:defRPr>
            </a:lvl3pPr>
            <a:lvl4pPr>
              <a:defRPr b="0" i="0">
                <a:latin typeface="DaxPro" panose="020B0504030101020102" pitchFamily="34" charset="0"/>
              </a:defRPr>
            </a:lvl4pPr>
            <a:lvl5pPr>
              <a:defRPr b="0" i="0">
                <a:latin typeface="DaxPro" panose="020B0504030101020102" pitchFamily="34" charset="0"/>
              </a:defRPr>
            </a:lvl5pPr>
          </a:lstStyle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E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BC7CF-95D3-974B-923E-934A27C99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0428-56DD-1446-98A4-9CD424249BC1}" type="datetimeFigureOut">
              <a:rPr lang="en-EE" smtClean="0"/>
              <a:t>05/09/2024</a:t>
            </a:fld>
            <a:endParaRPr lang="en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780C-C381-444D-AC66-668E06C38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92278-94E3-814A-AD0D-0DB4CEDE2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0EC6-8B39-184C-8801-87C1B88E5AD7}" type="slidenum">
              <a:rPr lang="en-EE" smtClean="0"/>
              <a:t>‹#›</a:t>
            </a:fld>
            <a:endParaRPr lang="en-EE"/>
          </a:p>
        </p:txBody>
      </p:sp>
      <p:pic>
        <p:nvPicPr>
          <p:cNvPr id="15" name="Picture 14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CF00EFCC-3DD5-4549-B63A-9E15FCE338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08226" y="146050"/>
            <a:ext cx="1406525" cy="140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927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handatud paigutu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86A1FA-7F83-48CD-B0AF-C2E29271A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0428-56DD-1446-98A4-9CD424249BC1}" type="datetimeFigureOut">
              <a:rPr lang="en-EE" smtClean="0"/>
              <a:t>05/09/2024</a:t>
            </a:fld>
            <a:endParaRPr lang="en-E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7438E8-3925-4174-96D6-3D4420E28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BF0C2-5B75-493F-91B3-4DBC751E4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0EC6-8B39-184C-8801-87C1B88E5AD7}" type="slidenum">
              <a:rPr lang="en-EE" smtClean="0"/>
              <a:t>‹#›</a:t>
            </a:fld>
            <a:endParaRPr lang="en-E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0BBD180-EEDF-4427-A3C3-17DAAA47C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696" y="539813"/>
            <a:ext cx="10738104" cy="1325563"/>
          </a:xfrm>
        </p:spPr>
        <p:txBody>
          <a:bodyPr anchor="t">
            <a:normAutofit/>
          </a:bodyPr>
          <a:lstStyle>
            <a:lvl1pPr>
              <a:defRPr sz="2000" b="1" i="0">
                <a:latin typeface="Dax Pro" panose="020B0504030101020102" pitchFamily="34" charset="0"/>
              </a:defRPr>
            </a:lvl1pPr>
          </a:lstStyle>
          <a:p>
            <a:r>
              <a:rPr lang="et-EE"/>
              <a:t>Muutke pealkirja laadi</a:t>
            </a:r>
            <a:endParaRPr lang="en-EE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7AE1CDF-5B53-4AC5-BAF8-4F3918447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696" y="1825625"/>
            <a:ext cx="10738104" cy="4351338"/>
          </a:xfrm>
        </p:spPr>
        <p:txBody>
          <a:bodyPr/>
          <a:lstStyle>
            <a:lvl1pPr>
              <a:defRPr b="0" i="0">
                <a:latin typeface="DaxPro" panose="020B0504030101020102" pitchFamily="34" charset="0"/>
              </a:defRPr>
            </a:lvl1pPr>
            <a:lvl2pPr>
              <a:defRPr b="0" i="0">
                <a:latin typeface="DaxPro" panose="020B0504030101020102" pitchFamily="34" charset="0"/>
              </a:defRPr>
            </a:lvl2pPr>
            <a:lvl3pPr>
              <a:defRPr b="0" i="0">
                <a:latin typeface="DaxPro" panose="020B0504030101020102" pitchFamily="34" charset="0"/>
              </a:defRPr>
            </a:lvl3pPr>
            <a:lvl4pPr>
              <a:defRPr b="0" i="0">
                <a:latin typeface="DaxPro" panose="020B0504030101020102" pitchFamily="34" charset="0"/>
              </a:defRPr>
            </a:lvl4pPr>
            <a:lvl5pPr>
              <a:defRPr b="0" i="0">
                <a:latin typeface="DaxPro" panose="020B0504030101020102" pitchFamily="34" charset="0"/>
              </a:defRPr>
            </a:lvl5pPr>
          </a:lstStyle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EE" dirty="0"/>
          </a:p>
        </p:txBody>
      </p:sp>
      <p:pic>
        <p:nvPicPr>
          <p:cNvPr id="8" name="Picture 7" descr="A picture containing light, drawing, flower&#10;&#10;Description automatically generated">
            <a:extLst>
              <a:ext uri="{FF2B5EF4-FFF2-40B4-BE49-F238E27FC236}">
                <a16:creationId xmlns:a16="http://schemas.microsoft.com/office/drawing/2014/main" id="{B8A279EA-7E69-444D-986F-980C01F09E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64065" y="101889"/>
            <a:ext cx="1494845" cy="149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7120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u punan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2D93D-EE7B-9141-8A84-FC58F66BC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696" y="539813"/>
            <a:ext cx="10515600" cy="1325563"/>
          </a:xfrm>
        </p:spPr>
        <p:txBody>
          <a:bodyPr anchor="t">
            <a:normAutofit/>
          </a:bodyPr>
          <a:lstStyle>
            <a:lvl1pPr>
              <a:defRPr sz="2000" b="1" i="0">
                <a:latin typeface="Dax Pro" panose="020B0504030101020102" pitchFamily="34" charset="0"/>
              </a:defRPr>
            </a:lvl1pPr>
          </a:lstStyle>
          <a:p>
            <a:r>
              <a:rPr lang="et-EE"/>
              <a:t>Muutke pealkirja laadi</a:t>
            </a:r>
            <a:endParaRPr lang="en-E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0978D-3CE9-024B-BBEF-468D873FC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696" y="1825625"/>
            <a:ext cx="10738104" cy="4351338"/>
          </a:xfrm>
        </p:spPr>
        <p:txBody>
          <a:bodyPr/>
          <a:lstStyle>
            <a:lvl1pPr>
              <a:defRPr b="0" i="0">
                <a:latin typeface="DaxPro" panose="020B0504030101020102" pitchFamily="34" charset="0"/>
              </a:defRPr>
            </a:lvl1pPr>
            <a:lvl2pPr>
              <a:defRPr b="0" i="0">
                <a:latin typeface="DaxPro" panose="020B0504030101020102" pitchFamily="34" charset="0"/>
              </a:defRPr>
            </a:lvl2pPr>
            <a:lvl3pPr>
              <a:defRPr b="0" i="0">
                <a:latin typeface="DaxPro" panose="020B0504030101020102" pitchFamily="34" charset="0"/>
              </a:defRPr>
            </a:lvl3pPr>
            <a:lvl4pPr>
              <a:defRPr b="0" i="0">
                <a:latin typeface="DaxPro" panose="020B0504030101020102" pitchFamily="34" charset="0"/>
              </a:defRPr>
            </a:lvl4pPr>
            <a:lvl5pPr>
              <a:defRPr b="0" i="0">
                <a:latin typeface="DaxPro" panose="020B0504030101020102" pitchFamily="34" charset="0"/>
              </a:defRPr>
            </a:lvl5pPr>
          </a:lstStyle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E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BC7CF-95D3-974B-923E-934A27C99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0428-56DD-1446-98A4-9CD424249BC1}" type="datetimeFigureOut">
              <a:rPr lang="en-EE" smtClean="0"/>
              <a:t>05/09/2024</a:t>
            </a:fld>
            <a:endParaRPr lang="en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780C-C381-444D-AC66-668E06C38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92278-94E3-814A-AD0D-0DB4CEDE2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0EC6-8B39-184C-8801-87C1B88E5AD7}" type="slidenum">
              <a:rPr lang="en-EE" smtClean="0"/>
              <a:t>‹#›</a:t>
            </a:fld>
            <a:endParaRPr lang="en-EE"/>
          </a:p>
        </p:txBody>
      </p:sp>
      <p:pic>
        <p:nvPicPr>
          <p:cNvPr id="15" name="Picture 14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CF00EFCC-3DD5-4549-B63A-9E15FCE338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08226" y="146050"/>
            <a:ext cx="1406525" cy="140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149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u sinin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2D93D-EE7B-9141-8A84-FC58F66BC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696" y="539813"/>
            <a:ext cx="10515600" cy="1325563"/>
          </a:xfrm>
        </p:spPr>
        <p:txBody>
          <a:bodyPr anchor="t">
            <a:normAutofit/>
          </a:bodyPr>
          <a:lstStyle>
            <a:lvl1pPr>
              <a:defRPr sz="2000" b="1" i="0">
                <a:latin typeface="Dax Pro" panose="020B0504030101020102" pitchFamily="34" charset="0"/>
              </a:defRPr>
            </a:lvl1pPr>
          </a:lstStyle>
          <a:p>
            <a:r>
              <a:rPr lang="et-EE"/>
              <a:t>Muutke pealkirja laadi</a:t>
            </a:r>
            <a:endParaRPr lang="en-E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0978D-3CE9-024B-BBEF-468D873FC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696" y="1825625"/>
            <a:ext cx="10738104" cy="4351338"/>
          </a:xfrm>
        </p:spPr>
        <p:txBody>
          <a:bodyPr/>
          <a:lstStyle>
            <a:lvl1pPr>
              <a:defRPr b="0" i="0">
                <a:latin typeface="DaxPro" panose="020B0504030101020102" pitchFamily="34" charset="0"/>
              </a:defRPr>
            </a:lvl1pPr>
            <a:lvl2pPr>
              <a:defRPr b="0" i="0">
                <a:latin typeface="DaxPro" panose="020B0504030101020102" pitchFamily="34" charset="0"/>
              </a:defRPr>
            </a:lvl2pPr>
            <a:lvl3pPr>
              <a:defRPr b="0" i="0">
                <a:latin typeface="DaxPro" panose="020B0504030101020102" pitchFamily="34" charset="0"/>
              </a:defRPr>
            </a:lvl3pPr>
            <a:lvl4pPr>
              <a:defRPr b="0" i="0">
                <a:latin typeface="DaxPro" panose="020B0504030101020102" pitchFamily="34" charset="0"/>
              </a:defRPr>
            </a:lvl4pPr>
            <a:lvl5pPr>
              <a:defRPr b="0" i="0">
                <a:latin typeface="DaxPro" panose="020B0504030101020102" pitchFamily="34" charset="0"/>
              </a:defRPr>
            </a:lvl5pPr>
          </a:lstStyle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E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BC7CF-95D3-974B-923E-934A27C99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0428-56DD-1446-98A4-9CD424249BC1}" type="datetimeFigureOut">
              <a:rPr lang="en-EE" smtClean="0"/>
              <a:t>05/09/2024</a:t>
            </a:fld>
            <a:endParaRPr lang="en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780C-C381-444D-AC66-668E06C38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92278-94E3-814A-AD0D-0DB4CEDE2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0EC6-8B39-184C-8801-87C1B88E5AD7}" type="slidenum">
              <a:rPr lang="en-EE" smtClean="0"/>
              <a:t>‹#›</a:t>
            </a:fld>
            <a:endParaRPr lang="en-EE"/>
          </a:p>
        </p:txBody>
      </p:sp>
      <p:pic>
        <p:nvPicPr>
          <p:cNvPr id="15" name="Picture 14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CF00EFCC-3DD5-4549-B63A-9E15FCE338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08226" y="146050"/>
            <a:ext cx="1406525" cy="140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534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inäidis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BC7CF-95D3-974B-923E-934A27C99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0428-56DD-1446-98A4-9CD424249BC1}" type="datetimeFigureOut">
              <a:rPr lang="en-EE" smtClean="0"/>
              <a:t>05/09/2024</a:t>
            </a:fld>
            <a:endParaRPr lang="en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780C-C381-444D-AC66-668E06C38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92278-94E3-814A-AD0D-0DB4CEDE2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0EC6-8B39-184C-8801-87C1B88E5AD7}" type="slidenum">
              <a:rPr lang="en-EE" smtClean="0"/>
              <a:t>‹#›</a:t>
            </a:fld>
            <a:endParaRPr lang="en-EE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2A40AB0-A07C-6A44-A79E-642839109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696" y="539813"/>
            <a:ext cx="10515600" cy="1325563"/>
          </a:xfrm>
        </p:spPr>
        <p:txBody>
          <a:bodyPr anchor="t">
            <a:normAutofit/>
          </a:bodyPr>
          <a:lstStyle>
            <a:lvl1pPr>
              <a:defRPr sz="2000" b="1" i="0">
                <a:latin typeface="Dax Pro" panose="020B0504030101020102" pitchFamily="34" charset="0"/>
              </a:defRPr>
            </a:lvl1pPr>
          </a:lstStyle>
          <a:p>
            <a:r>
              <a:rPr lang="et-EE"/>
              <a:t>Muutke pealkirja laadi</a:t>
            </a:r>
            <a:endParaRPr lang="en-EE" dirty="0"/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5B091F2E-5B8F-B24F-BE92-0D96A23674B1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756904117"/>
              </p:ext>
            </p:extLst>
          </p:nvPr>
        </p:nvGraphicFramePr>
        <p:xfrm>
          <a:off x="615695" y="1893827"/>
          <a:ext cx="10515350" cy="4132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35">
                  <a:extLst>
                    <a:ext uri="{9D8B030D-6E8A-4147-A177-3AD203B41FA5}">
                      <a16:colId xmlns:a16="http://schemas.microsoft.com/office/drawing/2014/main" val="2727391209"/>
                    </a:ext>
                  </a:extLst>
                </a:gridCol>
                <a:gridCol w="1051535">
                  <a:extLst>
                    <a:ext uri="{9D8B030D-6E8A-4147-A177-3AD203B41FA5}">
                      <a16:colId xmlns:a16="http://schemas.microsoft.com/office/drawing/2014/main" val="4044042499"/>
                    </a:ext>
                  </a:extLst>
                </a:gridCol>
                <a:gridCol w="1051535">
                  <a:extLst>
                    <a:ext uri="{9D8B030D-6E8A-4147-A177-3AD203B41FA5}">
                      <a16:colId xmlns:a16="http://schemas.microsoft.com/office/drawing/2014/main" val="1821939762"/>
                    </a:ext>
                  </a:extLst>
                </a:gridCol>
                <a:gridCol w="1051535">
                  <a:extLst>
                    <a:ext uri="{9D8B030D-6E8A-4147-A177-3AD203B41FA5}">
                      <a16:colId xmlns:a16="http://schemas.microsoft.com/office/drawing/2014/main" val="118440803"/>
                    </a:ext>
                  </a:extLst>
                </a:gridCol>
                <a:gridCol w="1051535">
                  <a:extLst>
                    <a:ext uri="{9D8B030D-6E8A-4147-A177-3AD203B41FA5}">
                      <a16:colId xmlns:a16="http://schemas.microsoft.com/office/drawing/2014/main" val="4017659417"/>
                    </a:ext>
                  </a:extLst>
                </a:gridCol>
                <a:gridCol w="1051535">
                  <a:extLst>
                    <a:ext uri="{9D8B030D-6E8A-4147-A177-3AD203B41FA5}">
                      <a16:colId xmlns:a16="http://schemas.microsoft.com/office/drawing/2014/main" val="3562321738"/>
                    </a:ext>
                  </a:extLst>
                </a:gridCol>
                <a:gridCol w="1051535">
                  <a:extLst>
                    <a:ext uri="{9D8B030D-6E8A-4147-A177-3AD203B41FA5}">
                      <a16:colId xmlns:a16="http://schemas.microsoft.com/office/drawing/2014/main" val="3945040434"/>
                    </a:ext>
                  </a:extLst>
                </a:gridCol>
                <a:gridCol w="1051535">
                  <a:extLst>
                    <a:ext uri="{9D8B030D-6E8A-4147-A177-3AD203B41FA5}">
                      <a16:colId xmlns:a16="http://schemas.microsoft.com/office/drawing/2014/main" val="1097160170"/>
                    </a:ext>
                  </a:extLst>
                </a:gridCol>
                <a:gridCol w="1051535">
                  <a:extLst>
                    <a:ext uri="{9D8B030D-6E8A-4147-A177-3AD203B41FA5}">
                      <a16:colId xmlns:a16="http://schemas.microsoft.com/office/drawing/2014/main" val="2750575885"/>
                    </a:ext>
                  </a:extLst>
                </a:gridCol>
                <a:gridCol w="1051535">
                  <a:extLst>
                    <a:ext uri="{9D8B030D-6E8A-4147-A177-3AD203B41FA5}">
                      <a16:colId xmlns:a16="http://schemas.microsoft.com/office/drawing/2014/main" val="1080258012"/>
                    </a:ext>
                  </a:extLst>
                </a:gridCol>
              </a:tblGrid>
              <a:tr h="516533">
                <a:tc>
                  <a:txBody>
                    <a:bodyPr/>
                    <a:lstStyle/>
                    <a:p>
                      <a:endParaRPr lang="en-E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E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E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666106"/>
                  </a:ext>
                </a:extLst>
              </a:tr>
              <a:tr h="516533"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E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E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E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E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E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E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E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E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623256"/>
                  </a:ext>
                </a:extLst>
              </a:tr>
              <a:tr h="516533">
                <a:tc>
                  <a:txBody>
                    <a:bodyPr/>
                    <a:lstStyle/>
                    <a:p>
                      <a:endParaRPr lang="en-E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8274170"/>
                  </a:ext>
                </a:extLst>
              </a:tr>
              <a:tr h="516533"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3448583"/>
                  </a:ext>
                </a:extLst>
              </a:tr>
              <a:tr h="516533"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9231730"/>
                  </a:ext>
                </a:extLst>
              </a:tr>
              <a:tr h="516533"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882278"/>
                  </a:ext>
                </a:extLst>
              </a:tr>
              <a:tr h="516533"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E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9522647"/>
                  </a:ext>
                </a:extLst>
              </a:tr>
              <a:tr h="516533">
                <a:tc>
                  <a:txBody>
                    <a:bodyPr/>
                    <a:lstStyle/>
                    <a:p>
                      <a:endParaRPr lang="en-E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E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E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E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E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E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E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E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E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E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458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0378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slai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B9E1237-AC22-A34B-9DF4-C860E1664796}"/>
              </a:ext>
            </a:extLst>
          </p:cNvPr>
          <p:cNvSpPr/>
          <p:nvPr userDrawn="1"/>
        </p:nvSpPr>
        <p:spPr>
          <a:xfrm>
            <a:off x="0" y="0"/>
            <a:ext cx="12192000" cy="15967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E"/>
          </a:p>
        </p:txBody>
      </p:sp>
      <p:pic>
        <p:nvPicPr>
          <p:cNvPr id="8" name="Picture 7" descr="A picture containing light, drawing, flower&#10;&#10;Description automatically generated">
            <a:extLst>
              <a:ext uri="{FF2B5EF4-FFF2-40B4-BE49-F238E27FC236}">
                <a16:creationId xmlns:a16="http://schemas.microsoft.com/office/drawing/2014/main" id="{554CF0A1-D7B0-734A-A6C2-8B49C796AE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64065" y="101889"/>
            <a:ext cx="1494845" cy="1494845"/>
          </a:xfrm>
          <a:prstGeom prst="rect">
            <a:avLst/>
          </a:prstGeom>
        </p:spPr>
      </p:pic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3377335-EF6D-D44A-BB6A-A0E2C9EA60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597025"/>
            <a:ext cx="12192000" cy="5260975"/>
          </a:xfrm>
        </p:spPr>
        <p:txBody>
          <a:bodyPr/>
          <a:lstStyle/>
          <a:p>
            <a:r>
              <a:rPr lang="et-EE"/>
              <a:t>Pildi lisamiseks klõpsake ikooni</a:t>
            </a:r>
            <a:endParaRPr lang="en-EE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F1EB4808-1269-8645-BCDB-9129131393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5950" y="529286"/>
            <a:ext cx="4154488" cy="538162"/>
          </a:xfrm>
        </p:spPr>
        <p:txBody>
          <a:bodyPr anchor="ctr"/>
          <a:lstStyle>
            <a:lvl1pPr marL="0" indent="0">
              <a:buNone/>
              <a:defRPr sz="2000" b="1" i="0">
                <a:solidFill>
                  <a:schemeClr val="bg1"/>
                </a:solidFill>
                <a:latin typeface="Dax Pro" panose="020B0504030101020102" pitchFamily="34" charset="0"/>
              </a:defRPr>
            </a:lvl1pPr>
          </a:lstStyle>
          <a:p>
            <a:pPr lvl="0"/>
            <a:r>
              <a:rPr lang="et-EE"/>
              <a:t>Redigeeri juhtslaidi tekstilaade</a:t>
            </a:r>
          </a:p>
        </p:txBody>
      </p:sp>
    </p:spTree>
    <p:extLst>
      <p:ext uri="{BB962C8B-B14F-4D97-AF65-F5344CB8AC3E}">
        <p14:creationId xmlns:p14="http://schemas.microsoft.com/office/powerpoint/2010/main" val="3385628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3D9157-2D43-8A4E-B5B5-B4046AB1D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Muutke pealkirja laadi</a:t>
            </a:r>
            <a:endParaRPr lang="en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28249C-0C13-0C4F-9058-846BE283C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E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9B78E-49B1-EF4E-A925-06B847F1DB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80428-56DD-1446-98A4-9CD424249BC1}" type="datetimeFigureOut">
              <a:rPr lang="en-EE" smtClean="0"/>
              <a:t>05/09/2024</a:t>
            </a:fld>
            <a:endParaRPr lang="en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48219-F98A-344A-99B6-EA4DE5842A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0715B-D885-1146-AAE5-1A597EC5FE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E0EC6-8B39-184C-8801-87C1B88E5AD7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415813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60" r:id="rId4"/>
    <p:sldLayoutId id="2147483668" r:id="rId5"/>
    <p:sldLayoutId id="2147483661" r:id="rId6"/>
    <p:sldLayoutId id="2147483662" r:id="rId7"/>
    <p:sldLayoutId id="2147483659" r:id="rId8"/>
    <p:sldLayoutId id="2147483664" r:id="rId9"/>
    <p:sldLayoutId id="2147483665" r:id="rId10"/>
    <p:sldLayoutId id="2147483666" r:id="rId11"/>
    <p:sldLayoutId id="2147483667" r:id="rId12"/>
    <p:sldLayoutId id="2147483651" r:id="rId13"/>
    <p:sldLayoutId id="2147483652" r:id="rId14"/>
    <p:sldLayoutId id="2147483653" r:id="rId15"/>
    <p:sldLayoutId id="2147483654" r:id="rId16"/>
    <p:sldLayoutId id="2147483655" r:id="rId17"/>
    <p:sldLayoutId id="2147483656" r:id="rId18"/>
    <p:sldLayoutId id="2147483657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1A0A2-131D-C444-B191-C8AC1D1FD4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b="1" dirty="0">
                <a:latin typeface="Dax Pro" panose="020B0504030101020102" pitchFamily="34" charset="0"/>
              </a:rPr>
              <a:t>SA TÜK Verekeskuse </a:t>
            </a:r>
            <a:r>
              <a:rPr lang="et-EE" dirty="0"/>
              <a:t>plasma valmistamine täisverest</a:t>
            </a:r>
            <a:br>
              <a:rPr lang="et-EE" dirty="0"/>
            </a:br>
            <a:endParaRPr lang="en-EE" b="1" dirty="0">
              <a:latin typeface="Dax Pro" panose="020B0504030101020102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42A169-8CBB-2D44-8D82-BCFE133EF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0456" y="3735092"/>
            <a:ext cx="9144000" cy="815572"/>
          </a:xfrm>
        </p:spPr>
        <p:txBody>
          <a:bodyPr>
            <a:normAutofit lnSpcReduction="10000"/>
          </a:bodyPr>
          <a:lstStyle/>
          <a:p>
            <a:r>
              <a:rPr lang="et-EE" dirty="0"/>
              <a:t>Helve König</a:t>
            </a:r>
          </a:p>
          <a:p>
            <a:r>
              <a:rPr lang="et-EE" dirty="0"/>
              <a:t>10.05.2024</a:t>
            </a:r>
            <a:endParaRPr lang="en-EE" dirty="0"/>
          </a:p>
        </p:txBody>
      </p:sp>
    </p:spTree>
    <p:extLst>
      <p:ext uri="{BB962C8B-B14F-4D97-AF65-F5344CB8AC3E}">
        <p14:creationId xmlns:p14="http://schemas.microsoft.com/office/powerpoint/2010/main" val="3066517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615696" y="539813"/>
            <a:ext cx="10738104" cy="2009658"/>
          </a:xfrm>
        </p:spPr>
        <p:txBody>
          <a:bodyPr>
            <a:normAutofit/>
          </a:bodyPr>
          <a:lstStyle/>
          <a:p>
            <a:r>
              <a:rPr lang="et-EE" dirty="0"/>
              <a:t>Värbamise tulemuslikkus 2023 aastal </a:t>
            </a:r>
            <a:br>
              <a:rPr lang="et-EE" dirty="0"/>
            </a:br>
            <a:br>
              <a:rPr lang="et-EE" dirty="0"/>
            </a:br>
            <a:r>
              <a:rPr lang="et-EE" b="0" dirty="0"/>
              <a:t>Saadetud </a:t>
            </a:r>
            <a:r>
              <a:rPr lang="et-EE" dirty="0"/>
              <a:t>142 136 </a:t>
            </a:r>
            <a:r>
              <a:rPr lang="et-EE" b="0" dirty="0"/>
              <a:t>kutset  </a:t>
            </a:r>
            <a:r>
              <a:rPr lang="et-EE" dirty="0"/>
              <a:t>156</a:t>
            </a:r>
            <a:r>
              <a:rPr lang="et-EE" b="0" dirty="0"/>
              <a:t> korral</a:t>
            </a:r>
            <a:br>
              <a:rPr lang="et-EE" b="0" dirty="0"/>
            </a:br>
            <a:br>
              <a:rPr lang="et-EE" b="0" dirty="0"/>
            </a:br>
            <a:r>
              <a:rPr lang="et-EE" b="0" dirty="0"/>
              <a:t>Samal päeval tuli 2094 doonorit, järgmisel päeval 1266 doonorit</a:t>
            </a:r>
            <a:br>
              <a:rPr lang="et-EE" b="0" dirty="0"/>
            </a:br>
            <a:r>
              <a:rPr lang="et-EE" b="0" dirty="0"/>
              <a:t>kokku </a:t>
            </a:r>
            <a:r>
              <a:rPr lang="et-EE" dirty="0"/>
              <a:t>3360</a:t>
            </a:r>
            <a:r>
              <a:rPr lang="et-EE" b="0" dirty="0"/>
              <a:t> doonorit  so.  </a:t>
            </a:r>
            <a:r>
              <a:rPr lang="et-EE" dirty="0"/>
              <a:t>2,3%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615696" y="2611463"/>
            <a:ext cx="10738104" cy="3565499"/>
          </a:xfrm>
        </p:spPr>
        <p:txBody>
          <a:bodyPr/>
          <a:lstStyle/>
          <a:p>
            <a:r>
              <a:rPr lang="et-EE" dirty="0"/>
              <a:t>A </a:t>
            </a:r>
            <a:r>
              <a:rPr lang="et-EE" dirty="0" err="1"/>
              <a:t>pos</a:t>
            </a:r>
            <a:r>
              <a:rPr lang="et-EE" dirty="0"/>
              <a:t> saatsime 46 korral</a:t>
            </a:r>
          </a:p>
          <a:p>
            <a:r>
              <a:rPr lang="et-EE" dirty="0"/>
              <a:t>O </a:t>
            </a:r>
            <a:r>
              <a:rPr lang="et-EE" dirty="0" err="1"/>
              <a:t>pos</a:t>
            </a:r>
            <a:r>
              <a:rPr lang="et-EE" dirty="0"/>
              <a:t>  32 korral</a:t>
            </a:r>
          </a:p>
          <a:p>
            <a:r>
              <a:rPr lang="et-EE" dirty="0"/>
              <a:t>B </a:t>
            </a:r>
            <a:r>
              <a:rPr lang="et-EE" dirty="0" err="1"/>
              <a:t>pos</a:t>
            </a:r>
            <a:r>
              <a:rPr lang="et-EE" dirty="0"/>
              <a:t> 23 korral</a:t>
            </a:r>
          </a:p>
          <a:p>
            <a:r>
              <a:rPr lang="et-EE" dirty="0"/>
              <a:t>AB 4 korral</a:t>
            </a:r>
          </a:p>
          <a:p>
            <a:r>
              <a:rPr lang="et-EE" dirty="0"/>
              <a:t>B </a:t>
            </a:r>
            <a:r>
              <a:rPr lang="et-EE" dirty="0" err="1"/>
              <a:t>neg</a:t>
            </a:r>
            <a:r>
              <a:rPr lang="et-EE" dirty="0"/>
              <a:t> 18 korral</a:t>
            </a:r>
          </a:p>
          <a:p>
            <a:r>
              <a:rPr lang="et-EE" dirty="0"/>
              <a:t>O </a:t>
            </a:r>
            <a:r>
              <a:rPr lang="et-EE" dirty="0" err="1"/>
              <a:t>neg</a:t>
            </a:r>
            <a:r>
              <a:rPr lang="et-EE" dirty="0"/>
              <a:t> 17 korral</a:t>
            </a:r>
          </a:p>
          <a:p>
            <a:r>
              <a:rPr lang="et-EE" dirty="0"/>
              <a:t>A </a:t>
            </a:r>
            <a:r>
              <a:rPr lang="et-EE" dirty="0" err="1"/>
              <a:t>neg</a:t>
            </a:r>
            <a:r>
              <a:rPr lang="et-EE" dirty="0"/>
              <a:t> 15 korral</a:t>
            </a:r>
          </a:p>
        </p:txBody>
      </p:sp>
    </p:spTree>
    <p:extLst>
      <p:ext uri="{BB962C8B-B14F-4D97-AF65-F5344CB8AC3E}">
        <p14:creationId xmlns:p14="http://schemas.microsoft.com/office/powerpoint/2010/main" val="583697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615696" y="2247255"/>
            <a:ext cx="10515600" cy="3929708"/>
          </a:xfrm>
        </p:spPr>
        <p:txBody>
          <a:bodyPr>
            <a:normAutofit/>
          </a:bodyPr>
          <a:lstStyle/>
          <a:p>
            <a:r>
              <a:rPr lang="et-EE" sz="3600" dirty="0"/>
              <a:t>Tänan tähelepanu eest!</a:t>
            </a:r>
          </a:p>
        </p:txBody>
      </p:sp>
    </p:spTree>
    <p:extLst>
      <p:ext uri="{BB962C8B-B14F-4D97-AF65-F5344CB8AC3E}">
        <p14:creationId xmlns:p14="http://schemas.microsoft.com/office/powerpoint/2010/main" val="752572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200" dirty="0"/>
              <a:t>Täisvereloovutused 2023 a.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altLang="et-EE" dirty="0">
                <a:latin typeface="Arial" panose="020B0604020202020204" pitchFamily="34" charset="0"/>
                <a:cs typeface="Arial" panose="020B0604020202020204" pitchFamily="34" charset="0"/>
              </a:rPr>
              <a:t>Vabariigis kokku oli </a:t>
            </a:r>
            <a:r>
              <a:rPr lang="et-EE" altLang="et-EE" b="1" dirty="0">
                <a:latin typeface="Arial" panose="020B0604020202020204" pitchFamily="34" charset="0"/>
                <a:cs typeface="Arial" panose="020B0604020202020204" pitchFamily="34" charset="0"/>
              </a:rPr>
              <a:t>47 170 </a:t>
            </a:r>
            <a:r>
              <a:rPr lang="et-EE" altLang="et-EE" dirty="0">
                <a:latin typeface="Arial" panose="020B0604020202020204" pitchFamily="34" charset="0"/>
                <a:cs typeface="Arial" panose="020B0604020202020204" pitchFamily="34" charset="0"/>
              </a:rPr>
              <a:t>täisvereloovutust </a:t>
            </a:r>
          </a:p>
          <a:p>
            <a:r>
              <a:rPr lang="et-EE" altLang="et-EE" dirty="0">
                <a:latin typeface="Arial" panose="020B0604020202020204" pitchFamily="34" charset="0"/>
                <a:cs typeface="Arial" panose="020B0604020202020204" pitchFamily="34" charset="0"/>
              </a:rPr>
              <a:t>332 loovutust vähem kui 2022 a.</a:t>
            </a:r>
          </a:p>
          <a:p>
            <a:r>
              <a:rPr lang="et-EE" altLang="et-EE" dirty="0">
                <a:latin typeface="Arial" panose="020B0604020202020204" pitchFamily="34" charset="0"/>
                <a:cs typeface="Arial" panose="020B0604020202020204" pitchFamily="34" charset="0"/>
              </a:rPr>
              <a:t>Tartus kogusime  33%  vabariigi täisverest</a:t>
            </a:r>
          </a:p>
          <a:p>
            <a:pPr marL="0" indent="0">
              <a:buNone/>
            </a:pPr>
            <a:endParaRPr lang="et-EE" altLang="et-E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994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4988415"/>
              </p:ext>
            </p:extLst>
          </p:nvPr>
        </p:nvGraphicFramePr>
        <p:xfrm>
          <a:off x="1511085" y="953145"/>
          <a:ext cx="8508569" cy="4905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4849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Põhitegevus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t-EE" dirty="0" err="1"/>
              <a:t>donatsioonide</a:t>
            </a:r>
            <a:r>
              <a:rPr lang="et-EE" dirty="0"/>
              <a:t> arvu jälgimine vastavalt vajadusele, et  varustada verekomponentidega oma piirkonna haiglaid</a:t>
            </a:r>
            <a:endParaRPr lang="et-EE" sz="2800" dirty="0"/>
          </a:p>
          <a:p>
            <a:pPr lvl="1"/>
            <a:r>
              <a:rPr lang="et-EE" dirty="0"/>
              <a:t>plasma </a:t>
            </a:r>
            <a:r>
              <a:rPr lang="et-EE" dirty="0" err="1"/>
              <a:t>fraktsioneerimislepingu</a:t>
            </a:r>
            <a:r>
              <a:rPr lang="et-EE" dirty="0"/>
              <a:t> täitmine</a:t>
            </a:r>
            <a:endParaRPr lang="et-EE" sz="2800" dirty="0"/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4631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Erütrotsüütide suspensioon </a:t>
            </a:r>
          </a:p>
        </p:txBody>
      </p:sp>
      <p:graphicFrame>
        <p:nvGraphicFramePr>
          <p:cNvPr id="6" name="Sisu kohatäid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95391"/>
              </p:ext>
            </p:extLst>
          </p:nvPr>
        </p:nvGraphicFramePr>
        <p:xfrm>
          <a:off x="615950" y="1431636"/>
          <a:ext cx="10661650" cy="4745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4207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VKP</a:t>
            </a:r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5776992"/>
              </p:ext>
            </p:extLst>
          </p:nvPr>
        </p:nvGraphicFramePr>
        <p:xfrm>
          <a:off x="615950" y="1825625"/>
          <a:ext cx="1073785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0746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OCTAPLAS</a:t>
            </a:r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6113024"/>
              </p:ext>
            </p:extLst>
          </p:nvPr>
        </p:nvGraphicFramePr>
        <p:xfrm>
          <a:off x="615950" y="1825625"/>
          <a:ext cx="1073785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887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Verekomponentide kasutamine kliinikutes</a:t>
            </a:r>
          </a:p>
        </p:txBody>
      </p:sp>
      <p:graphicFrame>
        <p:nvGraphicFramePr>
          <p:cNvPr id="11" name="Sisu kohatäide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6897578"/>
              </p:ext>
            </p:extLst>
          </p:nvPr>
        </p:nvGraphicFramePr>
        <p:xfrm>
          <a:off x="615950" y="868218"/>
          <a:ext cx="10855614" cy="5308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7487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Verekomponentide kasutamine maakonna haiglates</a:t>
            </a:r>
          </a:p>
        </p:txBody>
      </p:sp>
      <p:graphicFrame>
        <p:nvGraphicFramePr>
          <p:cNvPr id="6" name="Sisu kohatäid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4267272"/>
              </p:ext>
            </p:extLst>
          </p:nvPr>
        </p:nvGraphicFramePr>
        <p:xfrm>
          <a:off x="535709" y="1126836"/>
          <a:ext cx="10818091" cy="5514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01736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Custom 2">
      <a:dk1>
        <a:srgbClr val="001A71"/>
      </a:dk1>
      <a:lt1>
        <a:srgbClr val="FFFFFF"/>
      </a:lt1>
      <a:dk2>
        <a:srgbClr val="00CFB3"/>
      </a:dk2>
      <a:lt2>
        <a:srgbClr val="E7E6E6"/>
      </a:lt2>
      <a:accent1>
        <a:srgbClr val="001A71"/>
      </a:accent1>
      <a:accent2>
        <a:srgbClr val="00CFB3"/>
      </a:accent2>
      <a:accent3>
        <a:srgbClr val="CCF5F0"/>
      </a:accent3>
      <a:accent4>
        <a:srgbClr val="EF416E"/>
      </a:accent4>
      <a:accent5>
        <a:srgbClr val="FCD9E2"/>
      </a:accent5>
      <a:accent6>
        <a:srgbClr val="CCD1E3"/>
      </a:accent6>
      <a:hlink>
        <a:srgbClr val="0563C1"/>
      </a:hlink>
      <a:folHlink>
        <a:srgbClr val="954F72"/>
      </a:folHlink>
    </a:clrScheme>
    <a:fontScheme name="Dax">
      <a:majorFont>
        <a:latin typeface="Dax Pro"/>
        <a:ea typeface=""/>
        <a:cs typeface=""/>
      </a:majorFont>
      <a:minorFont>
        <a:latin typeface="Dax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E0925CE-045B-4B35-BCDB-40B6D7E9D2C4}" vid="{CDC5F6FB-3F77-4402-8DB5-7A0ADFF6DE15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TÜK Esitluspõhi</Template>
  <TotalTime>2046</TotalTime>
  <Words>155</Words>
  <Application>Microsoft Office PowerPoint</Application>
  <PresentationFormat>Widescreen</PresentationFormat>
  <Paragraphs>36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Dax Pro</vt:lpstr>
      <vt:lpstr>DaxPro</vt:lpstr>
      <vt:lpstr>Office'i kujundus</vt:lpstr>
      <vt:lpstr>SA TÜK Verekeskuse plasma valmistamine täisverest </vt:lpstr>
      <vt:lpstr>Täisvereloovutused 2023 a.</vt:lpstr>
      <vt:lpstr>PowerPoint Presentation</vt:lpstr>
      <vt:lpstr>Põhitegevus</vt:lpstr>
      <vt:lpstr>Erütrotsüütide suspensioon </vt:lpstr>
      <vt:lpstr>VKP</vt:lpstr>
      <vt:lpstr>OCTAPLAS</vt:lpstr>
      <vt:lpstr>Verekomponentide kasutamine kliinikutes</vt:lpstr>
      <vt:lpstr>Verekomponentide kasutamine maakonna haiglates</vt:lpstr>
      <vt:lpstr>Värbamise tulemuslikkus 2023 aastal   Saadetud 142 136 kutset  156 korral  Samal päeval tuli 2094 doonorit, järgmisel päeval 1266 doonorit kokku 3360 doonorit  so.  2,3%</vt:lpstr>
      <vt:lpstr>PowerPoint Presentation</vt:lpstr>
    </vt:vector>
  </TitlesOfParts>
  <Company>SA TY Kliinikum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Helen Kaju</dc:creator>
  <cp:lastModifiedBy>Riin Kullaste - PERH</cp:lastModifiedBy>
  <cp:revision>129</cp:revision>
  <dcterms:created xsi:type="dcterms:W3CDTF">2020-02-03T09:36:42Z</dcterms:created>
  <dcterms:modified xsi:type="dcterms:W3CDTF">2024-05-09T10:58:17Z</dcterms:modified>
</cp:coreProperties>
</file>