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1.xml" ContentType="application/vnd.openxmlformats-officedocument.presentationml.slide+xml"/>
  <Override PartName="/ppt/slides/slide26.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5.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1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3.xml" ContentType="application/vnd.openxmlformats-officedocument.presentationml.notesSlide+xml"/>
  <Override PartName="/ppt/notesSlides/notesSlide17.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13">
  <p:sldMasterIdLst>
    <p:sldMasterId id="2147483648" r:id="rId1"/>
  </p:sldMasterIdLst>
  <p:notesMasterIdLst>
    <p:notesMasterId r:id="rId37"/>
  </p:notesMasterIdLst>
  <p:sldIdLst>
    <p:sldId id="256" r:id="rId2"/>
    <p:sldId id="258" r:id="rId3"/>
    <p:sldId id="263" r:id="rId4"/>
    <p:sldId id="264" r:id="rId5"/>
    <p:sldId id="265" r:id="rId6"/>
    <p:sldId id="267" r:id="rId7"/>
    <p:sldId id="266" r:id="rId8"/>
    <p:sldId id="268" r:id="rId9"/>
    <p:sldId id="270" r:id="rId10"/>
    <p:sldId id="269" r:id="rId11"/>
    <p:sldId id="272" r:id="rId12"/>
    <p:sldId id="271" r:id="rId13"/>
    <p:sldId id="273" r:id="rId14"/>
    <p:sldId id="274" r:id="rId15"/>
    <p:sldId id="275" r:id="rId16"/>
    <p:sldId id="276" r:id="rId17"/>
    <p:sldId id="277" r:id="rId18"/>
    <p:sldId id="278" r:id="rId19"/>
    <p:sldId id="279" r:id="rId20"/>
    <p:sldId id="280" r:id="rId21"/>
    <p:sldId id="281" r:id="rId22"/>
    <p:sldId id="282" r:id="rId23"/>
    <p:sldId id="283" r:id="rId24"/>
    <p:sldId id="297" r:id="rId25"/>
    <p:sldId id="286" r:id="rId26"/>
    <p:sldId id="285" r:id="rId27"/>
    <p:sldId id="287" r:id="rId28"/>
    <p:sldId id="288" r:id="rId29"/>
    <p:sldId id="289" r:id="rId30"/>
    <p:sldId id="291" r:id="rId31"/>
    <p:sldId id="292" r:id="rId32"/>
    <p:sldId id="293" r:id="rId33"/>
    <p:sldId id="294" r:id="rId34"/>
    <p:sldId id="295" r:id="rId35"/>
    <p:sldId id="296" r:id="rId3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45" Type="http://schemas.openxmlformats.org/officeDocument/2006/relationships/customXml" Target="../customXml/item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F66E80-CDD3-407A-A1C4-08332D4FDBEF}" type="datetimeFigureOut">
              <a:rPr lang="en-US" smtClean="0"/>
              <a:t>12/10/2024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A24AC-FC7B-4708-AE9C-9DE41077ECD9}" type="slidenum">
              <a:rPr lang="en-US" smtClean="0"/>
              <a:t>‹#›</a:t>
            </a:fld>
            <a:endParaRPr lang="en-US"/>
          </a:p>
        </p:txBody>
      </p:sp>
    </p:spTree>
    <p:extLst>
      <p:ext uri="{BB962C8B-B14F-4D97-AF65-F5344CB8AC3E}">
        <p14:creationId xmlns:p14="http://schemas.microsoft.com/office/powerpoint/2010/main" val="1639610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a:t>
            </a:fld>
            <a:endParaRPr lang="en-US"/>
          </a:p>
        </p:txBody>
      </p:sp>
    </p:spTree>
    <p:extLst>
      <p:ext uri="{BB962C8B-B14F-4D97-AF65-F5344CB8AC3E}">
        <p14:creationId xmlns:p14="http://schemas.microsoft.com/office/powerpoint/2010/main" val="24800972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20</a:t>
            </a:fld>
            <a:endParaRPr lang="en-US"/>
          </a:p>
        </p:txBody>
      </p:sp>
    </p:spTree>
    <p:extLst>
      <p:ext uri="{BB962C8B-B14F-4D97-AF65-F5344CB8AC3E}">
        <p14:creationId xmlns:p14="http://schemas.microsoft.com/office/powerpoint/2010/main" val="3897627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t-EE" dirty="0" smtClean="0"/>
              <a:t>1 vastaja ei ole aega pikendanud.</a:t>
            </a: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21</a:t>
            </a:fld>
            <a:endParaRPr lang="en-US"/>
          </a:p>
        </p:txBody>
      </p:sp>
    </p:spTree>
    <p:extLst>
      <p:ext uri="{BB962C8B-B14F-4D97-AF65-F5344CB8AC3E}">
        <p14:creationId xmlns:p14="http://schemas.microsoft.com/office/powerpoint/2010/main" val="33803167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22</a:t>
            </a:fld>
            <a:endParaRPr lang="en-US"/>
          </a:p>
        </p:txBody>
      </p:sp>
    </p:spTree>
    <p:extLst>
      <p:ext uri="{BB962C8B-B14F-4D97-AF65-F5344CB8AC3E}">
        <p14:creationId xmlns:p14="http://schemas.microsoft.com/office/powerpoint/2010/main" val="1685476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23</a:t>
            </a:fld>
            <a:endParaRPr lang="en-US"/>
          </a:p>
        </p:txBody>
      </p:sp>
    </p:spTree>
    <p:extLst>
      <p:ext uri="{BB962C8B-B14F-4D97-AF65-F5344CB8AC3E}">
        <p14:creationId xmlns:p14="http://schemas.microsoft.com/office/powerpoint/2010/main" val="27122919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24</a:t>
            </a:fld>
            <a:endParaRPr lang="en-US"/>
          </a:p>
        </p:txBody>
      </p:sp>
    </p:spTree>
    <p:extLst>
      <p:ext uri="{BB962C8B-B14F-4D97-AF65-F5344CB8AC3E}">
        <p14:creationId xmlns:p14="http://schemas.microsoft.com/office/powerpoint/2010/main" val="3687654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25</a:t>
            </a:fld>
            <a:endParaRPr lang="en-US"/>
          </a:p>
        </p:txBody>
      </p:sp>
    </p:spTree>
    <p:extLst>
      <p:ext uri="{BB962C8B-B14F-4D97-AF65-F5344CB8AC3E}">
        <p14:creationId xmlns:p14="http://schemas.microsoft.com/office/powerpoint/2010/main" val="30358488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26</a:t>
            </a:fld>
            <a:endParaRPr lang="en-US"/>
          </a:p>
        </p:txBody>
      </p:sp>
    </p:spTree>
    <p:extLst>
      <p:ext uri="{BB962C8B-B14F-4D97-AF65-F5344CB8AC3E}">
        <p14:creationId xmlns:p14="http://schemas.microsoft.com/office/powerpoint/2010/main" val="31524864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28</a:t>
            </a:fld>
            <a:endParaRPr lang="en-US"/>
          </a:p>
        </p:txBody>
      </p:sp>
    </p:spTree>
    <p:extLst>
      <p:ext uri="{BB962C8B-B14F-4D97-AF65-F5344CB8AC3E}">
        <p14:creationId xmlns:p14="http://schemas.microsoft.com/office/powerpoint/2010/main" val="39098203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29</a:t>
            </a:fld>
            <a:endParaRPr lang="en-US"/>
          </a:p>
        </p:txBody>
      </p:sp>
    </p:spTree>
    <p:extLst>
      <p:ext uri="{BB962C8B-B14F-4D97-AF65-F5344CB8AC3E}">
        <p14:creationId xmlns:p14="http://schemas.microsoft.com/office/powerpoint/2010/main" val="314438672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30</a:t>
            </a:fld>
            <a:endParaRPr lang="en-US"/>
          </a:p>
        </p:txBody>
      </p:sp>
    </p:spTree>
    <p:extLst>
      <p:ext uri="{BB962C8B-B14F-4D97-AF65-F5344CB8AC3E}">
        <p14:creationId xmlns:p14="http://schemas.microsoft.com/office/powerpoint/2010/main" val="5735507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Küsi, kuidas</a:t>
            </a:r>
            <a:r>
              <a:rPr lang="et-EE" baseline="0" dirty="0" smtClean="0"/>
              <a:t> TÜK seda tegi</a:t>
            </a: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9</a:t>
            </a:fld>
            <a:endParaRPr lang="en-US"/>
          </a:p>
        </p:txBody>
      </p:sp>
    </p:spTree>
    <p:extLst>
      <p:ext uri="{BB962C8B-B14F-4D97-AF65-F5344CB8AC3E}">
        <p14:creationId xmlns:p14="http://schemas.microsoft.com/office/powerpoint/2010/main" val="29023451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31</a:t>
            </a:fld>
            <a:endParaRPr lang="en-US"/>
          </a:p>
        </p:txBody>
      </p:sp>
    </p:spTree>
    <p:extLst>
      <p:ext uri="{BB962C8B-B14F-4D97-AF65-F5344CB8AC3E}">
        <p14:creationId xmlns:p14="http://schemas.microsoft.com/office/powerpoint/2010/main" val="11876192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32</a:t>
            </a:fld>
            <a:endParaRPr lang="en-US"/>
          </a:p>
        </p:txBody>
      </p:sp>
    </p:spTree>
    <p:extLst>
      <p:ext uri="{BB962C8B-B14F-4D97-AF65-F5344CB8AC3E}">
        <p14:creationId xmlns:p14="http://schemas.microsoft.com/office/powerpoint/2010/main" val="9578449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33</a:t>
            </a:fld>
            <a:endParaRPr lang="en-US"/>
          </a:p>
        </p:txBody>
      </p:sp>
    </p:spTree>
    <p:extLst>
      <p:ext uri="{BB962C8B-B14F-4D97-AF65-F5344CB8AC3E}">
        <p14:creationId xmlns:p14="http://schemas.microsoft.com/office/powerpoint/2010/main" val="161060718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34</a:t>
            </a:fld>
            <a:endParaRPr lang="en-US"/>
          </a:p>
        </p:txBody>
      </p:sp>
    </p:spTree>
    <p:extLst>
      <p:ext uri="{BB962C8B-B14F-4D97-AF65-F5344CB8AC3E}">
        <p14:creationId xmlns:p14="http://schemas.microsoft.com/office/powerpoint/2010/main" val="246439393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35</a:t>
            </a:fld>
            <a:endParaRPr lang="en-US"/>
          </a:p>
        </p:txBody>
      </p:sp>
    </p:spTree>
    <p:extLst>
      <p:ext uri="{BB962C8B-B14F-4D97-AF65-F5344CB8AC3E}">
        <p14:creationId xmlns:p14="http://schemas.microsoft.com/office/powerpoint/2010/main" val="1278998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t-EE"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11</a:t>
            </a:fld>
            <a:endParaRPr lang="en-US"/>
          </a:p>
        </p:txBody>
      </p:sp>
    </p:spTree>
    <p:extLst>
      <p:ext uri="{BB962C8B-B14F-4D97-AF65-F5344CB8AC3E}">
        <p14:creationId xmlns:p14="http://schemas.microsoft.com/office/powerpoint/2010/main" val="24557916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t-EE" dirty="0" smtClean="0"/>
          </a:p>
        </p:txBody>
      </p:sp>
      <p:sp>
        <p:nvSpPr>
          <p:cNvPr id="4" name="Slide Number Placeholder 3"/>
          <p:cNvSpPr>
            <a:spLocks noGrp="1"/>
          </p:cNvSpPr>
          <p:nvPr>
            <p:ph type="sldNum" sz="quarter" idx="10"/>
          </p:nvPr>
        </p:nvSpPr>
        <p:spPr/>
        <p:txBody>
          <a:bodyPr/>
          <a:lstStyle/>
          <a:p>
            <a:fld id="{7FBA24AC-FC7B-4708-AE9C-9DE41077ECD9}" type="slidenum">
              <a:rPr lang="en-US" smtClean="0"/>
              <a:t>13</a:t>
            </a:fld>
            <a:endParaRPr lang="en-US"/>
          </a:p>
        </p:txBody>
      </p:sp>
    </p:spTree>
    <p:extLst>
      <p:ext uri="{BB962C8B-B14F-4D97-AF65-F5344CB8AC3E}">
        <p14:creationId xmlns:p14="http://schemas.microsoft.com/office/powerpoint/2010/main" val="3192952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t-EE"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15</a:t>
            </a:fld>
            <a:endParaRPr lang="en-US"/>
          </a:p>
        </p:txBody>
      </p:sp>
    </p:spTree>
    <p:extLst>
      <p:ext uri="{BB962C8B-B14F-4D97-AF65-F5344CB8AC3E}">
        <p14:creationId xmlns:p14="http://schemas.microsoft.com/office/powerpoint/2010/main" val="376714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t-EE" dirty="0" smtClean="0"/>
              <a:t>Lisaks punkt, et O </a:t>
            </a:r>
            <a:r>
              <a:rPr lang="et-EE" dirty="0" err="1" smtClean="0"/>
              <a:t>RhD</a:t>
            </a:r>
            <a:r>
              <a:rPr lang="et-EE" baseline="0" dirty="0" smtClean="0"/>
              <a:t> </a:t>
            </a:r>
            <a:r>
              <a:rPr lang="et-EE" baseline="0" dirty="0" err="1" smtClean="0"/>
              <a:t>neg</a:t>
            </a:r>
            <a:r>
              <a:rPr lang="et-EE" baseline="0" dirty="0" smtClean="0"/>
              <a:t> puudumise korral lastele ja fertiilses eas võib kanda ka O </a:t>
            </a:r>
            <a:r>
              <a:rPr lang="et-EE" baseline="0" dirty="0" err="1" smtClean="0"/>
              <a:t>RhD</a:t>
            </a:r>
            <a:r>
              <a:rPr lang="et-EE" baseline="0" dirty="0" smtClean="0"/>
              <a:t> </a:t>
            </a:r>
            <a:r>
              <a:rPr lang="et-EE" baseline="0" dirty="0" err="1" smtClean="0"/>
              <a:t>pos</a:t>
            </a:r>
            <a:r>
              <a:rPr lang="et-EE" baseline="0" dirty="0" smtClean="0"/>
              <a:t> verd. Jäi küsimustikust välja.</a:t>
            </a: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16</a:t>
            </a:fld>
            <a:endParaRPr lang="en-US"/>
          </a:p>
        </p:txBody>
      </p:sp>
    </p:spTree>
    <p:extLst>
      <p:ext uri="{BB962C8B-B14F-4D97-AF65-F5344CB8AC3E}">
        <p14:creationId xmlns:p14="http://schemas.microsoft.com/office/powerpoint/2010/main" val="2927710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t-EE" dirty="0" smtClean="0"/>
              <a:t>Oleks</a:t>
            </a:r>
            <a:r>
              <a:rPr lang="et-EE" baseline="0" dirty="0" smtClean="0"/>
              <a:t> võinud küsida, kas tahaksite kasutada.</a:t>
            </a:r>
            <a:endParaRPr lang="et-EE" dirty="0" smtClean="0"/>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17</a:t>
            </a:fld>
            <a:endParaRPr lang="en-US"/>
          </a:p>
        </p:txBody>
      </p:sp>
    </p:spTree>
    <p:extLst>
      <p:ext uri="{BB962C8B-B14F-4D97-AF65-F5344CB8AC3E}">
        <p14:creationId xmlns:p14="http://schemas.microsoft.com/office/powerpoint/2010/main" val="1981181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18</a:t>
            </a:fld>
            <a:endParaRPr lang="en-US"/>
          </a:p>
        </p:txBody>
      </p:sp>
    </p:spTree>
    <p:extLst>
      <p:ext uri="{BB962C8B-B14F-4D97-AF65-F5344CB8AC3E}">
        <p14:creationId xmlns:p14="http://schemas.microsoft.com/office/powerpoint/2010/main" val="7809135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10"/>
          </p:nvPr>
        </p:nvSpPr>
        <p:spPr/>
        <p:txBody>
          <a:bodyPr/>
          <a:lstStyle/>
          <a:p>
            <a:fld id="{7FBA24AC-FC7B-4708-AE9C-9DE41077ECD9}" type="slidenum">
              <a:rPr lang="en-US" smtClean="0"/>
              <a:t>19</a:t>
            </a:fld>
            <a:endParaRPr lang="en-US"/>
          </a:p>
        </p:txBody>
      </p:sp>
    </p:spTree>
    <p:extLst>
      <p:ext uri="{BB962C8B-B14F-4D97-AF65-F5344CB8AC3E}">
        <p14:creationId xmlns:p14="http://schemas.microsoft.com/office/powerpoint/2010/main" val="1632852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B9B0D65-A950-4DFD-853B-CB292168F8CC}"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13408032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B0D65-A950-4DFD-853B-CB292168F8CC}"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17457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B0D65-A950-4DFD-853B-CB292168F8CC}"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659820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B9B0D65-A950-4DFD-853B-CB292168F8CC}"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3464612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9B0D65-A950-4DFD-853B-CB292168F8CC}"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372748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B9B0D65-A950-4DFD-853B-CB292168F8CC}"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31025915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B9B0D65-A950-4DFD-853B-CB292168F8CC}"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2280543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B9B0D65-A950-4DFD-853B-CB292168F8CC}"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38278242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9B0D65-A950-4DFD-853B-CB292168F8CC}"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16071814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9B0D65-A950-4DFD-853B-CB292168F8CC}"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26482222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B9B0D65-A950-4DFD-853B-CB292168F8CC}"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F6047C-330B-4902-897D-FB4C5F0FB149}" type="slidenum">
              <a:rPr lang="en-US" smtClean="0"/>
              <a:t>‹#›</a:t>
            </a:fld>
            <a:endParaRPr lang="en-US"/>
          </a:p>
        </p:txBody>
      </p:sp>
    </p:spTree>
    <p:extLst>
      <p:ext uri="{BB962C8B-B14F-4D97-AF65-F5344CB8AC3E}">
        <p14:creationId xmlns:p14="http://schemas.microsoft.com/office/powerpoint/2010/main" val="3211602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9B0D65-A950-4DFD-853B-CB292168F8CC}" type="datetimeFigureOut">
              <a:rPr lang="en-US" smtClean="0"/>
              <a:t>12/10/2024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F6047C-330B-4902-897D-FB4C5F0FB149}" type="slidenum">
              <a:rPr lang="en-US" smtClean="0"/>
              <a:t>‹#›</a:t>
            </a:fld>
            <a:endParaRPr lang="en-US"/>
          </a:p>
        </p:txBody>
      </p:sp>
    </p:spTree>
    <p:extLst>
      <p:ext uri="{BB962C8B-B14F-4D97-AF65-F5344CB8AC3E}">
        <p14:creationId xmlns:p14="http://schemas.microsoft.com/office/powerpoint/2010/main" val="9628541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t-EE" sz="4000" dirty="0">
                <a:effectLst/>
                <a:latin typeface="Calibri" panose="020F0502020204030204" pitchFamily="34" charset="0"/>
                <a:ea typeface="Calibri" panose="020F0502020204030204" pitchFamily="34" charset="0"/>
              </a:rPr>
              <a:t>Vereseadusega seotud </a:t>
            </a:r>
            <a:r>
              <a:rPr lang="et-EE" sz="4000" dirty="0" smtClean="0">
                <a:effectLst/>
                <a:latin typeface="Calibri" panose="020F0502020204030204" pitchFamily="34" charset="0"/>
                <a:ea typeface="Calibri" panose="020F0502020204030204" pitchFamily="34" charset="0"/>
              </a:rPr>
              <a:t>määruste </a:t>
            </a:r>
            <a:r>
              <a:rPr lang="et-EE" sz="4000" dirty="0">
                <a:effectLst/>
                <a:latin typeface="Calibri" panose="020F0502020204030204" pitchFamily="34" charset="0"/>
                <a:ea typeface="Calibri" panose="020F0502020204030204" pitchFamily="34" charset="0"/>
              </a:rPr>
              <a:t>muudatuste juurutamine Eestis</a:t>
            </a:r>
            <a:endParaRPr lang="en-US" sz="4000" dirty="0"/>
          </a:p>
        </p:txBody>
      </p:sp>
      <p:sp>
        <p:nvSpPr>
          <p:cNvPr id="3" name="Subtitle 2"/>
          <p:cNvSpPr>
            <a:spLocks noGrp="1"/>
          </p:cNvSpPr>
          <p:nvPr>
            <p:ph type="subTitle" idx="1"/>
          </p:nvPr>
        </p:nvSpPr>
        <p:spPr/>
        <p:txBody>
          <a:bodyPr>
            <a:normAutofit lnSpcReduction="10000"/>
          </a:bodyPr>
          <a:lstStyle/>
          <a:p>
            <a:endParaRPr lang="et-EE" dirty="0"/>
          </a:p>
          <a:p>
            <a:endParaRPr lang="et-EE" dirty="0"/>
          </a:p>
          <a:p>
            <a:pPr algn="r"/>
            <a:r>
              <a:rPr lang="et-EE" dirty="0"/>
              <a:t>	Eve Laansoo</a:t>
            </a:r>
          </a:p>
          <a:p>
            <a:pPr algn="r"/>
            <a:r>
              <a:rPr lang="et-EE" dirty="0"/>
              <a:t>			Tallinn 11.12.2024</a:t>
            </a:r>
          </a:p>
          <a:p>
            <a:endParaRPr lang="en-US" dirty="0"/>
          </a:p>
        </p:txBody>
      </p:sp>
      <p:pic>
        <p:nvPicPr>
          <p:cNvPr id="4" name="Picture 3"/>
          <p:cNvPicPr>
            <a:picLocks noChangeAspect="1"/>
          </p:cNvPicPr>
          <p:nvPr/>
        </p:nvPicPr>
        <p:blipFill>
          <a:blip r:embed="rId2"/>
          <a:stretch>
            <a:fillRect/>
          </a:stretch>
        </p:blipFill>
        <p:spPr>
          <a:xfrm>
            <a:off x="1024347" y="613497"/>
            <a:ext cx="2962275" cy="1276350"/>
          </a:xfrm>
          <a:prstGeom prst="rect">
            <a:avLst/>
          </a:prstGeom>
        </p:spPr>
      </p:pic>
    </p:spTree>
    <p:extLst>
      <p:ext uri="{BB962C8B-B14F-4D97-AF65-F5344CB8AC3E}">
        <p14:creationId xmlns:p14="http://schemas.microsoft.com/office/powerpoint/2010/main" val="28545075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t-EE" sz="2000" b="1" dirty="0" smtClean="0">
                <a:latin typeface="+mn-lt"/>
                <a:ea typeface="+mn-ea"/>
                <a:cs typeface="+mn-cs"/>
              </a:rPr>
              <a:t>4. </a:t>
            </a:r>
            <a:r>
              <a:rPr lang="en-US" sz="2000" b="1" dirty="0" err="1" smtClean="0">
                <a:latin typeface="+mn-lt"/>
                <a:ea typeface="+mn-ea"/>
                <a:cs typeface="+mn-cs"/>
              </a:rPr>
              <a:t>Patsiendil</a:t>
            </a:r>
            <a:r>
              <a:rPr lang="en-US" sz="2000" b="1" dirty="0" smtClean="0">
                <a:latin typeface="+mn-lt"/>
                <a:ea typeface="+mn-ea"/>
                <a:cs typeface="+mn-cs"/>
              </a:rPr>
              <a:t> </a:t>
            </a:r>
            <a:r>
              <a:rPr lang="en-US" sz="2000" b="1" dirty="0">
                <a:latin typeface="+mn-lt"/>
                <a:ea typeface="+mn-ea"/>
                <a:cs typeface="+mn-cs"/>
              </a:rPr>
              <a:t>ABO </a:t>
            </a:r>
            <a:r>
              <a:rPr lang="en-US" sz="2000" b="1" dirty="0" err="1">
                <a:latin typeface="+mn-lt"/>
                <a:ea typeface="+mn-ea"/>
                <a:cs typeface="+mn-cs"/>
              </a:rPr>
              <a:t>veregrupi</a:t>
            </a:r>
            <a:r>
              <a:rPr lang="en-US" sz="2000" b="1" dirty="0">
                <a:latin typeface="+mn-lt"/>
                <a:ea typeface="+mn-ea"/>
                <a:cs typeface="+mn-cs"/>
              </a:rPr>
              <a:t> </a:t>
            </a:r>
            <a:r>
              <a:rPr lang="en-US" sz="2000" b="1" dirty="0" err="1">
                <a:latin typeface="+mn-lt"/>
                <a:ea typeface="+mn-ea"/>
                <a:cs typeface="+mn-cs"/>
              </a:rPr>
              <a:t>määramine</a:t>
            </a:r>
            <a:r>
              <a:rPr lang="en-US" sz="2000" b="1" dirty="0">
                <a:latin typeface="+mn-lt"/>
                <a:ea typeface="+mn-ea"/>
                <a:cs typeface="+mn-cs"/>
              </a:rPr>
              <a:t> – </a:t>
            </a:r>
            <a:r>
              <a:rPr lang="en-US" sz="2000" b="1" dirty="0" err="1">
                <a:latin typeface="+mn-lt"/>
                <a:ea typeface="+mn-ea"/>
                <a:cs typeface="+mn-cs"/>
              </a:rPr>
              <a:t>kas</a:t>
            </a:r>
            <a:r>
              <a:rPr lang="en-US" sz="2000" b="1" dirty="0">
                <a:latin typeface="+mn-lt"/>
                <a:ea typeface="+mn-ea"/>
                <a:cs typeface="+mn-cs"/>
              </a:rPr>
              <a:t> </a:t>
            </a:r>
            <a:r>
              <a:rPr lang="en-US" sz="2000" b="1" dirty="0" err="1">
                <a:latin typeface="+mn-lt"/>
                <a:ea typeface="+mn-ea"/>
                <a:cs typeface="+mn-cs"/>
              </a:rPr>
              <a:t>olete</a:t>
            </a:r>
            <a:r>
              <a:rPr lang="en-US" sz="2000" b="1" dirty="0">
                <a:latin typeface="+mn-lt"/>
                <a:ea typeface="+mn-ea"/>
                <a:cs typeface="+mn-cs"/>
              </a:rPr>
              <a:t> </a:t>
            </a:r>
            <a:r>
              <a:rPr lang="en-US" sz="2000" b="1" dirty="0" err="1">
                <a:latin typeface="+mn-lt"/>
                <a:ea typeface="+mn-ea"/>
                <a:cs typeface="+mn-cs"/>
              </a:rPr>
              <a:t>loobunud</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err="1" smtClean="0">
                <a:latin typeface="+mn-lt"/>
                <a:ea typeface="+mn-ea"/>
                <a:cs typeface="+mn-cs"/>
              </a:rPr>
              <a:t>patsiendi</a:t>
            </a:r>
            <a:r>
              <a:rPr lang="en-US" sz="2000" b="1" dirty="0" smtClean="0">
                <a:latin typeface="+mn-lt"/>
                <a:ea typeface="+mn-ea"/>
                <a:cs typeface="+mn-cs"/>
              </a:rPr>
              <a:t> </a:t>
            </a:r>
            <a:r>
              <a:rPr lang="en-US" sz="2000" b="1" dirty="0" err="1">
                <a:latin typeface="+mn-lt"/>
                <a:ea typeface="+mn-ea"/>
                <a:cs typeface="+mn-cs"/>
              </a:rPr>
              <a:t>esmakordsest</a:t>
            </a:r>
            <a:r>
              <a:rPr lang="en-US" sz="2000" b="1" dirty="0">
                <a:latin typeface="+mn-lt"/>
                <a:ea typeface="+mn-ea"/>
                <a:cs typeface="+mn-cs"/>
              </a:rPr>
              <a:t> ABO-</a:t>
            </a:r>
            <a:r>
              <a:rPr lang="en-US" sz="2000" b="1" dirty="0" err="1">
                <a:latin typeface="+mn-lt"/>
                <a:ea typeface="+mn-ea"/>
                <a:cs typeface="+mn-cs"/>
              </a:rPr>
              <a:t>veregrupp</a:t>
            </a:r>
            <a:r>
              <a:rPr lang="en-US" sz="2000" b="1" dirty="0">
                <a:latin typeface="+mn-lt"/>
                <a:ea typeface="+mn-ea"/>
                <a:cs typeface="+mn-cs"/>
              </a:rPr>
              <a:t> </a:t>
            </a:r>
            <a:r>
              <a:rPr lang="en-US" sz="2000" b="1" dirty="0" err="1">
                <a:latin typeface="+mn-lt"/>
                <a:ea typeface="+mn-ea"/>
                <a:cs typeface="+mn-cs"/>
              </a:rPr>
              <a:t>määramisest</a:t>
            </a:r>
            <a:r>
              <a:rPr lang="en-US" sz="2000" b="1" dirty="0">
                <a:latin typeface="+mn-lt"/>
                <a:ea typeface="+mn-ea"/>
                <a:cs typeface="+mn-cs"/>
              </a:rPr>
              <a:t> </a:t>
            </a:r>
            <a:r>
              <a:rPr lang="en-US" sz="2000" b="1" dirty="0" err="1">
                <a:latin typeface="+mn-lt"/>
                <a:ea typeface="+mn-ea"/>
                <a:cs typeface="+mn-cs"/>
              </a:rPr>
              <a:t>patsiendi</a:t>
            </a:r>
            <a:r>
              <a:rPr lang="en-US" sz="2000" b="1" dirty="0">
                <a:latin typeface="+mn-lt"/>
                <a:ea typeface="+mn-ea"/>
                <a:cs typeface="+mn-cs"/>
              </a:rPr>
              <a:t> </a:t>
            </a:r>
            <a:r>
              <a:rPr lang="en-US" sz="2000" b="1" dirty="0" err="1" smtClean="0">
                <a:latin typeface="+mn-lt"/>
                <a:ea typeface="+mn-ea"/>
                <a:cs typeface="+mn-cs"/>
              </a:rPr>
              <a:t>juures</a:t>
            </a:r>
            <a:r>
              <a:rPr lang="et-EE" sz="2000" b="1" dirty="0" smtClean="0">
                <a:latin typeface="+mn-lt"/>
                <a:ea typeface="+mn-ea"/>
                <a:cs typeface="+mn-cs"/>
              </a:rPr>
              <a:t/>
            </a:r>
            <a:br>
              <a:rPr lang="et-EE" sz="2000" b="1" dirty="0" smtClean="0">
                <a:latin typeface="+mn-lt"/>
                <a:ea typeface="+mn-ea"/>
                <a:cs typeface="+mn-cs"/>
              </a:rPr>
            </a:br>
            <a:r>
              <a:rPr lang="en-US" sz="2000" b="1" dirty="0" smtClean="0">
                <a:latin typeface="+mn-lt"/>
                <a:ea typeface="+mn-ea"/>
                <a:cs typeface="+mn-cs"/>
              </a:rPr>
              <a:t>(§ </a:t>
            </a:r>
            <a:r>
              <a:rPr lang="en-US" sz="2000" b="1" dirty="0">
                <a:latin typeface="+mn-lt"/>
                <a:ea typeface="+mn-ea"/>
                <a:cs typeface="+mn-cs"/>
              </a:rPr>
              <a:t>15. ABO-</a:t>
            </a:r>
            <a:r>
              <a:rPr lang="en-US" sz="2000" b="1" dirty="0" err="1">
                <a:latin typeface="+mn-lt"/>
                <a:ea typeface="+mn-ea"/>
                <a:cs typeface="+mn-cs"/>
              </a:rPr>
              <a:t>veregrupi</a:t>
            </a:r>
            <a:r>
              <a:rPr lang="en-US" sz="2000" b="1" dirty="0">
                <a:latin typeface="+mn-lt"/>
                <a:ea typeface="+mn-ea"/>
                <a:cs typeface="+mn-cs"/>
              </a:rPr>
              <a:t> </a:t>
            </a:r>
            <a:r>
              <a:rPr lang="en-US" sz="2000" b="1" dirty="0" err="1">
                <a:latin typeface="+mn-lt"/>
                <a:ea typeface="+mn-ea"/>
                <a:cs typeface="+mn-cs"/>
              </a:rPr>
              <a:t>määramine</a:t>
            </a:r>
            <a:r>
              <a:rPr lang="en-US" sz="2000" b="1" dirty="0">
                <a:latin typeface="+mn-lt"/>
                <a:ea typeface="+mn-ea"/>
                <a:cs typeface="+mn-cs"/>
              </a:rPr>
              <a:t>)?</a:t>
            </a:r>
            <a:endParaRPr lang="en-US" sz="20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pPr marL="0" indent="0">
              <a:buNone/>
            </a:pPr>
            <a:endParaRPr lang="et-EE" dirty="0" smtClean="0"/>
          </a:p>
          <a:p>
            <a:r>
              <a:rPr lang="et-EE" sz="2000" dirty="0"/>
              <a:t>§ 15.   ABO-veregrupi määramine</a:t>
            </a:r>
          </a:p>
          <a:p>
            <a:r>
              <a:rPr lang="et-EE" sz="2000" dirty="0"/>
              <a:t>  (1) Patsiendi vere ABO-veregrupp määratakse esmakordselt patsiendi juures otsese reaktsiooniga.</a:t>
            </a:r>
            <a:endParaRPr lang="et-EE" sz="2000" dirty="0" smtClean="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dirty="0" smtClean="0"/>
          </a:p>
          <a:p>
            <a:r>
              <a:rPr lang="et-EE" sz="2000" dirty="0"/>
              <a:t>§ 15.   ABO-veregrupi määramine</a:t>
            </a:r>
          </a:p>
          <a:p>
            <a:r>
              <a:rPr lang="et-EE" sz="2000" strike="sngStrike" dirty="0"/>
              <a:t>  (1) Patsiendi vere ABO-veregrupp määratakse esmakordselt patsiendi juures otsese reaktsiooniga.</a:t>
            </a:r>
          </a:p>
          <a:p>
            <a:endParaRPr lang="et-EE" dirty="0"/>
          </a:p>
        </p:txBody>
      </p:sp>
    </p:spTree>
    <p:extLst>
      <p:ext uri="{BB962C8B-B14F-4D97-AF65-F5344CB8AC3E}">
        <p14:creationId xmlns:p14="http://schemas.microsoft.com/office/powerpoint/2010/main" val="3918070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mn-lt"/>
                <a:ea typeface="+mn-ea"/>
                <a:cs typeface="+mn-cs"/>
              </a:rPr>
              <a:t>4. </a:t>
            </a:r>
            <a:r>
              <a:rPr lang="en-US" sz="2000" b="1" dirty="0" err="1">
                <a:latin typeface="+mn-lt"/>
                <a:ea typeface="+mn-ea"/>
                <a:cs typeface="+mn-cs"/>
              </a:rPr>
              <a:t>Patsiendil</a:t>
            </a:r>
            <a:r>
              <a:rPr lang="en-US" sz="2000" b="1" dirty="0">
                <a:latin typeface="+mn-lt"/>
                <a:ea typeface="+mn-ea"/>
                <a:cs typeface="+mn-cs"/>
              </a:rPr>
              <a:t> ABO </a:t>
            </a:r>
            <a:r>
              <a:rPr lang="en-US" sz="2000" b="1" dirty="0" err="1">
                <a:latin typeface="+mn-lt"/>
                <a:ea typeface="+mn-ea"/>
                <a:cs typeface="+mn-cs"/>
              </a:rPr>
              <a:t>veregrupi</a:t>
            </a:r>
            <a:r>
              <a:rPr lang="en-US" sz="2000" b="1" dirty="0">
                <a:latin typeface="+mn-lt"/>
                <a:ea typeface="+mn-ea"/>
                <a:cs typeface="+mn-cs"/>
              </a:rPr>
              <a:t> </a:t>
            </a:r>
            <a:r>
              <a:rPr lang="en-US" sz="2000" b="1" dirty="0" err="1">
                <a:latin typeface="+mn-lt"/>
                <a:ea typeface="+mn-ea"/>
                <a:cs typeface="+mn-cs"/>
              </a:rPr>
              <a:t>määramine</a:t>
            </a:r>
            <a:r>
              <a:rPr lang="en-US" sz="2000" b="1" dirty="0">
                <a:latin typeface="+mn-lt"/>
                <a:ea typeface="+mn-ea"/>
                <a:cs typeface="+mn-cs"/>
              </a:rPr>
              <a:t> – </a:t>
            </a:r>
            <a:r>
              <a:rPr lang="en-US" sz="2000" b="1" dirty="0" err="1">
                <a:latin typeface="+mn-lt"/>
                <a:ea typeface="+mn-ea"/>
                <a:cs typeface="+mn-cs"/>
              </a:rPr>
              <a:t>kas</a:t>
            </a:r>
            <a:r>
              <a:rPr lang="en-US" sz="2000" b="1" dirty="0">
                <a:latin typeface="+mn-lt"/>
                <a:ea typeface="+mn-ea"/>
                <a:cs typeface="+mn-cs"/>
              </a:rPr>
              <a:t> </a:t>
            </a:r>
            <a:r>
              <a:rPr lang="en-US" sz="2000" b="1" dirty="0" err="1">
                <a:latin typeface="+mn-lt"/>
                <a:ea typeface="+mn-ea"/>
                <a:cs typeface="+mn-cs"/>
              </a:rPr>
              <a:t>olete</a:t>
            </a:r>
            <a:r>
              <a:rPr lang="en-US" sz="2000" b="1" dirty="0">
                <a:latin typeface="+mn-lt"/>
                <a:ea typeface="+mn-ea"/>
                <a:cs typeface="+mn-cs"/>
              </a:rPr>
              <a:t> </a:t>
            </a:r>
            <a:r>
              <a:rPr lang="en-US" sz="2000" b="1" dirty="0" err="1">
                <a:latin typeface="+mn-lt"/>
                <a:ea typeface="+mn-ea"/>
                <a:cs typeface="+mn-cs"/>
              </a:rPr>
              <a:t>loobunud</a:t>
            </a:r>
            <a:r>
              <a:rPr lang="en-US" sz="2000" b="1" dirty="0">
                <a:latin typeface="+mn-lt"/>
                <a:ea typeface="+mn-ea"/>
                <a:cs typeface="+mn-cs"/>
              </a:rPr>
              <a:t> </a:t>
            </a:r>
            <a:r>
              <a:rPr lang="et-EE" sz="2000" b="1" dirty="0">
                <a:latin typeface="+mn-lt"/>
                <a:ea typeface="+mn-ea"/>
                <a:cs typeface="+mn-cs"/>
              </a:rPr>
              <a:t/>
            </a:r>
            <a:br>
              <a:rPr lang="et-EE" sz="2000" b="1" dirty="0">
                <a:latin typeface="+mn-lt"/>
                <a:ea typeface="+mn-ea"/>
                <a:cs typeface="+mn-cs"/>
              </a:rPr>
            </a:br>
            <a:r>
              <a:rPr lang="en-US" sz="2000" b="1" dirty="0" err="1">
                <a:latin typeface="+mn-lt"/>
                <a:ea typeface="+mn-ea"/>
                <a:cs typeface="+mn-cs"/>
              </a:rPr>
              <a:t>patsiendi</a:t>
            </a:r>
            <a:r>
              <a:rPr lang="en-US" sz="2000" b="1" dirty="0">
                <a:latin typeface="+mn-lt"/>
                <a:ea typeface="+mn-ea"/>
                <a:cs typeface="+mn-cs"/>
              </a:rPr>
              <a:t> </a:t>
            </a:r>
            <a:r>
              <a:rPr lang="en-US" sz="2000" b="1" dirty="0" err="1">
                <a:latin typeface="+mn-lt"/>
                <a:ea typeface="+mn-ea"/>
                <a:cs typeface="+mn-cs"/>
              </a:rPr>
              <a:t>esmakordsest</a:t>
            </a:r>
            <a:r>
              <a:rPr lang="en-US" sz="2000" b="1" dirty="0">
                <a:latin typeface="+mn-lt"/>
                <a:ea typeface="+mn-ea"/>
                <a:cs typeface="+mn-cs"/>
              </a:rPr>
              <a:t> ABO-</a:t>
            </a:r>
            <a:r>
              <a:rPr lang="en-US" sz="2000" b="1" dirty="0" err="1">
                <a:latin typeface="+mn-lt"/>
                <a:ea typeface="+mn-ea"/>
                <a:cs typeface="+mn-cs"/>
              </a:rPr>
              <a:t>veregrupp</a:t>
            </a:r>
            <a:r>
              <a:rPr lang="en-US" sz="2000" b="1" dirty="0">
                <a:latin typeface="+mn-lt"/>
                <a:ea typeface="+mn-ea"/>
                <a:cs typeface="+mn-cs"/>
              </a:rPr>
              <a:t> </a:t>
            </a:r>
            <a:r>
              <a:rPr lang="en-US" sz="2000" b="1" dirty="0" err="1">
                <a:latin typeface="+mn-lt"/>
                <a:ea typeface="+mn-ea"/>
                <a:cs typeface="+mn-cs"/>
              </a:rPr>
              <a:t>määramisest</a:t>
            </a:r>
            <a:r>
              <a:rPr lang="en-US" sz="2000" b="1" dirty="0">
                <a:latin typeface="+mn-lt"/>
                <a:ea typeface="+mn-ea"/>
                <a:cs typeface="+mn-cs"/>
              </a:rPr>
              <a:t> </a:t>
            </a:r>
            <a:r>
              <a:rPr lang="en-US" sz="2000" b="1" dirty="0" err="1">
                <a:latin typeface="+mn-lt"/>
                <a:ea typeface="+mn-ea"/>
                <a:cs typeface="+mn-cs"/>
              </a:rPr>
              <a:t>patsiendi</a:t>
            </a:r>
            <a:r>
              <a:rPr lang="en-US" sz="2000" b="1" dirty="0">
                <a:latin typeface="+mn-lt"/>
                <a:ea typeface="+mn-ea"/>
                <a:cs typeface="+mn-cs"/>
              </a:rPr>
              <a:t> </a:t>
            </a:r>
            <a:r>
              <a:rPr lang="en-US" sz="2000" b="1" dirty="0" err="1">
                <a:latin typeface="+mn-lt"/>
                <a:ea typeface="+mn-ea"/>
                <a:cs typeface="+mn-cs"/>
              </a:rPr>
              <a:t>juures</a:t>
            </a:r>
            <a:r>
              <a:rPr lang="et-EE" sz="2000" b="1" dirty="0">
                <a:latin typeface="+mn-lt"/>
                <a:ea typeface="+mn-ea"/>
                <a:cs typeface="+mn-cs"/>
              </a:rPr>
              <a:t/>
            </a:r>
            <a:br>
              <a:rPr lang="et-EE" sz="2000" b="1" dirty="0">
                <a:latin typeface="+mn-lt"/>
                <a:ea typeface="+mn-ea"/>
                <a:cs typeface="+mn-cs"/>
              </a:rPr>
            </a:br>
            <a:r>
              <a:rPr lang="en-US" sz="2000" b="1" dirty="0">
                <a:latin typeface="+mn-lt"/>
                <a:ea typeface="+mn-ea"/>
                <a:cs typeface="+mn-cs"/>
              </a:rPr>
              <a:t>(§ 15. ABO-</a:t>
            </a:r>
            <a:r>
              <a:rPr lang="en-US" sz="2000" b="1" dirty="0" err="1">
                <a:latin typeface="+mn-lt"/>
                <a:ea typeface="+mn-ea"/>
                <a:cs typeface="+mn-cs"/>
              </a:rPr>
              <a:t>veregrupi</a:t>
            </a:r>
            <a:r>
              <a:rPr lang="en-US" sz="2000" b="1" dirty="0">
                <a:latin typeface="+mn-lt"/>
                <a:ea typeface="+mn-ea"/>
                <a:cs typeface="+mn-cs"/>
              </a:rPr>
              <a:t> </a:t>
            </a:r>
            <a:r>
              <a:rPr lang="en-US" sz="2000" b="1" dirty="0" err="1">
                <a:latin typeface="+mn-lt"/>
                <a:ea typeface="+mn-ea"/>
                <a:cs typeface="+mn-cs"/>
              </a:rPr>
              <a:t>määramine</a:t>
            </a:r>
            <a:r>
              <a:rPr lang="en-US" sz="2000" b="1" dirty="0">
                <a:latin typeface="+mn-lt"/>
                <a:ea typeface="+mn-ea"/>
                <a:cs typeface="+mn-cs"/>
              </a:rPr>
              <a:t>)?</a:t>
            </a:r>
          </a:p>
        </p:txBody>
      </p:sp>
      <p:sp>
        <p:nvSpPr>
          <p:cNvPr id="3" name="Content Placeholder 2"/>
          <p:cNvSpPr>
            <a:spLocks noGrp="1"/>
          </p:cNvSpPr>
          <p:nvPr>
            <p:ph idx="1"/>
          </p:nvPr>
        </p:nvSpPr>
        <p:spPr/>
        <p:txBody>
          <a:bodyPr>
            <a:normAutofit/>
          </a:bodyPr>
          <a:lstStyle/>
          <a:p>
            <a:pPr>
              <a:spcBef>
                <a:spcPct val="0"/>
              </a:spcBef>
            </a:pPr>
            <a:r>
              <a:rPr lang="et-EE" sz="2400" dirty="0" smtClean="0"/>
              <a:t>Jah, oleme – 6</a:t>
            </a:r>
          </a:p>
          <a:p>
            <a:pPr>
              <a:spcBef>
                <a:spcPct val="0"/>
              </a:spcBef>
            </a:pPr>
            <a:endParaRPr lang="et-EE" sz="2400" dirty="0"/>
          </a:p>
          <a:p>
            <a:pPr>
              <a:spcBef>
                <a:spcPct val="0"/>
              </a:spcBef>
            </a:pPr>
            <a:r>
              <a:rPr lang="et-EE" sz="2400" dirty="0" smtClean="0"/>
              <a:t>Ei ole – 9</a:t>
            </a:r>
          </a:p>
          <a:p>
            <a:pPr marL="0" indent="0">
              <a:spcBef>
                <a:spcPct val="0"/>
              </a:spcBef>
              <a:buNone/>
            </a:pPr>
            <a:endParaRPr lang="et-EE" sz="2400" dirty="0" smtClean="0"/>
          </a:p>
          <a:p>
            <a:pPr>
              <a:spcBef>
                <a:spcPct val="0"/>
              </a:spcBef>
            </a:pPr>
            <a:endParaRPr lang="et-EE" sz="2400" dirty="0"/>
          </a:p>
          <a:p>
            <a:pPr lvl="1">
              <a:spcBef>
                <a:spcPct val="0"/>
              </a:spcBef>
            </a:pPr>
            <a:r>
              <a:rPr lang="en-US" sz="1800" dirty="0" err="1"/>
              <a:t>Ei</a:t>
            </a:r>
            <a:r>
              <a:rPr lang="en-US" sz="1800" dirty="0"/>
              <a:t> ole </a:t>
            </a:r>
            <a:r>
              <a:rPr lang="en-US" sz="1800" dirty="0" err="1"/>
              <a:t>loobunud</a:t>
            </a:r>
            <a:r>
              <a:rPr lang="en-US" sz="1800" dirty="0"/>
              <a:t>, </a:t>
            </a:r>
            <a:r>
              <a:rPr lang="en-US" sz="1800" dirty="0" err="1"/>
              <a:t>kaalume</a:t>
            </a:r>
            <a:r>
              <a:rPr lang="en-US" sz="1800" dirty="0"/>
              <a:t>. See on </a:t>
            </a:r>
            <a:r>
              <a:rPr lang="en-US" sz="1800" dirty="0" err="1"/>
              <a:t>võimalik</a:t>
            </a:r>
            <a:r>
              <a:rPr lang="en-US" sz="1800" dirty="0"/>
              <a:t> </a:t>
            </a:r>
            <a:r>
              <a:rPr lang="en-US" sz="1800" dirty="0" err="1"/>
              <a:t>vaid</a:t>
            </a:r>
            <a:r>
              <a:rPr lang="en-US" sz="1800" dirty="0"/>
              <a:t> </a:t>
            </a:r>
            <a:r>
              <a:rPr lang="en-US" sz="1800" dirty="0" err="1"/>
              <a:t>juhul</a:t>
            </a:r>
            <a:r>
              <a:rPr lang="en-US" sz="1800" dirty="0"/>
              <a:t>, </a:t>
            </a:r>
            <a:r>
              <a:rPr lang="en-US" sz="1800" dirty="0" err="1"/>
              <a:t>kui</a:t>
            </a:r>
            <a:r>
              <a:rPr lang="en-US" sz="1800" dirty="0"/>
              <a:t> </a:t>
            </a:r>
            <a:r>
              <a:rPr lang="en-US" sz="1800" dirty="0" err="1"/>
              <a:t>tellimus</a:t>
            </a:r>
            <a:r>
              <a:rPr lang="en-US" sz="1800" dirty="0"/>
              <a:t> </a:t>
            </a:r>
            <a:r>
              <a:rPr lang="en-US" sz="1800" dirty="0" err="1"/>
              <a:t>tehakse</a:t>
            </a:r>
            <a:r>
              <a:rPr lang="en-US" sz="1800" dirty="0"/>
              <a:t> </a:t>
            </a:r>
            <a:r>
              <a:rPr lang="en-US" sz="1800" dirty="0" err="1"/>
              <a:t>koheselt</a:t>
            </a:r>
            <a:r>
              <a:rPr lang="en-US" sz="1800" dirty="0"/>
              <a:t> </a:t>
            </a:r>
            <a:r>
              <a:rPr lang="en-US" sz="1800" dirty="0" err="1"/>
              <a:t>patsiendi</a:t>
            </a:r>
            <a:r>
              <a:rPr lang="en-US" sz="1800" dirty="0"/>
              <a:t> </a:t>
            </a:r>
            <a:r>
              <a:rPr lang="en-US" sz="1800" dirty="0" err="1"/>
              <a:t>juures</a:t>
            </a:r>
            <a:r>
              <a:rPr lang="en-US" sz="1800" dirty="0"/>
              <a:t>, </a:t>
            </a:r>
            <a:r>
              <a:rPr lang="en-US" sz="1800" dirty="0" err="1"/>
              <a:t>mitte</a:t>
            </a:r>
            <a:r>
              <a:rPr lang="en-US" sz="1800" dirty="0"/>
              <a:t> </a:t>
            </a:r>
            <a:r>
              <a:rPr lang="en-US" sz="1800" dirty="0" err="1"/>
              <a:t>kuskil</a:t>
            </a:r>
            <a:r>
              <a:rPr lang="en-US" sz="1800" dirty="0"/>
              <a:t> </a:t>
            </a:r>
            <a:r>
              <a:rPr lang="en-US" sz="1800" dirty="0" err="1"/>
              <a:t>eemal</a:t>
            </a:r>
            <a:r>
              <a:rPr lang="en-US" sz="1800" dirty="0"/>
              <a:t>.</a:t>
            </a:r>
            <a:r>
              <a:rPr lang="en-US" sz="1800" dirty="0"/>
              <a:t> </a:t>
            </a:r>
            <a:endParaRPr lang="et-EE" sz="1800" dirty="0" smtClean="0"/>
          </a:p>
          <a:p>
            <a:pPr lvl="1">
              <a:spcBef>
                <a:spcPct val="0"/>
              </a:spcBef>
            </a:pPr>
            <a:endParaRPr lang="et-EE" sz="1800" dirty="0"/>
          </a:p>
          <a:p>
            <a:pPr lvl="1">
              <a:spcBef>
                <a:spcPct val="0"/>
              </a:spcBef>
            </a:pPr>
            <a:r>
              <a:rPr lang="et-EE" sz="1800" dirty="0" smtClean="0"/>
              <a:t>Plaanis loobuda, praegu ei</a:t>
            </a:r>
          </a:p>
          <a:p>
            <a:pPr lvl="1">
              <a:spcBef>
                <a:spcPct val="0"/>
              </a:spcBef>
            </a:pPr>
            <a:endParaRPr lang="et-EE" sz="1800" dirty="0"/>
          </a:p>
          <a:p>
            <a:pPr lvl="1">
              <a:spcBef>
                <a:spcPct val="0"/>
              </a:spcBef>
            </a:pPr>
            <a:r>
              <a:rPr lang="et-EE" sz="1800" dirty="0" smtClean="0"/>
              <a:t>Hetkel veel mitte</a:t>
            </a:r>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1548724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mn-lt"/>
                <a:ea typeface="+mn-ea"/>
                <a:cs typeface="+mn-cs"/>
              </a:rPr>
              <a:t>5. </a:t>
            </a:r>
            <a:r>
              <a:rPr lang="en-US" sz="2000" b="1" dirty="0" err="1">
                <a:latin typeface="+mn-lt"/>
                <a:ea typeface="+mn-ea"/>
                <a:cs typeface="+mn-cs"/>
              </a:rPr>
              <a:t>Kas</a:t>
            </a:r>
            <a:r>
              <a:rPr lang="en-US" sz="2000" b="1" dirty="0">
                <a:latin typeface="+mn-lt"/>
                <a:ea typeface="+mn-ea"/>
                <a:cs typeface="+mn-cs"/>
              </a:rPr>
              <a:t> </a:t>
            </a:r>
            <a:r>
              <a:rPr lang="en-US" sz="2000" b="1" dirty="0" err="1">
                <a:latin typeface="+mn-lt"/>
                <a:ea typeface="+mn-ea"/>
                <a:cs typeface="+mn-cs"/>
              </a:rPr>
              <a:t>sobitate</a:t>
            </a:r>
            <a:r>
              <a:rPr lang="en-US" sz="2000" b="1" dirty="0">
                <a:latin typeface="+mn-lt"/>
                <a:ea typeface="+mn-ea"/>
                <a:cs typeface="+mn-cs"/>
              </a:rPr>
              <a:t> </a:t>
            </a:r>
            <a:r>
              <a:rPr lang="en-US" sz="2000" b="1" dirty="0" err="1">
                <a:latin typeface="+mn-lt"/>
                <a:ea typeface="+mn-ea"/>
                <a:cs typeface="+mn-cs"/>
              </a:rPr>
              <a:t>kliiniliselt</a:t>
            </a:r>
            <a:r>
              <a:rPr lang="en-US" sz="2000" b="1" dirty="0">
                <a:latin typeface="+mn-lt"/>
                <a:ea typeface="+mn-ea"/>
                <a:cs typeface="+mn-cs"/>
              </a:rPr>
              <a:t> </a:t>
            </a:r>
            <a:r>
              <a:rPr lang="en-US" sz="2000" b="1" dirty="0" err="1">
                <a:latin typeface="+mn-lt"/>
                <a:ea typeface="+mn-ea"/>
                <a:cs typeface="+mn-cs"/>
              </a:rPr>
              <a:t>mitteoluliste</a:t>
            </a:r>
            <a:r>
              <a:rPr lang="en-US" sz="2000" b="1" dirty="0">
                <a:latin typeface="+mn-lt"/>
                <a:ea typeface="+mn-ea"/>
                <a:cs typeface="+mn-cs"/>
              </a:rPr>
              <a:t> </a:t>
            </a:r>
            <a:r>
              <a:rPr lang="en-US" sz="2000" b="1" dirty="0" err="1">
                <a:latin typeface="+mn-lt"/>
                <a:ea typeface="+mn-ea"/>
                <a:cs typeface="+mn-cs"/>
              </a:rPr>
              <a:t>antikehadega</a:t>
            </a:r>
            <a:r>
              <a:rPr lang="en-US" sz="2000" b="1" dirty="0">
                <a:latin typeface="+mn-lt"/>
                <a:ea typeface="+mn-ea"/>
                <a:cs typeface="+mn-cs"/>
              </a:rPr>
              <a:t> </a:t>
            </a:r>
            <a:r>
              <a:rPr lang="en-US" sz="2000" b="1" dirty="0" err="1">
                <a:latin typeface="+mn-lt"/>
                <a:ea typeface="+mn-ea"/>
                <a:cs typeface="+mn-cs"/>
              </a:rPr>
              <a:t>patsientidele</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err="1" smtClean="0">
                <a:latin typeface="+mn-lt"/>
                <a:ea typeface="+mn-ea"/>
                <a:cs typeface="+mn-cs"/>
              </a:rPr>
              <a:t>veredoosid</a:t>
            </a:r>
            <a:r>
              <a:rPr lang="en-US" sz="2000" b="1" dirty="0" smtClean="0">
                <a:latin typeface="+mn-lt"/>
                <a:ea typeface="+mn-ea"/>
                <a:cs typeface="+mn-cs"/>
              </a:rPr>
              <a:t> </a:t>
            </a:r>
            <a:r>
              <a:rPr lang="en-US" sz="2000" b="1" dirty="0" err="1">
                <a:latin typeface="+mn-lt"/>
                <a:ea typeface="+mn-ea"/>
                <a:cs typeface="+mn-cs"/>
              </a:rPr>
              <a:t>ise</a:t>
            </a:r>
            <a:r>
              <a:rPr lang="en-US" sz="2000" b="1" dirty="0">
                <a:latin typeface="+mn-lt"/>
                <a:ea typeface="+mn-ea"/>
                <a:cs typeface="+mn-cs"/>
              </a:rPr>
              <a:t> (§ 18. </a:t>
            </a:r>
            <a:r>
              <a:rPr lang="en-US" sz="2000" b="1" dirty="0" err="1">
                <a:latin typeface="+mn-lt"/>
                <a:ea typeface="+mn-ea"/>
                <a:cs typeface="+mn-cs"/>
              </a:rPr>
              <a:t>Positiivne</a:t>
            </a:r>
            <a:r>
              <a:rPr lang="en-US" sz="2000" b="1" dirty="0">
                <a:latin typeface="+mn-lt"/>
                <a:ea typeface="+mn-ea"/>
                <a:cs typeface="+mn-cs"/>
              </a:rPr>
              <a:t> </a:t>
            </a:r>
            <a:r>
              <a:rPr lang="en-US" sz="2000" b="1" dirty="0" err="1">
                <a:latin typeface="+mn-lt"/>
                <a:ea typeface="+mn-ea"/>
                <a:cs typeface="+mn-cs"/>
              </a:rPr>
              <a:t>antikehade</a:t>
            </a:r>
            <a:r>
              <a:rPr lang="en-US" sz="2000" b="1" dirty="0">
                <a:latin typeface="+mn-lt"/>
                <a:ea typeface="+mn-ea"/>
                <a:cs typeface="+mn-cs"/>
              </a:rPr>
              <a:t> </a:t>
            </a:r>
            <a:r>
              <a:rPr lang="en-US" sz="2000" b="1" dirty="0" err="1">
                <a:latin typeface="+mn-lt"/>
                <a:ea typeface="+mn-ea"/>
                <a:cs typeface="+mn-cs"/>
              </a:rPr>
              <a:t>sõeluuring</a:t>
            </a:r>
            <a:r>
              <a:rPr lang="en-US" sz="2000" b="1" dirty="0">
                <a:latin typeface="+mn-lt"/>
                <a:ea typeface="+mn-ea"/>
                <a:cs typeface="+mn-cs"/>
              </a:rPr>
              <a:t>)?</a:t>
            </a:r>
          </a:p>
        </p:txBody>
      </p:sp>
      <p:sp>
        <p:nvSpPr>
          <p:cNvPr id="4" name="Content Placeholder 3"/>
          <p:cNvSpPr>
            <a:spLocks noGrp="1"/>
          </p:cNvSpPr>
          <p:nvPr>
            <p:ph sz="half" idx="2"/>
          </p:nvPr>
        </p:nvSpPr>
        <p:spPr/>
        <p:txBody>
          <a:bodyPr>
            <a:normAutofit fontScale="92500" lnSpcReduction="10000"/>
          </a:bodyPr>
          <a:lstStyle/>
          <a:p>
            <a:r>
              <a:rPr lang="et-EE" dirty="0" smtClean="0"/>
              <a:t>2019</a:t>
            </a:r>
          </a:p>
          <a:p>
            <a:pPr marL="0" indent="0">
              <a:buNone/>
            </a:pPr>
            <a:endParaRPr lang="et-EE" dirty="0" smtClean="0"/>
          </a:p>
          <a:p>
            <a:pPr>
              <a:lnSpc>
                <a:spcPct val="110000"/>
              </a:lnSpc>
            </a:pPr>
            <a:r>
              <a:rPr lang="et-EE" sz="2200" dirty="0"/>
              <a:t> (4) Kui patsiendi verest leiti antikehasid, tuleb talle igal järgneval vereülekandel valida spetsiaalselt antigeen-negatiivset verd ja teha seroloogiline sobitamine. Seroloogilise sobitamise tegija peab enne vere sobitamist oma käsutuses olevate dokumentide või informatsiooni põhjal välja selgitama, kas patsiendi verest on eelnevalt </a:t>
            </a:r>
            <a:r>
              <a:rPr lang="et-EE" sz="2200" dirty="0" err="1"/>
              <a:t>immunohematoloogiliste</a:t>
            </a:r>
            <a:r>
              <a:rPr lang="et-EE" sz="2200" dirty="0"/>
              <a:t> uuringute käigus leitud antikehasid.</a:t>
            </a:r>
            <a:endParaRPr lang="et-EE" sz="2200" dirty="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fontScale="92500" lnSpcReduction="10000"/>
          </a:bodyPr>
          <a:lstStyle/>
          <a:p>
            <a:r>
              <a:rPr lang="et-EE" dirty="0" smtClean="0"/>
              <a:t>2023</a:t>
            </a:r>
            <a:endParaRPr lang="et-EE" dirty="0"/>
          </a:p>
          <a:p>
            <a:endParaRPr lang="et-EE" dirty="0" smtClean="0"/>
          </a:p>
          <a:p>
            <a:pPr>
              <a:lnSpc>
                <a:spcPct val="110000"/>
              </a:lnSpc>
            </a:pPr>
            <a:r>
              <a:rPr lang="et-EE" sz="2200" dirty="0"/>
              <a:t> (4) Kui patsiendi verest leiti </a:t>
            </a:r>
            <a:r>
              <a:rPr lang="et-EE" sz="2200" b="1" dirty="0">
                <a:solidFill>
                  <a:srgbClr val="00B050"/>
                </a:solidFill>
              </a:rPr>
              <a:t>kliiniliselt olulisi </a:t>
            </a:r>
            <a:r>
              <a:rPr lang="et-EE" sz="2200" dirty="0"/>
              <a:t>antikehasid, tuleb talle igal järgneval vereülekandel valida spetsiaalselt antigeen-negatiivset verd ja teha seroloogiline sobitamine. Seroloogilise sobitamise tegija peab enne vere sobitamist oma käsutuses olevate dokumentide või informatsiooni põhjal välja selgitama, kas patsiendi verest on eelnevalt </a:t>
            </a:r>
            <a:r>
              <a:rPr lang="et-EE" sz="2200" dirty="0" err="1"/>
              <a:t>immunohematoloogiliste</a:t>
            </a:r>
            <a:r>
              <a:rPr lang="et-EE" sz="2200" dirty="0"/>
              <a:t> uuringute käigus leitud antikehasid.</a:t>
            </a:r>
          </a:p>
        </p:txBody>
      </p:sp>
    </p:spTree>
    <p:extLst>
      <p:ext uri="{BB962C8B-B14F-4D97-AF65-F5344CB8AC3E}">
        <p14:creationId xmlns:p14="http://schemas.microsoft.com/office/powerpoint/2010/main" val="4012538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mn-lt"/>
                <a:ea typeface="+mn-ea"/>
                <a:cs typeface="+mn-cs"/>
              </a:rPr>
              <a:t>5. </a:t>
            </a:r>
            <a:r>
              <a:rPr lang="en-US" sz="2000" b="1" dirty="0" err="1">
                <a:latin typeface="+mn-lt"/>
                <a:ea typeface="+mn-ea"/>
                <a:cs typeface="+mn-cs"/>
              </a:rPr>
              <a:t>Kas</a:t>
            </a:r>
            <a:r>
              <a:rPr lang="en-US" sz="2000" b="1" dirty="0">
                <a:latin typeface="+mn-lt"/>
                <a:ea typeface="+mn-ea"/>
                <a:cs typeface="+mn-cs"/>
              </a:rPr>
              <a:t> </a:t>
            </a:r>
            <a:r>
              <a:rPr lang="en-US" sz="2000" b="1" dirty="0" err="1">
                <a:latin typeface="+mn-lt"/>
                <a:ea typeface="+mn-ea"/>
                <a:cs typeface="+mn-cs"/>
              </a:rPr>
              <a:t>sobitate</a:t>
            </a:r>
            <a:r>
              <a:rPr lang="en-US" sz="2000" b="1" dirty="0">
                <a:latin typeface="+mn-lt"/>
                <a:ea typeface="+mn-ea"/>
                <a:cs typeface="+mn-cs"/>
              </a:rPr>
              <a:t> </a:t>
            </a:r>
            <a:r>
              <a:rPr lang="en-US" sz="2000" b="1" dirty="0" err="1">
                <a:latin typeface="+mn-lt"/>
                <a:ea typeface="+mn-ea"/>
                <a:cs typeface="+mn-cs"/>
              </a:rPr>
              <a:t>kliiniliselt</a:t>
            </a:r>
            <a:r>
              <a:rPr lang="en-US" sz="2000" b="1" dirty="0">
                <a:latin typeface="+mn-lt"/>
                <a:ea typeface="+mn-ea"/>
                <a:cs typeface="+mn-cs"/>
              </a:rPr>
              <a:t> </a:t>
            </a:r>
            <a:r>
              <a:rPr lang="en-US" sz="2000" b="1" dirty="0" err="1">
                <a:latin typeface="+mn-lt"/>
                <a:ea typeface="+mn-ea"/>
                <a:cs typeface="+mn-cs"/>
              </a:rPr>
              <a:t>mitteoluliste</a:t>
            </a:r>
            <a:r>
              <a:rPr lang="en-US" sz="2000" b="1" dirty="0">
                <a:latin typeface="+mn-lt"/>
                <a:ea typeface="+mn-ea"/>
                <a:cs typeface="+mn-cs"/>
              </a:rPr>
              <a:t> </a:t>
            </a:r>
            <a:r>
              <a:rPr lang="en-US" sz="2000" b="1" dirty="0" err="1">
                <a:latin typeface="+mn-lt"/>
                <a:ea typeface="+mn-ea"/>
                <a:cs typeface="+mn-cs"/>
              </a:rPr>
              <a:t>antikehadega</a:t>
            </a:r>
            <a:r>
              <a:rPr lang="en-US" sz="2000" b="1" dirty="0">
                <a:latin typeface="+mn-lt"/>
                <a:ea typeface="+mn-ea"/>
                <a:cs typeface="+mn-cs"/>
              </a:rPr>
              <a:t> </a:t>
            </a:r>
            <a:r>
              <a:rPr lang="en-US" sz="2000" b="1" dirty="0" err="1">
                <a:latin typeface="+mn-lt"/>
                <a:ea typeface="+mn-ea"/>
                <a:cs typeface="+mn-cs"/>
              </a:rPr>
              <a:t>patsientidele</a:t>
            </a:r>
            <a:r>
              <a:rPr lang="en-US" sz="2000" b="1" dirty="0">
                <a:latin typeface="+mn-lt"/>
                <a:ea typeface="+mn-ea"/>
                <a:cs typeface="+mn-cs"/>
              </a:rPr>
              <a:t> </a:t>
            </a:r>
            <a:r>
              <a:rPr lang="et-EE" sz="2000" b="1" dirty="0">
                <a:latin typeface="+mn-lt"/>
                <a:ea typeface="+mn-ea"/>
                <a:cs typeface="+mn-cs"/>
              </a:rPr>
              <a:t/>
            </a:r>
            <a:br>
              <a:rPr lang="et-EE" sz="2000" b="1" dirty="0">
                <a:latin typeface="+mn-lt"/>
                <a:ea typeface="+mn-ea"/>
                <a:cs typeface="+mn-cs"/>
              </a:rPr>
            </a:br>
            <a:r>
              <a:rPr lang="en-US" sz="2000" b="1" dirty="0" err="1">
                <a:latin typeface="+mn-lt"/>
                <a:ea typeface="+mn-ea"/>
                <a:cs typeface="+mn-cs"/>
              </a:rPr>
              <a:t>veredoosid</a:t>
            </a:r>
            <a:r>
              <a:rPr lang="en-US" sz="2000" b="1" dirty="0">
                <a:latin typeface="+mn-lt"/>
                <a:ea typeface="+mn-ea"/>
                <a:cs typeface="+mn-cs"/>
              </a:rPr>
              <a:t> </a:t>
            </a:r>
            <a:r>
              <a:rPr lang="en-US" sz="2000" b="1" dirty="0" err="1">
                <a:latin typeface="+mn-lt"/>
                <a:ea typeface="+mn-ea"/>
                <a:cs typeface="+mn-cs"/>
              </a:rPr>
              <a:t>ise</a:t>
            </a:r>
            <a:r>
              <a:rPr lang="en-US" sz="2000" b="1" dirty="0">
                <a:latin typeface="+mn-lt"/>
                <a:ea typeface="+mn-ea"/>
                <a:cs typeface="+mn-cs"/>
              </a:rPr>
              <a:t> (§ 18. </a:t>
            </a:r>
            <a:r>
              <a:rPr lang="en-US" sz="2000" b="1" dirty="0" err="1">
                <a:latin typeface="+mn-lt"/>
                <a:ea typeface="+mn-ea"/>
                <a:cs typeface="+mn-cs"/>
              </a:rPr>
              <a:t>Positiivne</a:t>
            </a:r>
            <a:r>
              <a:rPr lang="en-US" sz="2000" b="1" dirty="0">
                <a:latin typeface="+mn-lt"/>
                <a:ea typeface="+mn-ea"/>
                <a:cs typeface="+mn-cs"/>
              </a:rPr>
              <a:t> </a:t>
            </a:r>
            <a:r>
              <a:rPr lang="en-US" sz="2000" b="1" dirty="0" err="1">
                <a:latin typeface="+mn-lt"/>
                <a:ea typeface="+mn-ea"/>
                <a:cs typeface="+mn-cs"/>
              </a:rPr>
              <a:t>antikehade</a:t>
            </a:r>
            <a:r>
              <a:rPr lang="en-US" sz="2000" b="1" dirty="0">
                <a:latin typeface="+mn-lt"/>
                <a:ea typeface="+mn-ea"/>
                <a:cs typeface="+mn-cs"/>
              </a:rPr>
              <a:t> </a:t>
            </a:r>
            <a:r>
              <a:rPr lang="en-US" sz="2000" b="1" dirty="0" err="1">
                <a:latin typeface="+mn-lt"/>
                <a:ea typeface="+mn-ea"/>
                <a:cs typeface="+mn-cs"/>
              </a:rPr>
              <a:t>sõeluuring</a:t>
            </a:r>
            <a:r>
              <a:rPr lang="en-US" sz="2000" b="1" dirty="0">
                <a:latin typeface="+mn-lt"/>
                <a:ea typeface="+mn-ea"/>
                <a:cs typeface="+mn-cs"/>
              </a:rPr>
              <a:t>)?</a:t>
            </a: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Ei sobita – 4</a:t>
            </a:r>
            <a:endParaRPr lang="et-EE" sz="2400" dirty="0"/>
          </a:p>
          <a:p>
            <a:pPr>
              <a:spcBef>
                <a:spcPct val="0"/>
              </a:spcBef>
            </a:pPr>
            <a:r>
              <a:rPr lang="et-EE" sz="2400" dirty="0" smtClean="0"/>
              <a:t>Jah, sobitame ise – 11</a:t>
            </a:r>
          </a:p>
          <a:p>
            <a:pPr marL="0" indent="0">
              <a:spcBef>
                <a:spcPct val="0"/>
              </a:spcBef>
              <a:buNone/>
            </a:pPr>
            <a:endParaRPr lang="et-EE" sz="2400" dirty="0" smtClean="0"/>
          </a:p>
          <a:p>
            <a:pPr lvl="1">
              <a:spcBef>
                <a:spcPct val="0"/>
              </a:spcBef>
            </a:pPr>
            <a:r>
              <a:rPr lang="et-EE" sz="2000" dirty="0" smtClean="0"/>
              <a:t>Oleneb olukorrast, antikehast.</a:t>
            </a:r>
          </a:p>
          <a:p>
            <a:pPr lvl="1">
              <a:spcBef>
                <a:spcPct val="0"/>
              </a:spcBef>
            </a:pPr>
            <a:r>
              <a:rPr lang="et-EE" sz="2000" dirty="0"/>
              <a:t>Kui esmakordselt avastatakse, siis saadame referents laborisse. </a:t>
            </a:r>
            <a:r>
              <a:rPr lang="et-EE" sz="2000" dirty="0"/>
              <a:t>Kui on teada antikehade tüüp ja võimalik koha peal sobitada, siis oleme seda paaril korral </a:t>
            </a:r>
            <a:r>
              <a:rPr lang="et-EE" sz="2000" dirty="0" smtClean="0"/>
              <a:t>teinud.</a:t>
            </a:r>
          </a:p>
          <a:p>
            <a:pPr lvl="1">
              <a:spcBef>
                <a:spcPct val="0"/>
              </a:spcBef>
            </a:pPr>
            <a:r>
              <a:rPr lang="et-EE" sz="2000" dirty="0"/>
              <a:t>Üldjuhul ei sobita ise. </a:t>
            </a:r>
            <a:r>
              <a:rPr lang="et-EE" sz="2000" dirty="0" smtClean="0"/>
              <a:t>Kui </a:t>
            </a:r>
            <a:r>
              <a:rPr lang="et-EE" sz="2000" dirty="0"/>
              <a:t>saame </a:t>
            </a:r>
            <a:r>
              <a:rPr lang="et-EE" sz="2000" dirty="0" err="1"/>
              <a:t>ref.laborist</a:t>
            </a:r>
            <a:r>
              <a:rPr lang="et-EE" sz="2000" dirty="0"/>
              <a:t> sellise soovituse, siis sobitame </a:t>
            </a:r>
            <a:r>
              <a:rPr lang="et-EE" sz="2000" dirty="0" smtClean="0"/>
              <a:t>ise.</a:t>
            </a:r>
          </a:p>
          <a:p>
            <a:pPr lvl="1">
              <a:spcBef>
                <a:spcPct val="0"/>
              </a:spcBef>
            </a:pPr>
            <a:r>
              <a:rPr lang="et-EE" sz="2000" dirty="0" smtClean="0"/>
              <a:t>Aegajalt</a:t>
            </a:r>
            <a:r>
              <a:rPr lang="et-EE" sz="2000" dirty="0"/>
              <a:t>, sõltuvalt </a:t>
            </a:r>
            <a:r>
              <a:rPr lang="et-EE" sz="2000" dirty="0" smtClean="0"/>
              <a:t>olukorrast.</a:t>
            </a:r>
          </a:p>
          <a:p>
            <a:pPr lvl="1">
              <a:spcBef>
                <a:spcPct val="0"/>
              </a:spcBef>
            </a:pPr>
            <a:r>
              <a:rPr lang="et-EE" sz="2000" dirty="0"/>
              <a:t>Oleneb </a:t>
            </a:r>
            <a:r>
              <a:rPr lang="et-EE" sz="2000" dirty="0" smtClean="0"/>
              <a:t>olukorrast.</a:t>
            </a:r>
          </a:p>
          <a:p>
            <a:pPr lvl="1">
              <a:spcBef>
                <a:spcPct val="0"/>
              </a:spcBef>
            </a:pPr>
            <a:r>
              <a:rPr lang="et-EE" sz="2000" dirty="0"/>
              <a:t>Kui referentslabor on andnud selleks </a:t>
            </a:r>
            <a:r>
              <a:rPr lang="et-EE" sz="2000" dirty="0" smtClean="0"/>
              <a:t>nõusoleku.</a:t>
            </a:r>
          </a:p>
          <a:p>
            <a:pPr lvl="1">
              <a:spcBef>
                <a:spcPct val="0"/>
              </a:spcBef>
            </a:pPr>
            <a:r>
              <a:rPr lang="et-EE" sz="2000" dirty="0"/>
              <a:t>Kui referentlabor lubab sobitada ise, </a:t>
            </a:r>
            <a:r>
              <a:rPr lang="et-EE" sz="2000" dirty="0" smtClean="0"/>
              <a:t>siis </a:t>
            </a:r>
            <a:r>
              <a:rPr lang="et-EE" sz="2000" dirty="0"/>
              <a:t>sobitame ise verekabinetis</a:t>
            </a:r>
            <a:r>
              <a:rPr lang="et-EE" sz="2000" dirty="0" smtClean="0"/>
              <a:t>.</a:t>
            </a:r>
          </a:p>
          <a:p>
            <a:pPr lvl="1">
              <a:spcBef>
                <a:spcPct val="0"/>
              </a:spcBef>
            </a:pPr>
            <a:r>
              <a:rPr lang="et-EE" sz="2000" dirty="0"/>
              <a:t>Jah (kooskõlastame IHRL enne)</a:t>
            </a:r>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27789620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mn-lt"/>
                <a:ea typeface="+mn-ea"/>
                <a:cs typeface="+mn-cs"/>
              </a:rPr>
              <a:t>6. Kas </a:t>
            </a:r>
            <a:r>
              <a:rPr lang="et-EE" sz="2000" b="1" dirty="0">
                <a:latin typeface="+mn-lt"/>
                <a:ea typeface="+mn-ea"/>
                <a:cs typeface="+mn-cs"/>
              </a:rPr>
              <a:t>olete loobunud enne erütrotsüütide suspensiooni </a:t>
            </a:r>
            <a:r>
              <a:rPr lang="et-EE" sz="2000" b="1" dirty="0" smtClean="0">
                <a:latin typeface="+mn-lt"/>
                <a:ea typeface="+mn-ea"/>
                <a:cs typeface="+mn-cs"/>
              </a:rPr>
              <a:t>ülekannet</a:t>
            </a:r>
            <a:br>
              <a:rPr lang="et-EE" sz="2000" b="1" dirty="0" smtClean="0">
                <a:latin typeface="+mn-lt"/>
                <a:ea typeface="+mn-ea"/>
                <a:cs typeface="+mn-cs"/>
              </a:rPr>
            </a:br>
            <a:r>
              <a:rPr lang="et-EE" sz="2000" b="1" dirty="0" smtClean="0">
                <a:latin typeface="+mn-lt"/>
                <a:ea typeface="+mn-ea"/>
                <a:cs typeface="+mn-cs"/>
              </a:rPr>
              <a:t>vahetu </a:t>
            </a:r>
            <a:r>
              <a:rPr lang="et-EE" sz="2000" b="1" dirty="0">
                <a:latin typeface="+mn-lt"/>
                <a:ea typeface="+mn-ea"/>
                <a:cs typeface="+mn-cs"/>
              </a:rPr>
              <a:t>ABO määramisest patsiendilt ja verekoti segmendist </a:t>
            </a:r>
            <a:r>
              <a:rPr lang="et-EE" sz="2000" b="1" dirty="0" smtClean="0">
                <a:latin typeface="+mn-lt"/>
                <a:ea typeface="+mn-ea"/>
                <a:cs typeface="+mn-cs"/>
              </a:rPr>
              <a:t/>
            </a:r>
            <a:br>
              <a:rPr lang="et-EE" sz="2000" b="1" dirty="0" smtClean="0">
                <a:latin typeface="+mn-lt"/>
                <a:ea typeface="+mn-ea"/>
                <a:cs typeface="+mn-cs"/>
              </a:rPr>
            </a:br>
            <a:r>
              <a:rPr lang="et-EE" sz="2000" b="1" dirty="0" smtClean="0">
                <a:latin typeface="+mn-lt"/>
                <a:ea typeface="+mn-ea"/>
                <a:cs typeface="+mn-cs"/>
              </a:rPr>
              <a:t>(§ </a:t>
            </a:r>
            <a:r>
              <a:rPr lang="et-EE" sz="2000" b="1" dirty="0">
                <a:latin typeface="+mn-lt"/>
                <a:ea typeface="+mn-ea"/>
                <a:cs typeface="+mn-cs"/>
              </a:rPr>
              <a:t>7. Vahetud vereülekande-eelsed toimingud)?</a:t>
            </a:r>
            <a:endParaRPr lang="en-US" sz="20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pPr marL="0" indent="0">
              <a:buNone/>
            </a:pPr>
            <a:endParaRPr lang="et-EE" dirty="0" smtClean="0"/>
          </a:p>
          <a:p>
            <a:pPr>
              <a:lnSpc>
                <a:spcPct val="110000"/>
              </a:lnSpc>
            </a:pPr>
            <a:r>
              <a:rPr lang="et-EE" sz="2200" dirty="0"/>
              <a:t> </a:t>
            </a:r>
            <a:r>
              <a:rPr lang="en-US" sz="2200" dirty="0"/>
              <a:t>§ 7.  </a:t>
            </a:r>
            <a:r>
              <a:rPr lang="en-US" sz="2200" dirty="0" err="1" smtClean="0"/>
              <a:t>Vahetud</a:t>
            </a:r>
            <a:r>
              <a:rPr lang="en-US" sz="2200" dirty="0" smtClean="0"/>
              <a:t> </a:t>
            </a:r>
            <a:r>
              <a:rPr lang="en-US" sz="2200" dirty="0" err="1"/>
              <a:t>vereülekande-eelsed</a:t>
            </a:r>
            <a:r>
              <a:rPr lang="en-US" sz="2200" dirty="0"/>
              <a:t> </a:t>
            </a:r>
            <a:r>
              <a:rPr lang="en-US" sz="2200" dirty="0" err="1" smtClean="0"/>
              <a:t>toimingud</a:t>
            </a:r>
            <a:endParaRPr lang="et-EE" sz="2200" dirty="0" smtClean="0"/>
          </a:p>
          <a:p>
            <a:pPr>
              <a:lnSpc>
                <a:spcPct val="110000"/>
              </a:lnSpc>
            </a:pPr>
            <a:r>
              <a:rPr lang="en-US" sz="2200" dirty="0"/>
              <a:t> (4) </a:t>
            </a:r>
            <a:r>
              <a:rPr lang="en-US" sz="2200" dirty="0" err="1"/>
              <a:t>Erütrotsüütide</a:t>
            </a:r>
            <a:r>
              <a:rPr lang="en-US" sz="2200" dirty="0"/>
              <a:t> </a:t>
            </a:r>
            <a:r>
              <a:rPr lang="en-US" sz="2200" dirty="0" err="1"/>
              <a:t>suspensiooni</a:t>
            </a:r>
            <a:r>
              <a:rPr lang="en-US" sz="2200" dirty="0"/>
              <a:t> </a:t>
            </a:r>
            <a:r>
              <a:rPr lang="en-US" sz="2200" dirty="0" err="1"/>
              <a:t>ülekande</a:t>
            </a:r>
            <a:r>
              <a:rPr lang="en-US" sz="2200" dirty="0"/>
              <a:t> </a:t>
            </a:r>
            <a:r>
              <a:rPr lang="en-US" sz="2200" dirty="0" err="1"/>
              <a:t>puhul</a:t>
            </a:r>
            <a:r>
              <a:rPr lang="en-US" sz="2200" dirty="0"/>
              <a:t> </a:t>
            </a:r>
            <a:r>
              <a:rPr lang="en-US" sz="2200" dirty="0" err="1"/>
              <a:t>teeb</a:t>
            </a:r>
            <a:r>
              <a:rPr lang="en-US" sz="2200" dirty="0"/>
              <a:t> </a:t>
            </a:r>
            <a:r>
              <a:rPr lang="en-US" sz="2200" dirty="0" err="1"/>
              <a:t>õde</a:t>
            </a:r>
            <a:r>
              <a:rPr lang="en-US" sz="2200" dirty="0"/>
              <a:t> </a:t>
            </a:r>
            <a:r>
              <a:rPr lang="en-US" sz="2200" dirty="0" err="1"/>
              <a:t>patsiendi</a:t>
            </a:r>
            <a:r>
              <a:rPr lang="en-US" sz="2200" dirty="0"/>
              <a:t> </a:t>
            </a:r>
            <a:r>
              <a:rPr lang="en-US" sz="2200" dirty="0" err="1"/>
              <a:t>juurest</a:t>
            </a:r>
            <a:r>
              <a:rPr lang="en-US" sz="2200" dirty="0"/>
              <a:t> </a:t>
            </a:r>
            <a:r>
              <a:rPr lang="en-US" sz="2200" dirty="0" err="1"/>
              <a:t>lahkumata</a:t>
            </a:r>
            <a:r>
              <a:rPr lang="en-US" sz="2200" dirty="0"/>
              <a:t> </a:t>
            </a:r>
            <a:r>
              <a:rPr lang="en-US" sz="2200" dirty="0" err="1"/>
              <a:t>vahetu</a:t>
            </a:r>
            <a:r>
              <a:rPr lang="en-US" sz="2200" dirty="0"/>
              <a:t> ABO-</a:t>
            </a:r>
            <a:r>
              <a:rPr lang="en-US" sz="2200" dirty="0" err="1"/>
              <a:t>veregrupi</a:t>
            </a:r>
            <a:r>
              <a:rPr lang="en-US" sz="2200" dirty="0"/>
              <a:t> </a:t>
            </a:r>
            <a:r>
              <a:rPr lang="en-US" sz="2200" dirty="0" err="1"/>
              <a:t>kontrolli</a:t>
            </a:r>
            <a:r>
              <a:rPr lang="en-US" sz="2200" dirty="0"/>
              <a:t> </a:t>
            </a:r>
            <a:r>
              <a:rPr lang="en-US" sz="2200" dirty="0" err="1"/>
              <a:t>patsiendi</a:t>
            </a:r>
            <a:r>
              <a:rPr lang="en-US" sz="2200" dirty="0"/>
              <a:t> </a:t>
            </a:r>
            <a:r>
              <a:rPr lang="en-US" sz="2200" dirty="0" err="1"/>
              <a:t>verest</a:t>
            </a:r>
            <a:r>
              <a:rPr lang="en-US" sz="2200" dirty="0"/>
              <a:t> ja </a:t>
            </a:r>
            <a:r>
              <a:rPr lang="en-US" sz="2200" dirty="0" err="1"/>
              <a:t>verepreparaadi</a:t>
            </a:r>
            <a:r>
              <a:rPr lang="en-US" sz="2200" dirty="0"/>
              <a:t> </a:t>
            </a:r>
            <a:r>
              <a:rPr lang="en-US" sz="2200" dirty="0" err="1"/>
              <a:t>kotisegmendist</a:t>
            </a:r>
            <a:r>
              <a:rPr lang="en-US" sz="2200" dirty="0"/>
              <a:t>.</a:t>
            </a:r>
            <a:endParaRPr lang="en-US" sz="2200" dirty="0"/>
          </a:p>
          <a:p>
            <a:pPr>
              <a:lnSpc>
                <a:spcPct val="110000"/>
              </a:lnSpc>
            </a:pPr>
            <a:endParaRPr lang="et-EE" sz="2200" dirty="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dirty="0" smtClean="0"/>
          </a:p>
          <a:p>
            <a:pPr>
              <a:lnSpc>
                <a:spcPct val="110000"/>
              </a:lnSpc>
            </a:pPr>
            <a:r>
              <a:rPr lang="et-EE" sz="2200" dirty="0"/>
              <a:t> </a:t>
            </a:r>
            <a:r>
              <a:rPr lang="en-US" sz="2200" dirty="0"/>
              <a:t>§ 7.  </a:t>
            </a:r>
            <a:r>
              <a:rPr lang="en-US" sz="2200" dirty="0" err="1"/>
              <a:t>Vahetud</a:t>
            </a:r>
            <a:r>
              <a:rPr lang="en-US" sz="2200" dirty="0"/>
              <a:t> </a:t>
            </a:r>
            <a:r>
              <a:rPr lang="en-US" sz="2200" dirty="0" err="1"/>
              <a:t>vereülekande-eelsed</a:t>
            </a:r>
            <a:r>
              <a:rPr lang="en-US" sz="2200" dirty="0"/>
              <a:t> </a:t>
            </a:r>
            <a:r>
              <a:rPr lang="en-US" sz="2200" dirty="0" err="1"/>
              <a:t>toimingud</a:t>
            </a:r>
            <a:endParaRPr lang="et-EE" sz="2200" dirty="0"/>
          </a:p>
          <a:p>
            <a:pPr>
              <a:lnSpc>
                <a:spcPct val="110000"/>
              </a:lnSpc>
            </a:pPr>
            <a:r>
              <a:rPr lang="en-US" sz="2200" strike="sngStrike" dirty="0"/>
              <a:t> (4) </a:t>
            </a:r>
            <a:r>
              <a:rPr lang="en-US" sz="2200" strike="sngStrike" dirty="0" err="1"/>
              <a:t>Erütrotsüütide</a:t>
            </a:r>
            <a:r>
              <a:rPr lang="en-US" sz="2200" strike="sngStrike" dirty="0"/>
              <a:t> </a:t>
            </a:r>
            <a:r>
              <a:rPr lang="en-US" sz="2200" strike="sngStrike" dirty="0" err="1"/>
              <a:t>suspensiooni</a:t>
            </a:r>
            <a:r>
              <a:rPr lang="en-US" sz="2200" strike="sngStrike" dirty="0"/>
              <a:t> </a:t>
            </a:r>
            <a:r>
              <a:rPr lang="en-US" sz="2200" strike="sngStrike" dirty="0" err="1"/>
              <a:t>ülekande</a:t>
            </a:r>
            <a:r>
              <a:rPr lang="en-US" sz="2200" strike="sngStrike" dirty="0"/>
              <a:t> </a:t>
            </a:r>
            <a:r>
              <a:rPr lang="en-US" sz="2200" strike="sngStrike" dirty="0" err="1"/>
              <a:t>puhul</a:t>
            </a:r>
            <a:r>
              <a:rPr lang="en-US" sz="2200" strike="sngStrike" dirty="0"/>
              <a:t> </a:t>
            </a:r>
            <a:r>
              <a:rPr lang="en-US" sz="2200" strike="sngStrike" dirty="0" err="1"/>
              <a:t>teeb</a:t>
            </a:r>
            <a:r>
              <a:rPr lang="en-US" sz="2200" strike="sngStrike" dirty="0"/>
              <a:t> </a:t>
            </a:r>
            <a:r>
              <a:rPr lang="en-US" sz="2200" strike="sngStrike" dirty="0" err="1"/>
              <a:t>õde</a:t>
            </a:r>
            <a:r>
              <a:rPr lang="en-US" sz="2200" strike="sngStrike" dirty="0"/>
              <a:t> </a:t>
            </a:r>
            <a:r>
              <a:rPr lang="en-US" sz="2200" strike="sngStrike" dirty="0" err="1"/>
              <a:t>patsiendi</a:t>
            </a:r>
            <a:r>
              <a:rPr lang="en-US" sz="2200" strike="sngStrike" dirty="0"/>
              <a:t> </a:t>
            </a:r>
            <a:r>
              <a:rPr lang="en-US" sz="2200" strike="sngStrike" dirty="0" err="1"/>
              <a:t>juurest</a:t>
            </a:r>
            <a:r>
              <a:rPr lang="en-US" sz="2200" strike="sngStrike" dirty="0"/>
              <a:t> </a:t>
            </a:r>
            <a:r>
              <a:rPr lang="en-US" sz="2200" strike="sngStrike" dirty="0" err="1"/>
              <a:t>lahkumata</a:t>
            </a:r>
            <a:r>
              <a:rPr lang="en-US" sz="2200" strike="sngStrike" dirty="0"/>
              <a:t> </a:t>
            </a:r>
            <a:r>
              <a:rPr lang="en-US" sz="2200" strike="sngStrike" dirty="0" err="1"/>
              <a:t>vahetu</a:t>
            </a:r>
            <a:r>
              <a:rPr lang="en-US" sz="2200" strike="sngStrike" dirty="0"/>
              <a:t> ABO-</a:t>
            </a:r>
            <a:r>
              <a:rPr lang="en-US" sz="2200" strike="sngStrike" dirty="0" err="1"/>
              <a:t>veregrupi</a:t>
            </a:r>
            <a:r>
              <a:rPr lang="en-US" sz="2200" strike="sngStrike" dirty="0"/>
              <a:t> </a:t>
            </a:r>
            <a:r>
              <a:rPr lang="en-US" sz="2200" strike="sngStrike" dirty="0" err="1"/>
              <a:t>kontrolli</a:t>
            </a:r>
            <a:r>
              <a:rPr lang="en-US" sz="2200" strike="sngStrike" dirty="0"/>
              <a:t> </a:t>
            </a:r>
            <a:r>
              <a:rPr lang="en-US" sz="2200" strike="sngStrike" dirty="0" err="1"/>
              <a:t>patsiendi</a:t>
            </a:r>
            <a:r>
              <a:rPr lang="en-US" sz="2200" strike="sngStrike" dirty="0"/>
              <a:t> </a:t>
            </a:r>
            <a:r>
              <a:rPr lang="en-US" sz="2200" strike="sngStrike" dirty="0" err="1"/>
              <a:t>verest</a:t>
            </a:r>
            <a:r>
              <a:rPr lang="en-US" sz="2200" strike="sngStrike" dirty="0"/>
              <a:t> ja </a:t>
            </a:r>
            <a:r>
              <a:rPr lang="en-US" sz="2200" strike="sngStrike" dirty="0" err="1"/>
              <a:t>verepreparaadi</a:t>
            </a:r>
            <a:r>
              <a:rPr lang="en-US" sz="2200" strike="sngStrike" dirty="0"/>
              <a:t> </a:t>
            </a:r>
            <a:r>
              <a:rPr lang="en-US" sz="2200" strike="sngStrike" dirty="0" err="1"/>
              <a:t>kotisegmendist</a:t>
            </a:r>
            <a:r>
              <a:rPr lang="en-US" sz="2200" strike="sngStrike" dirty="0"/>
              <a:t>.</a:t>
            </a:r>
          </a:p>
          <a:p>
            <a:endParaRPr lang="et-EE" sz="2200" dirty="0"/>
          </a:p>
        </p:txBody>
      </p:sp>
    </p:spTree>
    <p:extLst>
      <p:ext uri="{BB962C8B-B14F-4D97-AF65-F5344CB8AC3E}">
        <p14:creationId xmlns:p14="http://schemas.microsoft.com/office/powerpoint/2010/main" val="16272151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6. Kas olete loobunud enne erütrotsüütide suspensiooni ülekannet</a:t>
            </a:r>
            <a:br>
              <a:rPr lang="et-EE" sz="2000" b="1" dirty="0">
                <a:latin typeface="Calibri (Body)"/>
              </a:rPr>
            </a:br>
            <a:r>
              <a:rPr lang="et-EE" sz="2000" b="1" dirty="0">
                <a:latin typeface="Calibri (Body)"/>
              </a:rPr>
              <a:t>vahetu ABO määramisest patsiendilt ja verekoti segmendist </a:t>
            </a:r>
            <a:br>
              <a:rPr lang="et-EE" sz="2000" b="1" dirty="0">
                <a:latin typeface="Calibri (Body)"/>
              </a:rPr>
            </a:br>
            <a:r>
              <a:rPr lang="et-EE" sz="2000" b="1" dirty="0">
                <a:latin typeface="Calibri (Body)"/>
              </a:rPr>
              <a:t>(§ 7. Vahetud vereülekande-eelsed toimingud)?</a:t>
            </a:r>
            <a:endParaRPr lang="en-US" sz="2000" b="1" dirty="0">
              <a:latin typeface="Calibri (Body)"/>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Jah, oleme loobunud – 9</a:t>
            </a:r>
          </a:p>
          <a:p>
            <a:pPr>
              <a:spcBef>
                <a:spcPct val="0"/>
              </a:spcBef>
            </a:pPr>
            <a:r>
              <a:rPr lang="et-EE" sz="2400" dirty="0" smtClean="0"/>
              <a:t>Ei ole loobunud – 7</a:t>
            </a:r>
          </a:p>
          <a:p>
            <a:pPr>
              <a:spcBef>
                <a:spcPct val="0"/>
              </a:spcBef>
            </a:pPr>
            <a:endParaRPr lang="et-EE" sz="2400" dirty="0"/>
          </a:p>
          <a:p>
            <a:pPr marL="0" indent="0">
              <a:spcBef>
                <a:spcPct val="0"/>
              </a:spcBef>
              <a:buNone/>
            </a:pPr>
            <a:endParaRPr lang="et-EE" sz="2400" dirty="0" smtClean="0"/>
          </a:p>
          <a:p>
            <a:pPr lvl="1">
              <a:spcBef>
                <a:spcPct val="0"/>
              </a:spcBef>
            </a:pPr>
            <a:r>
              <a:rPr lang="fi-FI" sz="2000" dirty="0"/>
              <a:t>Patsiendil määramine on alles, verekoti segmendist ei </a:t>
            </a:r>
            <a:r>
              <a:rPr lang="fi-FI" sz="2000" dirty="0" smtClean="0"/>
              <a:t>määra</a:t>
            </a:r>
            <a:r>
              <a:rPr lang="et-EE" sz="2000" dirty="0" smtClean="0"/>
              <a:t>;</a:t>
            </a:r>
          </a:p>
          <a:p>
            <a:pPr lvl="1">
              <a:spcBef>
                <a:spcPct val="0"/>
              </a:spcBef>
            </a:pPr>
            <a:r>
              <a:rPr lang="fi-FI" sz="2000" dirty="0"/>
              <a:t>Veel ei ole, kuid on plaanis järk-järgult </a:t>
            </a:r>
            <a:r>
              <a:rPr lang="fi-FI" sz="2000" dirty="0" smtClean="0"/>
              <a:t>juurutada</a:t>
            </a:r>
            <a:r>
              <a:rPr lang="et-EE" sz="2000" dirty="0" smtClean="0"/>
              <a:t>;</a:t>
            </a:r>
          </a:p>
          <a:p>
            <a:pPr lvl="1">
              <a:spcBef>
                <a:spcPct val="0"/>
              </a:spcBef>
            </a:pPr>
            <a:r>
              <a:rPr lang="et-EE" sz="2000" dirty="0"/>
              <a:t>Patsiendil ei määrata, verepangas kontrollitakse kõigi erütrotsüütide suspensiooni doosi segmentidest ABO üle ja märgitakse kontroll doosi etiketile (VASK jaoks vajalik</a:t>
            </a:r>
            <a:r>
              <a:rPr lang="et-EE" sz="2000" dirty="0" smtClean="0"/>
              <a:t>);</a:t>
            </a:r>
          </a:p>
          <a:p>
            <a:pPr lvl="1">
              <a:spcBef>
                <a:spcPct val="0"/>
              </a:spcBef>
            </a:pPr>
            <a:endParaRPr lang="et-EE" sz="20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4125097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mn-lt"/>
                <a:ea typeface="+mn-ea"/>
                <a:cs typeface="+mn-cs"/>
              </a:rPr>
              <a:t>7. </a:t>
            </a:r>
            <a:r>
              <a:rPr lang="et-EE" sz="2000" b="1" dirty="0" smtClean="0">
                <a:latin typeface="+mn-lt"/>
                <a:ea typeface="+mn-ea"/>
                <a:cs typeface="+mn-cs"/>
              </a:rPr>
              <a:t>Kas </a:t>
            </a:r>
            <a:r>
              <a:rPr lang="et-EE" sz="2000" b="1" dirty="0">
                <a:latin typeface="+mn-lt"/>
                <a:ea typeface="+mn-ea"/>
                <a:cs typeface="+mn-cs"/>
              </a:rPr>
              <a:t>olete üle kandnud madala </a:t>
            </a:r>
            <a:r>
              <a:rPr lang="et-EE" sz="2000" b="1" dirty="0" err="1">
                <a:latin typeface="+mn-lt"/>
                <a:ea typeface="+mn-ea"/>
                <a:cs typeface="+mn-cs"/>
              </a:rPr>
              <a:t>anti-A</a:t>
            </a:r>
            <a:r>
              <a:rPr lang="et-EE" sz="2000" b="1" dirty="0">
                <a:latin typeface="+mn-lt"/>
                <a:ea typeface="+mn-ea"/>
                <a:cs typeface="+mn-cs"/>
              </a:rPr>
              <a:t> ja </a:t>
            </a:r>
            <a:r>
              <a:rPr lang="et-EE" sz="2000" b="1" dirty="0" err="1">
                <a:latin typeface="+mn-lt"/>
                <a:ea typeface="+mn-ea"/>
                <a:cs typeface="+mn-cs"/>
              </a:rPr>
              <a:t>anti-B</a:t>
            </a:r>
            <a:r>
              <a:rPr lang="et-EE" sz="2000" b="1" dirty="0">
                <a:latin typeface="+mn-lt"/>
                <a:ea typeface="+mn-ea"/>
                <a:cs typeface="+mn-cs"/>
              </a:rPr>
              <a:t> tiitriga täisverd </a:t>
            </a:r>
            <a:r>
              <a:rPr lang="et-EE" sz="2000" b="1" dirty="0" smtClean="0">
                <a:latin typeface="+mn-lt"/>
                <a:ea typeface="+mn-ea"/>
                <a:cs typeface="+mn-cs"/>
              </a:rPr>
              <a:t/>
            </a:r>
            <a:br>
              <a:rPr lang="et-EE" sz="2000" b="1" dirty="0" smtClean="0">
                <a:latin typeface="+mn-lt"/>
                <a:ea typeface="+mn-ea"/>
                <a:cs typeface="+mn-cs"/>
              </a:rPr>
            </a:br>
            <a:r>
              <a:rPr lang="et-EE" sz="2000" b="1" dirty="0" smtClean="0">
                <a:latin typeface="+mn-lt"/>
                <a:ea typeface="+mn-ea"/>
                <a:cs typeface="+mn-cs"/>
              </a:rPr>
              <a:t>(§ </a:t>
            </a:r>
            <a:r>
              <a:rPr lang="et-EE" sz="2000" b="1" dirty="0">
                <a:latin typeface="+mn-lt"/>
                <a:ea typeface="+mn-ea"/>
                <a:cs typeface="+mn-cs"/>
              </a:rPr>
              <a:t>4. Vereülekanne erakorralises situatsioonis abi osutamise korral)?</a:t>
            </a:r>
            <a:endParaRPr lang="en-US" sz="20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pPr marL="0" indent="0">
              <a:buNone/>
            </a:pPr>
            <a:endParaRPr lang="et-EE" dirty="0" smtClean="0"/>
          </a:p>
          <a:p>
            <a:pPr>
              <a:lnSpc>
                <a:spcPct val="110000"/>
              </a:lnSpc>
            </a:pPr>
            <a:r>
              <a:rPr lang="en-US" sz="2000" dirty="0">
                <a:latin typeface="Calibri (Body)"/>
              </a:rPr>
              <a:t>§ 4. </a:t>
            </a:r>
            <a:r>
              <a:rPr lang="en-US" sz="2000" dirty="0" err="1" smtClean="0">
                <a:latin typeface="Calibri (Body)"/>
              </a:rPr>
              <a:t>Vereülekanne</a:t>
            </a:r>
            <a:r>
              <a:rPr lang="en-US" sz="2000" dirty="0" smtClean="0">
                <a:latin typeface="Calibri (Body)"/>
              </a:rPr>
              <a:t> </a:t>
            </a:r>
            <a:r>
              <a:rPr lang="en-US" sz="2000" dirty="0" err="1">
                <a:latin typeface="Calibri (Body)"/>
              </a:rPr>
              <a:t>erakorralises</a:t>
            </a:r>
            <a:r>
              <a:rPr lang="en-US" sz="2000" dirty="0">
                <a:latin typeface="Calibri (Body)"/>
              </a:rPr>
              <a:t> </a:t>
            </a:r>
            <a:r>
              <a:rPr lang="en-US" sz="2000" dirty="0" err="1">
                <a:latin typeface="Calibri (Body)"/>
              </a:rPr>
              <a:t>situatsioonis</a:t>
            </a:r>
            <a:r>
              <a:rPr lang="en-US" sz="2000" dirty="0">
                <a:latin typeface="Calibri (Body)"/>
              </a:rPr>
              <a:t> </a:t>
            </a:r>
            <a:r>
              <a:rPr lang="en-US" sz="2000" dirty="0" err="1">
                <a:latin typeface="Calibri (Body)"/>
              </a:rPr>
              <a:t>abi</a:t>
            </a:r>
            <a:r>
              <a:rPr lang="en-US" sz="2000" dirty="0">
                <a:latin typeface="Calibri (Body)"/>
              </a:rPr>
              <a:t> </a:t>
            </a:r>
            <a:r>
              <a:rPr lang="en-US" sz="2000" dirty="0" err="1">
                <a:latin typeface="Calibri (Body)"/>
              </a:rPr>
              <a:t>osutamise</a:t>
            </a:r>
            <a:r>
              <a:rPr lang="en-US" sz="2000" dirty="0">
                <a:latin typeface="Calibri (Body)"/>
              </a:rPr>
              <a:t> </a:t>
            </a:r>
            <a:r>
              <a:rPr lang="en-US" sz="2000" dirty="0" err="1">
                <a:latin typeface="Calibri (Body)"/>
              </a:rPr>
              <a:t>korral</a:t>
            </a:r>
            <a:endParaRPr lang="en-US" sz="2000" dirty="0">
              <a:latin typeface="Calibri (Body)"/>
            </a:endParaRPr>
          </a:p>
          <a:p>
            <a:pPr>
              <a:lnSpc>
                <a:spcPct val="110000"/>
              </a:lnSpc>
            </a:pPr>
            <a:endParaRPr lang="et-EE" sz="2200" dirty="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dirty="0" smtClean="0"/>
          </a:p>
          <a:p>
            <a:pPr>
              <a:lnSpc>
                <a:spcPct val="110000"/>
              </a:lnSpc>
            </a:pPr>
            <a:r>
              <a:rPr lang="et-EE" sz="2000" dirty="0"/>
              <a:t> </a:t>
            </a:r>
            <a:r>
              <a:rPr lang="en-US" sz="2000" dirty="0">
                <a:latin typeface="Calibri (Body)"/>
              </a:rPr>
              <a:t>§ 4. </a:t>
            </a:r>
            <a:r>
              <a:rPr lang="en-US" sz="2000" dirty="0" err="1">
                <a:latin typeface="Calibri (Body)"/>
              </a:rPr>
              <a:t>Vereülekanne</a:t>
            </a:r>
            <a:r>
              <a:rPr lang="en-US" sz="2000" dirty="0">
                <a:latin typeface="Calibri (Body)"/>
              </a:rPr>
              <a:t> </a:t>
            </a:r>
            <a:r>
              <a:rPr lang="en-US" sz="2000" dirty="0" err="1">
                <a:latin typeface="Calibri (Body)"/>
              </a:rPr>
              <a:t>erakorralises</a:t>
            </a:r>
            <a:r>
              <a:rPr lang="en-US" sz="2000" dirty="0">
                <a:latin typeface="Calibri (Body)"/>
              </a:rPr>
              <a:t> </a:t>
            </a:r>
            <a:r>
              <a:rPr lang="en-US" sz="2000" dirty="0" err="1">
                <a:latin typeface="Calibri (Body)"/>
              </a:rPr>
              <a:t>situatsioonis</a:t>
            </a:r>
            <a:r>
              <a:rPr lang="en-US" sz="2000" dirty="0">
                <a:latin typeface="Calibri (Body)"/>
              </a:rPr>
              <a:t> </a:t>
            </a:r>
            <a:r>
              <a:rPr lang="en-US" sz="2000" dirty="0" err="1">
                <a:latin typeface="Calibri (Body)"/>
              </a:rPr>
              <a:t>abi</a:t>
            </a:r>
            <a:r>
              <a:rPr lang="en-US" sz="2000" dirty="0">
                <a:latin typeface="Calibri (Body)"/>
              </a:rPr>
              <a:t> </a:t>
            </a:r>
            <a:r>
              <a:rPr lang="en-US" sz="2000" dirty="0" err="1">
                <a:latin typeface="Calibri (Body)"/>
              </a:rPr>
              <a:t>osutamise</a:t>
            </a:r>
            <a:r>
              <a:rPr lang="en-US" sz="2000" dirty="0">
                <a:latin typeface="Calibri (Body)"/>
              </a:rPr>
              <a:t> </a:t>
            </a:r>
            <a:r>
              <a:rPr lang="en-US" sz="2000" dirty="0" err="1" smtClean="0">
                <a:latin typeface="Calibri (Body)"/>
              </a:rPr>
              <a:t>korral</a:t>
            </a:r>
            <a:endParaRPr lang="et-EE" sz="2000" dirty="0" smtClean="0">
              <a:latin typeface="Calibri (Body)"/>
            </a:endParaRPr>
          </a:p>
          <a:p>
            <a:pPr marL="0" indent="0">
              <a:lnSpc>
                <a:spcPct val="110000"/>
              </a:lnSpc>
              <a:buNone/>
            </a:pPr>
            <a:endParaRPr lang="en-US" sz="2000" dirty="0">
              <a:latin typeface="Calibri (Body)"/>
            </a:endParaRPr>
          </a:p>
          <a:p>
            <a:r>
              <a:rPr lang="et-EE" sz="2000" b="1" dirty="0" smtClean="0">
                <a:solidFill>
                  <a:srgbClr val="00B050"/>
                </a:solidFill>
              </a:rPr>
              <a:t> </a:t>
            </a:r>
            <a:r>
              <a:rPr lang="et-EE" sz="2000" b="1" dirty="0">
                <a:solidFill>
                  <a:srgbClr val="00B050"/>
                </a:solidFill>
              </a:rPr>
              <a:t>3) massiivse verekaotuse korral patsiendile üle kanda kontrollitud madala </a:t>
            </a:r>
            <a:r>
              <a:rPr lang="et-EE" sz="2000" b="1" dirty="0" err="1">
                <a:solidFill>
                  <a:srgbClr val="00B050"/>
                </a:solidFill>
              </a:rPr>
              <a:t>anti-A</a:t>
            </a:r>
            <a:r>
              <a:rPr lang="et-EE" sz="2000" b="1" dirty="0">
                <a:solidFill>
                  <a:srgbClr val="00B050"/>
                </a:solidFill>
              </a:rPr>
              <a:t> ja </a:t>
            </a:r>
            <a:r>
              <a:rPr lang="et-EE" sz="2000" b="1" dirty="0" err="1">
                <a:solidFill>
                  <a:srgbClr val="00B050"/>
                </a:solidFill>
              </a:rPr>
              <a:t>anti-B</a:t>
            </a:r>
            <a:r>
              <a:rPr lang="et-EE" sz="2000" b="1" dirty="0">
                <a:solidFill>
                  <a:srgbClr val="00B050"/>
                </a:solidFill>
              </a:rPr>
              <a:t> tiitriga O-veregrupi täisverd.</a:t>
            </a:r>
          </a:p>
        </p:txBody>
      </p:sp>
    </p:spTree>
    <p:extLst>
      <p:ext uri="{BB962C8B-B14F-4D97-AF65-F5344CB8AC3E}">
        <p14:creationId xmlns:p14="http://schemas.microsoft.com/office/powerpoint/2010/main" val="1701716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mn-lt"/>
                <a:ea typeface="+mn-ea"/>
                <a:cs typeface="+mn-cs"/>
              </a:rPr>
              <a:t>7. Kas olete üle kandnud madala </a:t>
            </a:r>
            <a:r>
              <a:rPr lang="et-EE" sz="2000" b="1" dirty="0" err="1">
                <a:latin typeface="+mn-lt"/>
                <a:ea typeface="+mn-ea"/>
                <a:cs typeface="+mn-cs"/>
              </a:rPr>
              <a:t>anti-A</a:t>
            </a:r>
            <a:r>
              <a:rPr lang="et-EE" sz="2000" b="1" dirty="0">
                <a:latin typeface="+mn-lt"/>
                <a:ea typeface="+mn-ea"/>
                <a:cs typeface="+mn-cs"/>
              </a:rPr>
              <a:t> ja </a:t>
            </a:r>
            <a:r>
              <a:rPr lang="et-EE" sz="2000" b="1" dirty="0" err="1">
                <a:latin typeface="+mn-lt"/>
                <a:ea typeface="+mn-ea"/>
                <a:cs typeface="+mn-cs"/>
              </a:rPr>
              <a:t>anti-B</a:t>
            </a:r>
            <a:r>
              <a:rPr lang="et-EE" sz="2000" b="1" dirty="0">
                <a:latin typeface="+mn-lt"/>
                <a:ea typeface="+mn-ea"/>
                <a:cs typeface="+mn-cs"/>
              </a:rPr>
              <a:t> tiitriga </a:t>
            </a:r>
            <a:r>
              <a:rPr lang="et-EE" sz="2000" b="1" dirty="0" smtClean="0">
                <a:latin typeface="+mn-lt"/>
                <a:ea typeface="+mn-ea"/>
                <a:cs typeface="+mn-cs"/>
              </a:rPr>
              <a:t>täisverd </a:t>
            </a:r>
            <a:br>
              <a:rPr lang="et-EE" sz="2000" b="1" dirty="0" smtClean="0">
                <a:latin typeface="+mn-lt"/>
                <a:ea typeface="+mn-ea"/>
                <a:cs typeface="+mn-cs"/>
              </a:rPr>
            </a:br>
            <a:r>
              <a:rPr lang="et-EE" sz="2000" b="1" dirty="0" smtClean="0">
                <a:latin typeface="+mn-lt"/>
                <a:ea typeface="+mn-ea"/>
                <a:cs typeface="+mn-cs"/>
              </a:rPr>
              <a:t>(§ </a:t>
            </a:r>
            <a:r>
              <a:rPr lang="et-EE" sz="2000" b="1" dirty="0">
                <a:latin typeface="+mn-lt"/>
                <a:ea typeface="+mn-ea"/>
                <a:cs typeface="+mn-cs"/>
              </a:rPr>
              <a:t>4. </a:t>
            </a:r>
            <a:r>
              <a:rPr lang="et-EE" sz="2000" b="1" dirty="0">
                <a:latin typeface="+mn-lt"/>
                <a:ea typeface="+mn-ea"/>
                <a:cs typeface="+mn-cs"/>
              </a:rPr>
              <a:t>Vereülekanne erakorralises situatsioonis </a:t>
            </a:r>
            <a:r>
              <a:rPr lang="et-EE" sz="2000" b="1" dirty="0">
                <a:latin typeface="+mn-lt"/>
                <a:ea typeface="+mn-ea"/>
                <a:cs typeface="+mn-cs"/>
              </a:rPr>
              <a:t/>
            </a:r>
            <a:br>
              <a:rPr lang="et-EE" sz="2000" b="1" dirty="0">
                <a:latin typeface="+mn-lt"/>
                <a:ea typeface="+mn-ea"/>
                <a:cs typeface="+mn-cs"/>
              </a:rPr>
            </a:br>
            <a:r>
              <a:rPr lang="et-EE" sz="2000" b="1" dirty="0">
                <a:latin typeface="+mn-lt"/>
                <a:ea typeface="+mn-ea"/>
                <a:cs typeface="+mn-cs"/>
              </a:rPr>
              <a:t>abi </a:t>
            </a:r>
            <a:r>
              <a:rPr lang="et-EE" sz="2000" b="1" dirty="0">
                <a:latin typeface="+mn-lt"/>
                <a:ea typeface="+mn-ea"/>
                <a:cs typeface="+mn-cs"/>
              </a:rPr>
              <a:t>osutamise korral)?</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Jah - 1</a:t>
            </a:r>
          </a:p>
          <a:p>
            <a:pPr>
              <a:spcBef>
                <a:spcPct val="0"/>
              </a:spcBef>
            </a:pPr>
            <a:r>
              <a:rPr lang="et-EE" sz="2400" dirty="0" smtClean="0"/>
              <a:t>Ei ole kasutanud - 15</a:t>
            </a:r>
          </a:p>
          <a:p>
            <a:pPr>
              <a:spcBef>
                <a:spcPct val="0"/>
              </a:spcBef>
            </a:pPr>
            <a:endParaRPr lang="et-EE" sz="2400" dirty="0"/>
          </a:p>
          <a:p>
            <a:pPr lvl="1">
              <a:spcBef>
                <a:spcPct val="0"/>
              </a:spcBef>
            </a:pPr>
            <a:endParaRPr lang="et-EE" sz="20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8060926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ea typeface="+mn-ea"/>
                <a:cs typeface="+mn-cs"/>
              </a:rPr>
              <a:t>8. </a:t>
            </a:r>
            <a:r>
              <a:rPr lang="en-US" sz="2000" b="1" dirty="0" err="1">
                <a:latin typeface="Calibri (Body)"/>
              </a:rPr>
              <a:t>Mis</a:t>
            </a:r>
            <a:r>
              <a:rPr lang="en-US" sz="2000" b="1" dirty="0">
                <a:latin typeface="Calibri (Body)"/>
              </a:rPr>
              <a:t> </a:t>
            </a:r>
            <a:r>
              <a:rPr lang="en-US" sz="2000" b="1" dirty="0" err="1">
                <a:latin typeface="Calibri (Body)"/>
              </a:rPr>
              <a:t>aja</a:t>
            </a:r>
            <a:r>
              <a:rPr lang="en-US" sz="2000" b="1" dirty="0">
                <a:latin typeface="Calibri (Body)"/>
              </a:rPr>
              <a:t> </a:t>
            </a:r>
            <a:r>
              <a:rPr lang="en-US" sz="2000" b="1" dirty="0" err="1">
                <a:latin typeface="Calibri (Body)"/>
              </a:rPr>
              <a:t>jooksul</a:t>
            </a:r>
            <a:r>
              <a:rPr lang="en-US" sz="2000" b="1" dirty="0">
                <a:latin typeface="Calibri (Body)"/>
              </a:rPr>
              <a:t> </a:t>
            </a:r>
            <a:r>
              <a:rPr lang="en-US" sz="2000" b="1" dirty="0" err="1">
                <a:latin typeface="Calibri (Body)"/>
              </a:rPr>
              <a:t>tuleb</a:t>
            </a:r>
            <a:r>
              <a:rPr lang="en-US" sz="2000" b="1" dirty="0">
                <a:latin typeface="Calibri (Body)"/>
              </a:rPr>
              <a:t> </a:t>
            </a:r>
            <a:r>
              <a:rPr lang="en-US" sz="2000" b="1" dirty="0" err="1">
                <a:latin typeface="Calibri (Body)"/>
              </a:rPr>
              <a:t>teie</a:t>
            </a:r>
            <a:r>
              <a:rPr lang="en-US" sz="2000" b="1" dirty="0">
                <a:latin typeface="Calibri (Body)"/>
              </a:rPr>
              <a:t> </a:t>
            </a:r>
            <a:r>
              <a:rPr lang="en-US" sz="2000" b="1" dirty="0" err="1">
                <a:latin typeface="Calibri (Body)"/>
              </a:rPr>
              <a:t>haiglas</a:t>
            </a:r>
            <a:r>
              <a:rPr lang="en-US" sz="2000" b="1" dirty="0">
                <a:latin typeface="Calibri (Body)"/>
              </a:rPr>
              <a:t> </a:t>
            </a:r>
            <a:r>
              <a:rPr lang="en-US" sz="2000" b="1" dirty="0" err="1">
                <a:latin typeface="Calibri (Body)"/>
              </a:rPr>
              <a:t>alustada</a:t>
            </a:r>
            <a:r>
              <a:rPr lang="en-US" sz="2000" b="1" dirty="0">
                <a:latin typeface="Calibri (Body)"/>
              </a:rPr>
              <a:t> </a:t>
            </a:r>
            <a:r>
              <a:rPr lang="et-EE" sz="2000" b="1" dirty="0" smtClean="0">
                <a:latin typeface="Calibri (Body)"/>
              </a:rPr>
              <a:t/>
            </a:r>
            <a:br>
              <a:rPr lang="et-EE" sz="2000" b="1" dirty="0" smtClean="0">
                <a:latin typeface="Calibri (Body)"/>
              </a:rPr>
            </a:br>
            <a:r>
              <a:rPr lang="en-US" sz="2000" b="1" dirty="0" smtClean="0">
                <a:latin typeface="Calibri (Body)"/>
              </a:rPr>
              <a:t>ERS </a:t>
            </a:r>
            <a:r>
              <a:rPr lang="en-US" sz="2000" b="1" dirty="0" err="1">
                <a:latin typeface="Calibri (Body)"/>
              </a:rPr>
              <a:t>ülekannet</a:t>
            </a:r>
            <a:r>
              <a:rPr lang="en-US" sz="2000" b="1" dirty="0">
                <a:latin typeface="Calibri (Body)"/>
              </a:rPr>
              <a:t> </a:t>
            </a:r>
            <a:r>
              <a:rPr lang="en-US" sz="2000" b="1" dirty="0" err="1" smtClean="0">
                <a:latin typeface="Calibri (Body)"/>
              </a:rPr>
              <a:t>peale</a:t>
            </a:r>
            <a:r>
              <a:rPr lang="en-US" sz="2000" b="1" dirty="0" smtClean="0">
                <a:latin typeface="Calibri (Body)"/>
              </a:rPr>
              <a:t> </a:t>
            </a:r>
            <a:r>
              <a:rPr lang="en-US" sz="2000" b="1" dirty="0" err="1">
                <a:latin typeface="Calibri (Body)"/>
              </a:rPr>
              <a:t>toote</a:t>
            </a:r>
            <a:r>
              <a:rPr lang="en-US" sz="2000" b="1" dirty="0">
                <a:latin typeface="Calibri (Body)"/>
              </a:rPr>
              <a:t> </a:t>
            </a:r>
            <a:r>
              <a:rPr lang="en-US" sz="2000" b="1" dirty="0" err="1">
                <a:latin typeface="Calibri (Body)"/>
              </a:rPr>
              <a:t>külmikust</a:t>
            </a:r>
            <a:r>
              <a:rPr lang="en-US" sz="2000" b="1" dirty="0">
                <a:latin typeface="Calibri (Body)"/>
              </a:rPr>
              <a:t> </a:t>
            </a:r>
            <a:r>
              <a:rPr lang="en-US" sz="2000" b="1" dirty="0" err="1">
                <a:latin typeface="Calibri (Body)"/>
              </a:rPr>
              <a:t>välja</a:t>
            </a:r>
            <a:r>
              <a:rPr lang="en-US" sz="2000" b="1" dirty="0">
                <a:latin typeface="Calibri (Body)"/>
              </a:rPr>
              <a:t> </a:t>
            </a:r>
            <a:r>
              <a:rPr lang="en-US" sz="2000" b="1" dirty="0" err="1">
                <a:latin typeface="Calibri (Body)"/>
              </a:rPr>
              <a:t>võtmist</a:t>
            </a:r>
            <a:r>
              <a:rPr lang="en-US" sz="2000" b="1" dirty="0">
                <a:latin typeface="Calibri (Body)"/>
              </a:rPr>
              <a:t>?</a:t>
            </a:r>
            <a:r>
              <a:rPr lang="en-US" sz="2200" b="1" dirty="0"/>
              <a:t/>
            </a:r>
            <a:br>
              <a:rPr lang="en-US" sz="2200" b="1" dirty="0"/>
            </a:br>
            <a:endParaRPr lang="en-US" sz="22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pPr marL="0" indent="0">
              <a:buNone/>
            </a:pPr>
            <a:endParaRPr lang="et-EE" dirty="0" smtClean="0"/>
          </a:p>
          <a:p>
            <a:pPr>
              <a:lnSpc>
                <a:spcPct val="110000"/>
              </a:lnSpc>
            </a:pPr>
            <a:r>
              <a:rPr lang="et-EE" sz="2200" dirty="0"/>
              <a:t> (2) Erütrotsüütide suspensiooni ei pea üldjuhul enne ülekannet soojendama. Ülekannet tuleb alustada 30 minuti jooksul pärast külmikust välja võtmist ja ülekanne peab olema lõpetatud 4 tunni jooksul.</a:t>
            </a:r>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dirty="0" smtClean="0"/>
          </a:p>
          <a:p>
            <a:pPr>
              <a:lnSpc>
                <a:spcPct val="110000"/>
              </a:lnSpc>
            </a:pPr>
            <a:r>
              <a:rPr lang="et-EE" sz="2000" dirty="0"/>
              <a:t>  (2) Erütrotsüütide suspensiooni ei pea üldjuhul enne ülekannet soojendama. </a:t>
            </a:r>
            <a:r>
              <a:rPr lang="et-EE" sz="2000" b="1" dirty="0">
                <a:solidFill>
                  <a:srgbClr val="00B050"/>
                </a:solidFill>
              </a:rPr>
              <a:t>Ülekannet tuleb alustada 60 minuti jooksul </a:t>
            </a:r>
            <a:r>
              <a:rPr lang="et-EE" sz="2000" dirty="0"/>
              <a:t>ja ülekanne peab olema lõpetatud 4 tunni jooksul pärast erütrotsüütide suspensiooni külmikust väljavõtmist.</a:t>
            </a:r>
            <a:endParaRPr lang="et-EE" sz="2000" b="1" dirty="0">
              <a:solidFill>
                <a:srgbClr val="00B050"/>
              </a:solidFill>
            </a:endParaRPr>
          </a:p>
        </p:txBody>
      </p:sp>
    </p:spTree>
    <p:extLst>
      <p:ext uri="{BB962C8B-B14F-4D97-AF65-F5344CB8AC3E}">
        <p14:creationId xmlns:p14="http://schemas.microsoft.com/office/powerpoint/2010/main" val="63117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8. </a:t>
            </a:r>
            <a:r>
              <a:rPr lang="en-US" sz="2000" b="1" dirty="0" err="1">
                <a:latin typeface="Calibri (Body)"/>
              </a:rPr>
              <a:t>Mis</a:t>
            </a:r>
            <a:r>
              <a:rPr lang="en-US" sz="2000" b="1" dirty="0">
                <a:latin typeface="Calibri (Body)"/>
              </a:rPr>
              <a:t> </a:t>
            </a:r>
            <a:r>
              <a:rPr lang="en-US" sz="2000" b="1" dirty="0" err="1">
                <a:latin typeface="Calibri (Body)"/>
              </a:rPr>
              <a:t>aja</a:t>
            </a:r>
            <a:r>
              <a:rPr lang="en-US" sz="2000" b="1" dirty="0">
                <a:latin typeface="Calibri (Body)"/>
              </a:rPr>
              <a:t> </a:t>
            </a:r>
            <a:r>
              <a:rPr lang="en-US" sz="2000" b="1" dirty="0" err="1">
                <a:latin typeface="Calibri (Body)"/>
              </a:rPr>
              <a:t>jooksul</a:t>
            </a:r>
            <a:r>
              <a:rPr lang="en-US" sz="2000" b="1" dirty="0">
                <a:latin typeface="Calibri (Body)"/>
              </a:rPr>
              <a:t> </a:t>
            </a:r>
            <a:r>
              <a:rPr lang="en-US" sz="2000" b="1" dirty="0" err="1">
                <a:latin typeface="Calibri (Body)"/>
              </a:rPr>
              <a:t>tuleb</a:t>
            </a:r>
            <a:r>
              <a:rPr lang="en-US" sz="2000" b="1" dirty="0">
                <a:latin typeface="Calibri (Body)"/>
              </a:rPr>
              <a:t> </a:t>
            </a:r>
            <a:r>
              <a:rPr lang="en-US" sz="2000" b="1" dirty="0" err="1">
                <a:latin typeface="Calibri (Body)"/>
              </a:rPr>
              <a:t>teie</a:t>
            </a:r>
            <a:r>
              <a:rPr lang="en-US" sz="2000" b="1" dirty="0">
                <a:latin typeface="Calibri (Body)"/>
              </a:rPr>
              <a:t> </a:t>
            </a:r>
            <a:r>
              <a:rPr lang="en-US" sz="2000" b="1" dirty="0" err="1">
                <a:latin typeface="Calibri (Body)"/>
              </a:rPr>
              <a:t>haiglas</a:t>
            </a:r>
            <a:r>
              <a:rPr lang="en-US" sz="2000" b="1" dirty="0">
                <a:latin typeface="Calibri (Body)"/>
              </a:rPr>
              <a:t> </a:t>
            </a:r>
            <a:r>
              <a:rPr lang="en-US" sz="2000" b="1" dirty="0" err="1">
                <a:latin typeface="Calibri (Body)"/>
              </a:rPr>
              <a:t>alustada</a:t>
            </a:r>
            <a:r>
              <a:rPr lang="en-US" sz="2000" b="1" dirty="0">
                <a:latin typeface="Calibri (Body)"/>
              </a:rPr>
              <a:t> </a:t>
            </a:r>
            <a:r>
              <a:rPr lang="et-EE" sz="2000" b="1" dirty="0">
                <a:latin typeface="Calibri (Body)"/>
              </a:rPr>
              <a:t/>
            </a:r>
            <a:br>
              <a:rPr lang="et-EE" sz="2000" b="1" dirty="0">
                <a:latin typeface="Calibri (Body)"/>
              </a:rPr>
            </a:br>
            <a:r>
              <a:rPr lang="en-US" sz="2000" b="1" dirty="0">
                <a:latin typeface="Calibri (Body)"/>
              </a:rPr>
              <a:t>ERS </a:t>
            </a:r>
            <a:r>
              <a:rPr lang="en-US" sz="2000" b="1" dirty="0" err="1">
                <a:latin typeface="Calibri (Body)"/>
              </a:rPr>
              <a:t>ülekannet</a:t>
            </a:r>
            <a:r>
              <a:rPr lang="en-US" sz="2000" b="1" dirty="0">
                <a:latin typeface="Calibri (Body)"/>
              </a:rPr>
              <a:t> </a:t>
            </a:r>
            <a:r>
              <a:rPr lang="en-US" sz="2000" b="1" dirty="0" err="1">
                <a:latin typeface="Calibri (Body)"/>
              </a:rPr>
              <a:t>peale</a:t>
            </a:r>
            <a:r>
              <a:rPr lang="en-US" sz="2000" b="1" dirty="0">
                <a:latin typeface="Calibri (Body)"/>
              </a:rPr>
              <a:t> </a:t>
            </a:r>
            <a:r>
              <a:rPr lang="en-US" sz="2000" b="1" dirty="0" err="1">
                <a:latin typeface="Calibri (Body)"/>
              </a:rPr>
              <a:t>toote</a:t>
            </a:r>
            <a:r>
              <a:rPr lang="en-US" sz="2000" b="1" dirty="0">
                <a:latin typeface="Calibri (Body)"/>
              </a:rPr>
              <a:t> </a:t>
            </a:r>
            <a:r>
              <a:rPr lang="en-US" sz="2000" b="1" dirty="0" err="1">
                <a:latin typeface="Calibri (Body)"/>
              </a:rPr>
              <a:t>külmikust</a:t>
            </a:r>
            <a:r>
              <a:rPr lang="en-US" sz="2000" b="1" dirty="0">
                <a:latin typeface="Calibri (Body)"/>
              </a:rPr>
              <a:t> </a:t>
            </a:r>
            <a:r>
              <a:rPr lang="en-US" sz="2000" b="1" dirty="0" err="1">
                <a:latin typeface="Calibri (Body)"/>
              </a:rPr>
              <a:t>välja</a:t>
            </a:r>
            <a:r>
              <a:rPr lang="en-US" sz="2000" b="1" dirty="0">
                <a:latin typeface="Calibri (Body)"/>
              </a:rPr>
              <a:t> </a:t>
            </a:r>
            <a:r>
              <a:rPr lang="en-US" sz="2000" b="1" dirty="0" err="1">
                <a:latin typeface="Calibri (Body)"/>
              </a:rPr>
              <a:t>võtmist</a:t>
            </a:r>
            <a:r>
              <a:rPr lang="en-US" sz="2000" b="1" dirty="0">
                <a:latin typeface="Calibri (Body)"/>
              </a:rPr>
              <a:t>?</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Ülekannet tuleb alustada 30 minuti jooksul – 6</a:t>
            </a:r>
          </a:p>
          <a:p>
            <a:pPr>
              <a:spcBef>
                <a:spcPct val="0"/>
              </a:spcBef>
            </a:pPr>
            <a:endParaRPr lang="et-EE" sz="2400" dirty="0" smtClean="0"/>
          </a:p>
          <a:p>
            <a:pPr>
              <a:spcBef>
                <a:spcPct val="0"/>
              </a:spcBef>
            </a:pPr>
            <a:r>
              <a:rPr lang="et-EE" sz="2400" dirty="0"/>
              <a:t>Ülekannet tuleb alustada </a:t>
            </a:r>
            <a:r>
              <a:rPr lang="et-EE" sz="2400" dirty="0" smtClean="0"/>
              <a:t>60 </a:t>
            </a:r>
            <a:r>
              <a:rPr lang="et-EE" sz="2400" dirty="0"/>
              <a:t>minuti jooksul – </a:t>
            </a:r>
            <a:r>
              <a:rPr lang="et-EE" sz="2400" dirty="0" smtClean="0"/>
              <a:t>7</a:t>
            </a:r>
          </a:p>
          <a:p>
            <a:pPr>
              <a:spcBef>
                <a:spcPct val="0"/>
              </a:spcBef>
            </a:pPr>
            <a:endParaRPr lang="et-EE" sz="2400" dirty="0" smtClean="0"/>
          </a:p>
          <a:p>
            <a:pPr>
              <a:spcBef>
                <a:spcPct val="0"/>
              </a:spcBef>
            </a:pPr>
            <a:r>
              <a:rPr lang="et-EE" sz="2400" dirty="0" smtClean="0"/>
              <a:t>60 - 90 minuti </a:t>
            </a:r>
            <a:r>
              <a:rPr lang="et-EE" sz="2400" dirty="0"/>
              <a:t>jooksul </a:t>
            </a:r>
            <a:r>
              <a:rPr lang="et-EE" sz="2400" dirty="0" smtClean="0"/>
              <a:t>– 1</a:t>
            </a:r>
          </a:p>
          <a:p>
            <a:pPr marL="0" indent="0">
              <a:spcBef>
                <a:spcPct val="0"/>
              </a:spcBef>
              <a:buNone/>
            </a:pPr>
            <a:endParaRPr lang="et-EE" sz="2400" dirty="0" smtClean="0"/>
          </a:p>
          <a:p>
            <a:pPr>
              <a:spcBef>
                <a:spcPct val="0"/>
              </a:spcBef>
            </a:pPr>
            <a:r>
              <a:rPr lang="et-EE" sz="2400" dirty="0" smtClean="0"/>
              <a:t>30 – 60 minuti jooksul - 2</a:t>
            </a:r>
            <a:endParaRPr lang="et-EE" sz="2400" dirty="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034517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lvl="0"/>
            <a:r>
              <a:rPr lang="en-US" dirty="0" err="1"/>
              <a:t>Määrus</a:t>
            </a:r>
            <a:r>
              <a:rPr lang="en-US" dirty="0"/>
              <a:t> </a:t>
            </a:r>
            <a:r>
              <a:rPr lang="en-US" dirty="0" err="1"/>
              <a:t>Immunohematoloogiliste</a:t>
            </a:r>
            <a:r>
              <a:rPr lang="en-US" dirty="0"/>
              <a:t> </a:t>
            </a:r>
            <a:r>
              <a:rPr lang="en-US" dirty="0" err="1"/>
              <a:t>uuringute</a:t>
            </a:r>
            <a:r>
              <a:rPr lang="en-US" dirty="0"/>
              <a:t> </a:t>
            </a:r>
            <a:r>
              <a:rPr lang="en-US" dirty="0" err="1"/>
              <a:t>tegemise</a:t>
            </a:r>
            <a:r>
              <a:rPr lang="en-US" dirty="0"/>
              <a:t> </a:t>
            </a:r>
            <a:r>
              <a:rPr lang="en-US" dirty="0" err="1"/>
              <a:t>tingimused</a:t>
            </a:r>
            <a:r>
              <a:rPr lang="en-US" dirty="0"/>
              <a:t> ja </a:t>
            </a:r>
            <a:r>
              <a:rPr lang="en-US" dirty="0" err="1"/>
              <a:t>kord</a:t>
            </a:r>
            <a:r>
              <a:rPr lang="en-US" dirty="0"/>
              <a:t> (</a:t>
            </a:r>
            <a:r>
              <a:rPr lang="en-US" dirty="0" err="1"/>
              <a:t>SoM</a:t>
            </a:r>
            <a:r>
              <a:rPr lang="en-US" dirty="0"/>
              <a:t> </a:t>
            </a:r>
            <a:r>
              <a:rPr lang="en-US" dirty="0" err="1"/>
              <a:t>määrus</a:t>
            </a:r>
            <a:r>
              <a:rPr lang="en-US" dirty="0"/>
              <a:t> 61</a:t>
            </a:r>
            <a:r>
              <a:rPr lang="en-US" dirty="0" smtClean="0"/>
              <a:t>)</a:t>
            </a:r>
            <a:r>
              <a:rPr lang="et-EE" dirty="0" smtClean="0"/>
              <a:t> – hetkel kehtiv redaktsioon jõustus 25.11.2023, eelmine aastast 2019.</a:t>
            </a:r>
          </a:p>
          <a:p>
            <a:pPr lvl="0"/>
            <a:endParaRPr lang="et-EE" dirty="0"/>
          </a:p>
          <a:p>
            <a:pPr lvl="0"/>
            <a:endParaRPr lang="et-EE" dirty="0" smtClean="0"/>
          </a:p>
          <a:p>
            <a:r>
              <a:rPr lang="en-US" dirty="0" err="1"/>
              <a:t>Määrus</a:t>
            </a:r>
            <a:r>
              <a:rPr lang="en-US" dirty="0"/>
              <a:t> </a:t>
            </a:r>
            <a:r>
              <a:rPr lang="en-US" dirty="0" err="1"/>
              <a:t>Vereülekande</a:t>
            </a:r>
            <a:r>
              <a:rPr lang="en-US" dirty="0"/>
              <a:t> </a:t>
            </a:r>
            <a:r>
              <a:rPr lang="en-US" dirty="0" err="1"/>
              <a:t>tingimused</a:t>
            </a:r>
            <a:r>
              <a:rPr lang="en-US" dirty="0"/>
              <a:t> ja </a:t>
            </a:r>
            <a:r>
              <a:rPr lang="en-US" dirty="0" err="1"/>
              <a:t>kord</a:t>
            </a:r>
            <a:r>
              <a:rPr lang="en-US" dirty="0"/>
              <a:t> (</a:t>
            </a:r>
            <a:r>
              <a:rPr lang="en-US" dirty="0" err="1"/>
              <a:t>SoM</a:t>
            </a:r>
            <a:r>
              <a:rPr lang="en-US" dirty="0"/>
              <a:t> </a:t>
            </a:r>
            <a:r>
              <a:rPr lang="en-US" dirty="0" err="1"/>
              <a:t>määrus</a:t>
            </a:r>
            <a:r>
              <a:rPr lang="en-US" dirty="0"/>
              <a:t> </a:t>
            </a:r>
            <a:r>
              <a:rPr lang="en-US" dirty="0" smtClean="0"/>
              <a:t>6</a:t>
            </a:r>
            <a:r>
              <a:rPr lang="et-EE" dirty="0" smtClean="0"/>
              <a:t>2</a:t>
            </a:r>
            <a:r>
              <a:rPr lang="en-US" dirty="0" smtClean="0"/>
              <a:t>)</a:t>
            </a:r>
            <a:r>
              <a:rPr lang="et-EE" dirty="0" smtClean="0"/>
              <a:t> - </a:t>
            </a:r>
            <a:r>
              <a:rPr lang="fi-FI" dirty="0"/>
              <a:t>hetkel kehtiv redaktsioon jõustus </a:t>
            </a:r>
            <a:r>
              <a:rPr lang="fi-FI" dirty="0" smtClean="0"/>
              <a:t>25.11.2023</a:t>
            </a:r>
            <a:r>
              <a:rPr lang="et-EE" dirty="0" smtClean="0"/>
              <a:t>, eelmine aastast 2019.</a:t>
            </a:r>
            <a:endParaRPr lang="fi-FI" dirty="0"/>
          </a:p>
          <a:p>
            <a:endParaRPr lang="en-US" dirty="0"/>
          </a:p>
          <a:p>
            <a:pPr lvl="0"/>
            <a:endParaRPr lang="en-US" dirty="0"/>
          </a:p>
        </p:txBody>
      </p:sp>
      <p:pic>
        <p:nvPicPr>
          <p:cNvPr id="4" name="Picture 3">
            <a:extLst>
              <a:ext uri="{FF2B5EF4-FFF2-40B4-BE49-F238E27FC236}">
                <a16:creationId xmlns:a16="http://schemas.microsoft.com/office/drawing/2014/main" id="{B34FD19D-9A94-40BE-A3E6-997298966E24}"/>
              </a:ext>
            </a:extLst>
          </p:cNvPr>
          <p:cNvPicPr>
            <a:picLocks noChangeAspect="1"/>
          </p:cNvPicPr>
          <p:nvPr/>
        </p:nvPicPr>
        <p:blipFill>
          <a:blip r:embed="rId3"/>
          <a:stretch>
            <a:fillRect/>
          </a:stretch>
        </p:blipFill>
        <p:spPr>
          <a:xfrm>
            <a:off x="8391525" y="365125"/>
            <a:ext cx="2962275" cy="1276350"/>
          </a:xfrm>
          <a:prstGeom prst="rect">
            <a:avLst/>
          </a:prstGeom>
        </p:spPr>
      </p:pic>
    </p:spTree>
    <p:extLst>
      <p:ext uri="{BB962C8B-B14F-4D97-AF65-F5344CB8AC3E}">
        <p14:creationId xmlns:p14="http://schemas.microsoft.com/office/powerpoint/2010/main" val="32678418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ea typeface="+mn-ea"/>
                <a:cs typeface="+mn-cs"/>
              </a:rPr>
              <a:t>9. Mis </a:t>
            </a:r>
            <a:r>
              <a:rPr lang="et-EE" sz="2000" b="1" dirty="0">
                <a:latin typeface="Calibri (Body)"/>
                <a:ea typeface="+mn-ea"/>
                <a:cs typeface="+mn-cs"/>
              </a:rPr>
              <a:t>aja jooksul peab olema lõpetatud </a:t>
            </a:r>
            <a:r>
              <a:rPr lang="et-EE" sz="2000" b="1" dirty="0" smtClean="0">
                <a:latin typeface="Calibri (Body)"/>
                <a:ea typeface="+mn-ea"/>
                <a:cs typeface="+mn-cs"/>
              </a:rPr>
              <a:t/>
            </a:r>
            <a:br>
              <a:rPr lang="et-EE" sz="2000" b="1" dirty="0" smtClean="0">
                <a:latin typeface="Calibri (Body)"/>
                <a:ea typeface="+mn-ea"/>
                <a:cs typeface="+mn-cs"/>
              </a:rPr>
            </a:br>
            <a:r>
              <a:rPr lang="et-EE" sz="2000" b="1" dirty="0" err="1" smtClean="0">
                <a:latin typeface="Calibri (Body)"/>
                <a:ea typeface="+mn-ea"/>
                <a:cs typeface="+mn-cs"/>
              </a:rPr>
              <a:t>trombokontsentraadi</a:t>
            </a:r>
            <a:r>
              <a:rPr lang="et-EE" sz="2000" b="1" dirty="0" smtClean="0">
                <a:latin typeface="Calibri (Body)"/>
                <a:ea typeface="+mn-ea"/>
                <a:cs typeface="+mn-cs"/>
              </a:rPr>
              <a:t> </a:t>
            </a:r>
            <a:r>
              <a:rPr lang="et-EE" sz="2000" b="1" dirty="0">
                <a:latin typeface="Calibri (Body)"/>
                <a:ea typeface="+mn-ea"/>
                <a:cs typeface="+mn-cs"/>
              </a:rPr>
              <a:t>ülekanne peale selle alustamist?</a:t>
            </a:r>
            <a:r>
              <a:rPr lang="en-US" sz="2200" b="1" dirty="0" smtClean="0"/>
              <a:t/>
            </a:r>
            <a:br>
              <a:rPr lang="en-US" sz="2200" b="1" dirty="0" smtClean="0"/>
            </a:br>
            <a:endParaRPr lang="en-US" sz="22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pPr marL="0" indent="0">
              <a:buNone/>
            </a:pPr>
            <a:endParaRPr lang="et-EE" dirty="0" smtClean="0"/>
          </a:p>
          <a:p>
            <a:pPr>
              <a:lnSpc>
                <a:spcPct val="110000"/>
              </a:lnSpc>
            </a:pPr>
            <a:r>
              <a:rPr lang="et-EE" sz="2200" dirty="0"/>
              <a:t> </a:t>
            </a:r>
            <a:r>
              <a:rPr lang="et-EE" sz="2200" dirty="0" smtClean="0"/>
              <a:t>(</a:t>
            </a:r>
            <a:r>
              <a:rPr lang="et-EE" sz="2200" dirty="0"/>
              <a:t>4) </a:t>
            </a:r>
            <a:r>
              <a:rPr lang="et-EE" sz="2200" dirty="0" err="1"/>
              <a:t>Trombotsüütide</a:t>
            </a:r>
            <a:r>
              <a:rPr lang="et-EE" sz="2200" dirty="0"/>
              <a:t> kontsentraati tuleb enne ülekannet õrna loksutamise abil läbi segada. Ülekannet tuleb alustada kohe pärast verepreparaadi osakonda jõudmist ja see peab olema lõpetatud 30 minuti jooksul.</a:t>
            </a:r>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dirty="0" smtClean="0"/>
          </a:p>
          <a:p>
            <a:pPr>
              <a:lnSpc>
                <a:spcPct val="110000"/>
              </a:lnSpc>
            </a:pPr>
            <a:r>
              <a:rPr lang="et-EE" sz="2200" dirty="0" smtClean="0"/>
              <a:t>(</a:t>
            </a:r>
            <a:r>
              <a:rPr lang="et-EE" sz="2200" dirty="0"/>
              <a:t>4) </a:t>
            </a:r>
            <a:r>
              <a:rPr lang="et-EE" sz="2200" dirty="0" err="1"/>
              <a:t>Trombotsüütide</a:t>
            </a:r>
            <a:r>
              <a:rPr lang="et-EE" sz="2200" dirty="0"/>
              <a:t> kontsentraati tuleb enne ülekannet õrna loksutamise abil läbi segada. Ülekannet tuleb alustada kohe pärast verepreparaadi osakonda jõudmist ja </a:t>
            </a:r>
            <a:r>
              <a:rPr lang="et-EE" sz="2200" b="1" dirty="0">
                <a:solidFill>
                  <a:srgbClr val="00B050"/>
                </a:solidFill>
              </a:rPr>
              <a:t>see peab olema lõpetatud 60 minuti jooksul.</a:t>
            </a:r>
            <a:endParaRPr lang="et-EE" sz="2200" b="1" dirty="0">
              <a:solidFill>
                <a:srgbClr val="00B050"/>
              </a:solidFill>
            </a:endParaRPr>
          </a:p>
        </p:txBody>
      </p:sp>
    </p:spTree>
    <p:extLst>
      <p:ext uri="{BB962C8B-B14F-4D97-AF65-F5344CB8AC3E}">
        <p14:creationId xmlns:p14="http://schemas.microsoft.com/office/powerpoint/2010/main" val="37108538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rPr>
              <a:t>9. </a:t>
            </a:r>
            <a:r>
              <a:rPr lang="et-EE" sz="2000" b="1" dirty="0">
                <a:latin typeface="Calibri (Body)"/>
              </a:rPr>
              <a:t>Mis aja jooksul peab olema lõpetatud </a:t>
            </a:r>
            <a:br>
              <a:rPr lang="et-EE" sz="2000" b="1" dirty="0">
                <a:latin typeface="Calibri (Body)"/>
              </a:rPr>
            </a:br>
            <a:r>
              <a:rPr lang="et-EE" sz="2000" b="1" dirty="0" err="1">
                <a:latin typeface="Calibri (Body)"/>
              </a:rPr>
              <a:t>trombokontsentraadi</a:t>
            </a:r>
            <a:r>
              <a:rPr lang="et-EE" sz="2000" b="1" dirty="0">
                <a:latin typeface="Calibri (Body)"/>
              </a:rPr>
              <a:t> ülekanne peale selle alustamist?</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Ülekanne tuleb lõpetada 60 minuti jooksul – 13</a:t>
            </a:r>
          </a:p>
          <a:p>
            <a:pPr>
              <a:spcBef>
                <a:spcPct val="0"/>
              </a:spcBef>
            </a:pPr>
            <a:endParaRPr lang="et-EE" sz="2400" dirty="0"/>
          </a:p>
          <a:p>
            <a:pPr>
              <a:spcBef>
                <a:spcPct val="0"/>
              </a:spcBef>
            </a:pPr>
            <a:r>
              <a:rPr lang="et-EE" sz="2400" dirty="0" smtClean="0"/>
              <a:t>Ülekanne tuleb lõpetada 30 minuti jooksul – 1</a:t>
            </a:r>
          </a:p>
          <a:p>
            <a:pPr>
              <a:spcBef>
                <a:spcPct val="0"/>
              </a:spcBef>
            </a:pPr>
            <a:endParaRPr lang="et-EE" sz="2400" dirty="0"/>
          </a:p>
          <a:p>
            <a:pPr>
              <a:spcBef>
                <a:spcPct val="0"/>
              </a:spcBef>
            </a:pPr>
            <a:r>
              <a:rPr lang="fi-FI" sz="2400" dirty="0"/>
              <a:t>Soovituslik kiirus 30-60 min doosi </a:t>
            </a:r>
            <a:r>
              <a:rPr lang="fi-FI" sz="2400" dirty="0" smtClean="0"/>
              <a:t>kohta</a:t>
            </a:r>
            <a:r>
              <a:rPr lang="et-EE" sz="2400" dirty="0" smtClean="0"/>
              <a:t> – 1</a:t>
            </a:r>
          </a:p>
          <a:p>
            <a:pPr>
              <a:spcBef>
                <a:spcPct val="0"/>
              </a:spcBef>
            </a:pPr>
            <a:endParaRPr lang="et-EE" sz="2400" dirty="0"/>
          </a:p>
          <a:p>
            <a:pPr>
              <a:spcBef>
                <a:spcPct val="0"/>
              </a:spcBef>
            </a:pPr>
            <a:r>
              <a:rPr lang="et-EE" sz="2400" dirty="0"/>
              <a:t>Ülekanne teostada võimalikult kiiresti</a:t>
            </a:r>
            <a:endParaRPr lang="et-EE" sz="2400" dirty="0" smtClean="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1715358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ea typeface="+mn-ea"/>
                <a:cs typeface="+mn-cs"/>
              </a:rPr>
              <a:t>10. </a:t>
            </a:r>
            <a:r>
              <a:rPr lang="sv-SE" sz="2000" b="1" dirty="0" smtClean="0">
                <a:latin typeface="Calibri (Body)"/>
                <a:ea typeface="+mn-ea"/>
                <a:cs typeface="+mn-cs"/>
              </a:rPr>
              <a:t>Kas </a:t>
            </a:r>
            <a:r>
              <a:rPr lang="sv-SE" sz="2000" b="1" dirty="0">
                <a:latin typeface="Calibri (Body)"/>
                <a:ea typeface="+mn-ea"/>
                <a:cs typeface="+mn-cs"/>
              </a:rPr>
              <a:t>olete teinud muudatusi plasmapreparaatide </a:t>
            </a:r>
            <a:r>
              <a:rPr lang="et-EE" sz="2000" b="1" dirty="0" smtClean="0">
                <a:latin typeface="Calibri (Body)"/>
                <a:ea typeface="+mn-ea"/>
                <a:cs typeface="+mn-cs"/>
              </a:rPr>
              <a:t/>
            </a:r>
            <a:br>
              <a:rPr lang="et-EE" sz="2000" b="1" dirty="0" smtClean="0">
                <a:latin typeface="Calibri (Body)"/>
                <a:ea typeface="+mn-ea"/>
                <a:cs typeface="+mn-cs"/>
              </a:rPr>
            </a:br>
            <a:r>
              <a:rPr lang="sv-SE" sz="2000" b="1" dirty="0" smtClean="0">
                <a:latin typeface="Calibri (Body)"/>
                <a:ea typeface="+mn-ea"/>
                <a:cs typeface="+mn-cs"/>
              </a:rPr>
              <a:t>ülekande </a:t>
            </a:r>
            <a:r>
              <a:rPr lang="sv-SE" sz="2000" b="1" dirty="0">
                <a:latin typeface="Calibri (Body)"/>
                <a:ea typeface="+mn-ea"/>
                <a:cs typeface="+mn-cs"/>
              </a:rPr>
              <a:t>aegades?</a:t>
            </a:r>
            <a:r>
              <a:rPr lang="en-US" sz="2200" b="1" dirty="0" smtClean="0"/>
              <a:t/>
            </a:r>
            <a:br>
              <a:rPr lang="en-US" sz="2200" b="1" dirty="0" smtClean="0"/>
            </a:br>
            <a:endParaRPr lang="en-US" sz="2200" b="1" dirty="0">
              <a:latin typeface="+mn-lt"/>
              <a:ea typeface="+mn-ea"/>
              <a:cs typeface="+mn-cs"/>
            </a:endParaRPr>
          </a:p>
        </p:txBody>
      </p:sp>
      <p:sp>
        <p:nvSpPr>
          <p:cNvPr id="4" name="Content Placeholder 3"/>
          <p:cNvSpPr>
            <a:spLocks noGrp="1"/>
          </p:cNvSpPr>
          <p:nvPr>
            <p:ph sz="half" idx="2"/>
          </p:nvPr>
        </p:nvSpPr>
        <p:spPr/>
        <p:txBody>
          <a:bodyPr>
            <a:normAutofit fontScale="92500" lnSpcReduction="10000"/>
          </a:bodyPr>
          <a:lstStyle/>
          <a:p>
            <a:r>
              <a:rPr lang="et-EE" dirty="0" smtClean="0"/>
              <a:t>2019</a:t>
            </a:r>
          </a:p>
          <a:p>
            <a:pPr marL="0" indent="0">
              <a:buNone/>
            </a:pPr>
            <a:endParaRPr lang="et-EE" dirty="0" smtClean="0"/>
          </a:p>
          <a:p>
            <a:pPr>
              <a:lnSpc>
                <a:spcPct val="110000"/>
              </a:lnSpc>
            </a:pPr>
            <a:r>
              <a:rPr lang="et-EE" sz="2200" dirty="0"/>
              <a:t> </a:t>
            </a:r>
            <a:r>
              <a:rPr lang="et-EE" sz="2200" dirty="0" smtClean="0"/>
              <a:t>(</a:t>
            </a:r>
            <a:r>
              <a:rPr lang="et-EE" sz="2200" dirty="0"/>
              <a:t>5) Külmutatud plasmapreparaadid peavad olema enne ülekannet spetsiaalses seadmes toatemperatuurini üles sulatatud. Sulatatud plasmapreparaadi ülekannet alustatakse 30 minuti jooksul pärast plasmapreparaadi ülessulamist ja parima </a:t>
            </a:r>
            <a:r>
              <a:rPr lang="et-EE" sz="2200" dirty="0" err="1"/>
              <a:t>hemostaatilise</a:t>
            </a:r>
            <a:r>
              <a:rPr lang="et-EE" sz="2200" dirty="0"/>
              <a:t> efekti saamiseks kantakse plasmapreparaat üle 20 minutiga. Plasmapreparaadi ülekanne ei või kesta üle 4 tunni.</a:t>
            </a:r>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fontScale="92500" lnSpcReduction="10000"/>
          </a:bodyPr>
          <a:lstStyle/>
          <a:p>
            <a:r>
              <a:rPr lang="et-EE" dirty="0" smtClean="0"/>
              <a:t>2023</a:t>
            </a:r>
            <a:endParaRPr lang="et-EE" dirty="0"/>
          </a:p>
          <a:p>
            <a:endParaRPr lang="et-EE" dirty="0" smtClean="0"/>
          </a:p>
          <a:p>
            <a:pPr>
              <a:lnSpc>
                <a:spcPct val="110000"/>
              </a:lnSpc>
            </a:pPr>
            <a:r>
              <a:rPr lang="et-EE" sz="2200" dirty="0"/>
              <a:t> (5) Külmutatud plasmapreparaadid peavad olema enne ülekannet spetsiaalses seadmes toatemperatuurini üles sulatatud. </a:t>
            </a:r>
            <a:r>
              <a:rPr lang="et-EE" sz="2200" dirty="0"/>
              <a:t>Sulatatud plasmapreparaadi ülekannet alustatakse 30 minuti jooksul pärast plasmapreparaadi ülessulamist </a:t>
            </a:r>
            <a:r>
              <a:rPr lang="et-EE" sz="2200" b="1" dirty="0">
                <a:solidFill>
                  <a:srgbClr val="00B050"/>
                </a:solidFill>
              </a:rPr>
              <a:t>või vastavalt tootja </a:t>
            </a:r>
            <a:r>
              <a:rPr lang="et-EE" sz="2200" b="1" dirty="0" smtClean="0">
                <a:solidFill>
                  <a:srgbClr val="00B050"/>
                </a:solidFill>
              </a:rPr>
              <a:t>juhistele</a:t>
            </a:r>
            <a:r>
              <a:rPr lang="et-EE" sz="2200" strike="sngStrike" dirty="0" smtClean="0"/>
              <a:t> ja </a:t>
            </a:r>
            <a:r>
              <a:rPr lang="fi-FI" sz="2200" strike="sngStrike" dirty="0"/>
              <a:t>parima hemostaatilise efekti saamiseks kantakse plasmapreparaat üle 20 </a:t>
            </a:r>
            <a:r>
              <a:rPr lang="fi-FI" sz="2200" strike="sngStrike" dirty="0" smtClean="0"/>
              <a:t>minutiga</a:t>
            </a:r>
            <a:r>
              <a:rPr lang="et-EE" sz="2200" strike="sngStrike" dirty="0" smtClean="0"/>
              <a:t>. </a:t>
            </a:r>
            <a:r>
              <a:rPr lang="et-EE" sz="2200" dirty="0"/>
              <a:t>Plasmapreparaadi ülekanne ei või kesta üle 4 tunni.</a:t>
            </a:r>
          </a:p>
        </p:txBody>
      </p:sp>
    </p:spTree>
    <p:extLst>
      <p:ext uri="{BB962C8B-B14F-4D97-AF65-F5344CB8AC3E}">
        <p14:creationId xmlns:p14="http://schemas.microsoft.com/office/powerpoint/2010/main" val="5008219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10. </a:t>
            </a:r>
            <a:r>
              <a:rPr lang="sv-SE" sz="2000" b="1" dirty="0">
                <a:latin typeface="Calibri (Body)"/>
              </a:rPr>
              <a:t>Kas olete teinud muudatusi plasmapreparaatide </a:t>
            </a:r>
            <a:r>
              <a:rPr lang="et-EE" sz="2000" b="1" dirty="0">
                <a:latin typeface="Calibri (Body)"/>
              </a:rPr>
              <a:t/>
            </a:r>
            <a:br>
              <a:rPr lang="et-EE" sz="2000" b="1" dirty="0">
                <a:latin typeface="Calibri (Body)"/>
              </a:rPr>
            </a:br>
            <a:r>
              <a:rPr lang="sv-SE" sz="2000" b="1" dirty="0">
                <a:latin typeface="Calibri (Body)"/>
              </a:rPr>
              <a:t>ülekande aegades?</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Jah – 8</a:t>
            </a:r>
          </a:p>
          <a:p>
            <a:pPr>
              <a:spcBef>
                <a:spcPct val="0"/>
              </a:spcBef>
            </a:pPr>
            <a:r>
              <a:rPr lang="et-EE" sz="2400" dirty="0" smtClean="0"/>
              <a:t>Ei – 5</a:t>
            </a:r>
          </a:p>
          <a:p>
            <a:pPr>
              <a:spcBef>
                <a:spcPct val="0"/>
              </a:spcBef>
            </a:pPr>
            <a:endParaRPr lang="et-EE" sz="2400" dirty="0"/>
          </a:p>
          <a:p>
            <a:pPr lvl="1">
              <a:spcBef>
                <a:spcPct val="0"/>
              </a:spcBef>
            </a:pPr>
            <a:r>
              <a:rPr lang="et-EE" sz="2000" dirty="0"/>
              <a:t>Jah, maksimaalne lubatud VKP 1 doosi ülekande aeg on nüüd 4 tundi ja sulanud </a:t>
            </a:r>
            <a:r>
              <a:rPr lang="et-EE" sz="2000" dirty="0" err="1"/>
              <a:t>krüo</a:t>
            </a:r>
            <a:r>
              <a:rPr lang="et-EE" sz="2000" dirty="0"/>
              <a:t> võib üle </a:t>
            </a:r>
            <a:r>
              <a:rPr lang="et-EE" sz="2000" dirty="0"/>
              <a:t>kanda 4 tunni jooksul peale </a:t>
            </a:r>
            <a:r>
              <a:rPr lang="et-EE" sz="2000" dirty="0" smtClean="0"/>
              <a:t>sulatamist;</a:t>
            </a:r>
          </a:p>
          <a:p>
            <a:pPr lvl="1">
              <a:spcBef>
                <a:spcPct val="0"/>
              </a:spcBef>
            </a:pPr>
            <a:endParaRPr lang="et-EE" sz="2000" dirty="0"/>
          </a:p>
          <a:p>
            <a:pPr lvl="1">
              <a:spcBef>
                <a:spcPct val="0"/>
              </a:spcBef>
            </a:pPr>
            <a:r>
              <a:rPr lang="fi-FI" sz="2000" dirty="0"/>
              <a:t>Kuni 4h ülekanne, alustada 30 minuti jooksul </a:t>
            </a:r>
            <a:r>
              <a:rPr lang="fi-FI" sz="2000" dirty="0"/>
              <a:t>sulatamisest</a:t>
            </a:r>
            <a:r>
              <a:rPr lang="et-EE" sz="2000" dirty="0" smtClean="0"/>
              <a:t>;</a:t>
            </a:r>
          </a:p>
          <a:p>
            <a:pPr lvl="1">
              <a:spcBef>
                <a:spcPct val="0"/>
              </a:spcBef>
            </a:pPr>
            <a:endParaRPr lang="et-EE" sz="2000" dirty="0" smtClean="0"/>
          </a:p>
          <a:p>
            <a:pPr lvl="1">
              <a:spcBef>
                <a:spcPct val="0"/>
              </a:spcBef>
            </a:pPr>
            <a:r>
              <a:rPr lang="en-US" sz="2000" dirty="0"/>
              <a:t>JAH, </a:t>
            </a:r>
            <a:r>
              <a:rPr lang="en-US" sz="2000" dirty="0" err="1"/>
              <a:t>Transfusioonravi</a:t>
            </a:r>
            <a:r>
              <a:rPr lang="en-US" sz="2000" dirty="0"/>
              <a:t> </a:t>
            </a:r>
            <a:r>
              <a:rPr lang="en-US" sz="2000" dirty="0" err="1"/>
              <a:t>juhendi</a:t>
            </a:r>
            <a:r>
              <a:rPr lang="en-US" sz="2000" dirty="0"/>
              <a:t> </a:t>
            </a:r>
            <a:r>
              <a:rPr lang="en-US" sz="2000" dirty="0" err="1"/>
              <a:t>soovitused</a:t>
            </a:r>
            <a:r>
              <a:rPr lang="en-US" sz="2000" dirty="0"/>
              <a:t>: plasma </a:t>
            </a:r>
            <a:r>
              <a:rPr lang="en-US" sz="2000" dirty="0" err="1"/>
              <a:t>ülekande</a:t>
            </a:r>
            <a:r>
              <a:rPr lang="en-US" sz="2000" dirty="0"/>
              <a:t> </a:t>
            </a:r>
            <a:r>
              <a:rPr lang="en-US" sz="2000" dirty="0" err="1"/>
              <a:t>kiirus</a:t>
            </a:r>
            <a:r>
              <a:rPr lang="en-US" sz="2000" dirty="0"/>
              <a:t> 30 – 120 min, </a:t>
            </a:r>
            <a:r>
              <a:rPr lang="en-US" sz="2000" dirty="0" err="1"/>
              <a:t>maksimaalne</a:t>
            </a:r>
            <a:r>
              <a:rPr lang="en-US" sz="2000" dirty="0"/>
              <a:t> 4h. </a:t>
            </a:r>
            <a:r>
              <a:rPr lang="en-US" sz="2000" dirty="0" err="1"/>
              <a:t>Krüopretsipitaat</a:t>
            </a:r>
            <a:r>
              <a:rPr lang="en-US" sz="2000" dirty="0"/>
              <a:t> 10 – 30 min, </a:t>
            </a:r>
            <a:r>
              <a:rPr lang="en-US" sz="2000" dirty="0" err="1"/>
              <a:t>maksimaalne</a:t>
            </a:r>
            <a:r>
              <a:rPr lang="en-US" sz="2000" dirty="0"/>
              <a:t> </a:t>
            </a:r>
            <a:r>
              <a:rPr lang="en-US" sz="2000" dirty="0"/>
              <a:t>4h</a:t>
            </a:r>
            <a:r>
              <a:rPr lang="et-EE" sz="2000" dirty="0" smtClean="0"/>
              <a:t>;</a:t>
            </a:r>
          </a:p>
          <a:p>
            <a:pPr lvl="1">
              <a:spcBef>
                <a:spcPct val="0"/>
              </a:spcBef>
            </a:pP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15475415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10. </a:t>
            </a:r>
            <a:r>
              <a:rPr lang="sv-SE" sz="2000" b="1" dirty="0">
                <a:latin typeface="Calibri (Body)"/>
              </a:rPr>
              <a:t>Kas olete teinud muudatusi plasmapreparaatide </a:t>
            </a:r>
            <a:r>
              <a:rPr lang="et-EE" sz="2000" b="1" dirty="0">
                <a:latin typeface="Calibri (Body)"/>
              </a:rPr>
              <a:t/>
            </a:r>
            <a:br>
              <a:rPr lang="et-EE" sz="2000" b="1" dirty="0">
                <a:latin typeface="Calibri (Body)"/>
              </a:rPr>
            </a:br>
            <a:r>
              <a:rPr lang="sv-SE" sz="2000" b="1" dirty="0">
                <a:latin typeface="Calibri (Body)"/>
              </a:rPr>
              <a:t>ülekande aegades?</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Jah – 8</a:t>
            </a:r>
          </a:p>
          <a:p>
            <a:pPr>
              <a:spcBef>
                <a:spcPct val="0"/>
              </a:spcBef>
            </a:pPr>
            <a:r>
              <a:rPr lang="et-EE" sz="2400" dirty="0" smtClean="0"/>
              <a:t>Ei – 5</a:t>
            </a:r>
          </a:p>
          <a:p>
            <a:pPr>
              <a:spcBef>
                <a:spcPct val="0"/>
              </a:spcBef>
            </a:pPr>
            <a:endParaRPr lang="et-EE" sz="2400" dirty="0"/>
          </a:p>
          <a:p>
            <a:pPr lvl="1">
              <a:spcBef>
                <a:spcPct val="0"/>
              </a:spcBef>
            </a:pPr>
            <a:r>
              <a:rPr lang="et-EE" sz="2000" dirty="0" smtClean="0"/>
              <a:t>Sulatatud </a:t>
            </a:r>
            <a:r>
              <a:rPr lang="et-EE" sz="2000" dirty="0"/>
              <a:t>plasmapreparaadi ülekannet alustatakse 30 minuti jooksul pärast plasmapreparaadi ülessulamist või vastavalt tootja juhistele. Maksimaalne lubatud ülekande aeg on 4 tundi. Doose tohib ülekandeks kasutada kuni 24 tundi või massiivse transfusiooni korral kuni 5 päeva pärast esialgset </a:t>
            </a:r>
            <a:r>
              <a:rPr lang="et-EE" sz="2000" dirty="0" smtClean="0"/>
              <a:t>sulatamist;</a:t>
            </a:r>
          </a:p>
          <a:p>
            <a:pPr lvl="1">
              <a:spcBef>
                <a:spcPct val="0"/>
              </a:spcBef>
            </a:pPr>
            <a:endParaRPr lang="et-EE" sz="2000" dirty="0" smtClean="0"/>
          </a:p>
          <a:p>
            <a:pPr lvl="1">
              <a:spcBef>
                <a:spcPct val="0"/>
              </a:spcBef>
            </a:pPr>
            <a:r>
              <a:rPr lang="fi-FI" sz="2000" dirty="0"/>
              <a:t>Jah, ülekanne ei pea toimuma 20 min jooksul, lubatud kuni 4 </a:t>
            </a:r>
            <a:r>
              <a:rPr lang="fi-FI" sz="2000" dirty="0" smtClean="0"/>
              <a:t>tundi</a:t>
            </a:r>
            <a:r>
              <a:rPr lang="et-EE" sz="2000" dirty="0" smtClean="0"/>
              <a:t>;</a:t>
            </a:r>
          </a:p>
          <a:p>
            <a:pPr lvl="1">
              <a:spcBef>
                <a:spcPct val="0"/>
              </a:spcBef>
            </a:pPr>
            <a:endParaRPr lang="et-EE" sz="2000" dirty="0" smtClean="0"/>
          </a:p>
          <a:p>
            <a:pPr lvl="1">
              <a:spcBef>
                <a:spcPct val="0"/>
              </a:spcBef>
            </a:pPr>
            <a:r>
              <a:rPr lang="et-EE" sz="2000" dirty="0" err="1"/>
              <a:t>Octaplas</a:t>
            </a:r>
            <a:r>
              <a:rPr lang="et-EE" sz="2000" dirty="0"/>
              <a:t> LG - 60 minuti jooksul tagasi külmikusse pannes tohib toodet kasutada kuni 5 päeva, toatemperatuuril seistes kuni 8 </a:t>
            </a:r>
            <a:r>
              <a:rPr lang="et-EE" sz="2000" dirty="0" smtClean="0"/>
              <a:t>h.</a:t>
            </a:r>
            <a:endParaRPr lang="et-EE" sz="2000" dirty="0"/>
          </a:p>
          <a:p>
            <a:pPr lvl="1">
              <a:spcBef>
                <a:spcPct val="0"/>
              </a:spcBef>
            </a:pP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6150369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sz="2200" b="1" dirty="0" smtClean="0">
                <a:latin typeface="Calibri (Body)"/>
              </a:rPr>
              <a:t>11. </a:t>
            </a:r>
            <a:r>
              <a:rPr lang="en-US" sz="2200" b="1" dirty="0" err="1" smtClean="0">
                <a:latin typeface="Calibri (Body)"/>
              </a:rPr>
              <a:t>Kas</a:t>
            </a:r>
            <a:r>
              <a:rPr lang="en-US" sz="2200" b="1" dirty="0" smtClean="0">
                <a:latin typeface="Calibri (Body)"/>
              </a:rPr>
              <a:t> </a:t>
            </a:r>
            <a:r>
              <a:rPr lang="en-US" sz="2200" b="1" dirty="0" err="1">
                <a:latin typeface="Calibri (Body)"/>
              </a:rPr>
              <a:t>olete</a:t>
            </a:r>
            <a:r>
              <a:rPr lang="en-US" sz="2200" b="1" dirty="0">
                <a:latin typeface="Calibri (Body)"/>
              </a:rPr>
              <a:t> </a:t>
            </a:r>
            <a:r>
              <a:rPr lang="en-US" sz="2200" b="1" dirty="0" err="1">
                <a:latin typeface="Calibri (Body)"/>
              </a:rPr>
              <a:t>teinud</a:t>
            </a:r>
            <a:r>
              <a:rPr lang="en-US" sz="2200" b="1" dirty="0">
                <a:latin typeface="Calibri (Body)"/>
              </a:rPr>
              <a:t> </a:t>
            </a:r>
            <a:r>
              <a:rPr lang="en-US" sz="2200" b="1" dirty="0" err="1">
                <a:latin typeface="Calibri (Body)"/>
              </a:rPr>
              <a:t>muudatusi</a:t>
            </a:r>
            <a:r>
              <a:rPr lang="en-US" sz="2200" b="1" dirty="0">
                <a:latin typeface="Calibri (Body)"/>
              </a:rPr>
              <a:t> </a:t>
            </a:r>
            <a:r>
              <a:rPr lang="en-US" sz="2200" b="1" dirty="0" err="1">
                <a:latin typeface="Calibri (Body)"/>
              </a:rPr>
              <a:t>patsiendi</a:t>
            </a:r>
            <a:r>
              <a:rPr lang="en-US" sz="2200" b="1" dirty="0">
                <a:latin typeface="Calibri (Body)"/>
              </a:rPr>
              <a:t> </a:t>
            </a:r>
            <a:r>
              <a:rPr lang="en-US" sz="2200" b="1" dirty="0" err="1">
                <a:latin typeface="Calibri (Body)"/>
              </a:rPr>
              <a:t>jälgimises</a:t>
            </a:r>
            <a:r>
              <a:rPr lang="en-US" sz="2200" b="1" dirty="0">
                <a:latin typeface="Calibri (Body)"/>
              </a:rPr>
              <a:t> </a:t>
            </a:r>
            <a:r>
              <a:rPr lang="et-EE" sz="2200" b="1" dirty="0" smtClean="0">
                <a:latin typeface="Calibri (Body)"/>
              </a:rPr>
              <a:t/>
            </a:r>
            <a:br>
              <a:rPr lang="et-EE" sz="2200" b="1" dirty="0" smtClean="0">
                <a:latin typeface="Calibri (Body)"/>
              </a:rPr>
            </a:br>
            <a:r>
              <a:rPr lang="en-US" sz="2200" b="1" dirty="0" err="1" smtClean="0">
                <a:latin typeface="Calibri (Body)"/>
              </a:rPr>
              <a:t>vereülekande</a:t>
            </a:r>
            <a:r>
              <a:rPr lang="en-US" sz="2200" b="1" dirty="0" smtClean="0">
                <a:latin typeface="Calibri (Body)"/>
              </a:rPr>
              <a:t> </a:t>
            </a:r>
            <a:r>
              <a:rPr lang="en-US" sz="2200" b="1" dirty="0" err="1" smtClean="0">
                <a:latin typeface="Calibri (Body)"/>
              </a:rPr>
              <a:t>ajal</a:t>
            </a:r>
            <a:r>
              <a:rPr lang="en-US" sz="2200" b="1" dirty="0" smtClean="0">
                <a:latin typeface="Calibri (Body)"/>
              </a:rPr>
              <a:t> </a:t>
            </a:r>
            <a:r>
              <a:rPr lang="en-US" sz="2200" b="1" dirty="0">
                <a:latin typeface="Calibri (Body)"/>
              </a:rPr>
              <a:t>ja </a:t>
            </a:r>
            <a:r>
              <a:rPr lang="en-US" sz="2200" b="1" dirty="0" err="1">
                <a:latin typeface="Calibri (Body)"/>
              </a:rPr>
              <a:t>selle</a:t>
            </a:r>
            <a:r>
              <a:rPr lang="en-US" sz="2200" b="1" dirty="0">
                <a:latin typeface="Calibri (Body)"/>
              </a:rPr>
              <a:t> </a:t>
            </a:r>
            <a:r>
              <a:rPr lang="en-US" sz="2200" b="1" dirty="0" err="1">
                <a:latin typeface="Calibri (Body)"/>
              </a:rPr>
              <a:t>järgselt</a:t>
            </a:r>
            <a:r>
              <a:rPr lang="en-US" sz="2200" b="1" dirty="0">
                <a:latin typeface="Calibri (Body)"/>
              </a:rPr>
              <a:t> (§ </a:t>
            </a:r>
            <a:r>
              <a:rPr lang="en-US" sz="2200" b="1" dirty="0" smtClean="0">
                <a:latin typeface="Calibri (Body)"/>
              </a:rPr>
              <a:t>10.</a:t>
            </a:r>
            <a:r>
              <a:rPr lang="et-EE" sz="2200" b="1" dirty="0" smtClean="0">
                <a:latin typeface="Calibri (Body)"/>
              </a:rPr>
              <a:t> </a:t>
            </a:r>
            <a:r>
              <a:rPr lang="en-US" sz="2200" b="1" dirty="0" err="1" smtClean="0">
                <a:latin typeface="Calibri (Body)"/>
              </a:rPr>
              <a:t>Patsiendi</a:t>
            </a:r>
            <a:r>
              <a:rPr lang="en-US" sz="2200" b="1" dirty="0" smtClean="0">
                <a:latin typeface="Calibri (Body)"/>
              </a:rPr>
              <a:t> </a:t>
            </a:r>
            <a:r>
              <a:rPr lang="et-EE" sz="2200" b="1" dirty="0" smtClean="0">
                <a:latin typeface="Calibri (Body)"/>
              </a:rPr>
              <a:t/>
            </a:r>
            <a:br>
              <a:rPr lang="et-EE" sz="2200" b="1" dirty="0" smtClean="0">
                <a:latin typeface="Calibri (Body)"/>
              </a:rPr>
            </a:br>
            <a:r>
              <a:rPr lang="en-US" sz="2200" b="1" dirty="0" err="1" smtClean="0">
                <a:latin typeface="Calibri (Body)"/>
              </a:rPr>
              <a:t>jälgimine</a:t>
            </a:r>
            <a:r>
              <a:rPr lang="en-US" sz="2200" b="1" dirty="0" smtClean="0">
                <a:latin typeface="Calibri (Body)"/>
              </a:rPr>
              <a:t> </a:t>
            </a:r>
            <a:r>
              <a:rPr lang="en-US" sz="2200" b="1" dirty="0" err="1">
                <a:latin typeface="Calibri (Body)"/>
              </a:rPr>
              <a:t>vereülekande</a:t>
            </a:r>
            <a:r>
              <a:rPr lang="en-US" sz="2200" b="1" dirty="0">
                <a:latin typeface="Calibri (Body)"/>
              </a:rPr>
              <a:t> </a:t>
            </a:r>
            <a:r>
              <a:rPr lang="en-US" sz="2200" b="1" dirty="0" err="1">
                <a:latin typeface="Calibri (Body)"/>
              </a:rPr>
              <a:t>ajal</a:t>
            </a:r>
            <a:r>
              <a:rPr lang="en-US" sz="2200" b="1" dirty="0">
                <a:latin typeface="Calibri (Body)"/>
              </a:rPr>
              <a:t> ja </a:t>
            </a:r>
            <a:r>
              <a:rPr lang="en-US" sz="2200" b="1" dirty="0" err="1">
                <a:latin typeface="Calibri (Body)"/>
              </a:rPr>
              <a:t>selle</a:t>
            </a:r>
            <a:r>
              <a:rPr lang="en-US" sz="2200" b="1" dirty="0">
                <a:latin typeface="Calibri (Body)"/>
              </a:rPr>
              <a:t> </a:t>
            </a:r>
            <a:r>
              <a:rPr lang="en-US" sz="2200" b="1" dirty="0" err="1">
                <a:latin typeface="Calibri (Body)"/>
              </a:rPr>
              <a:t>järgselt</a:t>
            </a:r>
            <a:r>
              <a:rPr lang="en-US" sz="2200" b="1" dirty="0">
                <a:latin typeface="Calibri (Body)"/>
              </a:rPr>
              <a:t>)? </a:t>
            </a:r>
            <a:r>
              <a:rPr lang="en-US" sz="2200" b="1" dirty="0" err="1">
                <a:latin typeface="Calibri (Body)"/>
              </a:rPr>
              <a:t>Kui</a:t>
            </a:r>
            <a:r>
              <a:rPr lang="en-US" sz="2200" b="1" dirty="0">
                <a:latin typeface="Calibri (Body)"/>
              </a:rPr>
              <a:t> </a:t>
            </a:r>
            <a:r>
              <a:rPr lang="en-US" sz="2200" b="1" dirty="0" err="1">
                <a:latin typeface="Calibri (Body)"/>
              </a:rPr>
              <a:t>jah</a:t>
            </a:r>
            <a:r>
              <a:rPr lang="en-US" sz="2200" b="1" dirty="0">
                <a:latin typeface="Calibri (Body)"/>
              </a:rPr>
              <a:t>, </a:t>
            </a:r>
            <a:r>
              <a:rPr lang="et-EE" sz="2200" b="1" dirty="0" smtClean="0">
                <a:latin typeface="Calibri (Body)"/>
              </a:rPr>
              <a:t/>
            </a:r>
            <a:br>
              <a:rPr lang="et-EE" sz="2200" b="1" dirty="0" smtClean="0">
                <a:latin typeface="Calibri (Body)"/>
              </a:rPr>
            </a:br>
            <a:r>
              <a:rPr lang="en-US" sz="2200" b="1" dirty="0" err="1" smtClean="0">
                <a:latin typeface="Calibri (Body)"/>
              </a:rPr>
              <a:t>siis</a:t>
            </a:r>
            <a:r>
              <a:rPr lang="en-US" sz="2200" b="1" dirty="0" smtClean="0">
                <a:latin typeface="Calibri (Body)"/>
              </a:rPr>
              <a:t> </a:t>
            </a:r>
            <a:r>
              <a:rPr lang="en-US" sz="2200" b="1" dirty="0" err="1">
                <a:latin typeface="Calibri (Body)"/>
              </a:rPr>
              <a:t>milliseid</a:t>
            </a:r>
            <a:r>
              <a:rPr lang="en-US" sz="2200" b="1" dirty="0">
                <a:latin typeface="Calibri (Body)"/>
              </a:rPr>
              <a:t>?</a:t>
            </a:r>
            <a:r>
              <a:rPr lang="en-US" sz="2200" b="1" dirty="0" smtClean="0"/>
              <a:t/>
            </a:r>
            <a:br>
              <a:rPr lang="en-US" sz="2200" b="1" dirty="0" smtClean="0"/>
            </a:br>
            <a:endParaRPr lang="en-US" sz="2200" b="1" dirty="0">
              <a:latin typeface="+mn-lt"/>
              <a:ea typeface="+mn-ea"/>
              <a:cs typeface="+mn-cs"/>
            </a:endParaRPr>
          </a:p>
        </p:txBody>
      </p:sp>
      <p:sp>
        <p:nvSpPr>
          <p:cNvPr id="4" name="Content Placeholder 3"/>
          <p:cNvSpPr>
            <a:spLocks noGrp="1"/>
          </p:cNvSpPr>
          <p:nvPr>
            <p:ph sz="half" idx="2"/>
          </p:nvPr>
        </p:nvSpPr>
        <p:spPr/>
        <p:txBody>
          <a:bodyPr>
            <a:normAutofit fontScale="92500" lnSpcReduction="20000"/>
          </a:bodyPr>
          <a:lstStyle/>
          <a:p>
            <a:r>
              <a:rPr lang="et-EE" dirty="0" smtClean="0"/>
              <a:t>2019</a:t>
            </a:r>
          </a:p>
          <a:p>
            <a:pPr marL="0" indent="0">
              <a:buNone/>
            </a:pPr>
            <a:endParaRPr lang="et-EE" dirty="0" smtClean="0"/>
          </a:p>
          <a:p>
            <a:pPr>
              <a:lnSpc>
                <a:spcPct val="110000"/>
              </a:lnSpc>
            </a:pPr>
            <a:r>
              <a:rPr lang="et-EE" sz="2200" dirty="0"/>
              <a:t> (6) Vereülekande lõppemisel ja 24 tundi pärast vereülekande lõppemist märgib õde vereülekandeprotokolli patsiendilt eritunud uriini koguse ja värvuse</a:t>
            </a:r>
            <a:r>
              <a:rPr lang="et-EE" sz="2200" dirty="0" smtClean="0"/>
              <a:t>.</a:t>
            </a:r>
          </a:p>
          <a:p>
            <a:pPr>
              <a:lnSpc>
                <a:spcPct val="110000"/>
              </a:lnSpc>
            </a:pPr>
            <a:r>
              <a:rPr lang="et-EE" sz="2200" dirty="0"/>
              <a:t> (</a:t>
            </a:r>
            <a:r>
              <a:rPr lang="et-EE" sz="2200" dirty="0" smtClean="0"/>
              <a:t>6.1</a:t>
            </a:r>
            <a:r>
              <a:rPr lang="et-EE" sz="2200" dirty="0"/>
              <a:t>) Ambulatoorsete vereülekannete korral jälgib õde patsienti vähemalt 30 minutit pärast ülekande lõppu ja seejärel dokumenteeritakse patsiendi lahkumine raviasutusest. Patsienti teavitatakse kirjalikult võimalikest vereülekande </a:t>
            </a:r>
            <a:r>
              <a:rPr lang="et-EE" sz="2200" dirty="0" err="1"/>
              <a:t>kõrvaltoimetest</a:t>
            </a:r>
            <a:r>
              <a:rPr lang="et-EE" sz="2200" dirty="0"/>
              <a:t> ja antakse kaasa kirjalikud soovitused </a:t>
            </a:r>
            <a:r>
              <a:rPr lang="et-EE" sz="2200" dirty="0" err="1"/>
              <a:t>kõrvaltoimete</a:t>
            </a:r>
            <a:r>
              <a:rPr lang="et-EE" sz="2200" dirty="0"/>
              <a:t> ilmnemisel tegutsemiseks.</a:t>
            </a:r>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fontScale="92500" lnSpcReduction="20000"/>
          </a:bodyPr>
          <a:lstStyle/>
          <a:p>
            <a:r>
              <a:rPr lang="et-EE" dirty="0" smtClean="0"/>
              <a:t>2023</a:t>
            </a:r>
            <a:endParaRPr lang="et-EE" dirty="0"/>
          </a:p>
          <a:p>
            <a:endParaRPr lang="et-EE" dirty="0" smtClean="0"/>
          </a:p>
          <a:p>
            <a:pPr>
              <a:lnSpc>
                <a:spcPct val="110000"/>
              </a:lnSpc>
            </a:pPr>
            <a:r>
              <a:rPr lang="et-EE" sz="2200" strike="sngStrike" dirty="0"/>
              <a:t> </a:t>
            </a:r>
            <a:r>
              <a:rPr lang="et-EE" sz="2200" strike="sngStrike" dirty="0"/>
              <a:t> (6) Vereülekande lõppemisel ja 24 tundi pärast vereülekande lõppemist märgib õde vereülekandeprotokolli patsiendilt eritunud uriini koguse ja värvuse</a:t>
            </a:r>
            <a:r>
              <a:rPr lang="et-EE" sz="2200" strike="sngStrike" dirty="0" smtClean="0"/>
              <a:t>.</a:t>
            </a:r>
          </a:p>
          <a:p>
            <a:pPr>
              <a:lnSpc>
                <a:spcPct val="110000"/>
              </a:lnSpc>
            </a:pPr>
            <a:r>
              <a:rPr lang="et-EE" sz="2200" dirty="0"/>
              <a:t>  (6.1) Ambulatoorsete vereülekannete korral </a:t>
            </a:r>
            <a:r>
              <a:rPr lang="et-EE" sz="2200" strike="sngStrike" dirty="0"/>
              <a:t>jälgib õde patsienti vähemalt 30 minutit pärast ülekande lõppu ja seejärel dokumenteeritakse patsiendi lahkumine raviasutusest. </a:t>
            </a:r>
            <a:r>
              <a:rPr lang="et-EE" sz="2200" dirty="0"/>
              <a:t>Patsienti teavitatakse kirjalikult võimalikest vereülekande </a:t>
            </a:r>
            <a:r>
              <a:rPr lang="et-EE" sz="2200" dirty="0" err="1"/>
              <a:t>kõrvaltoimetest</a:t>
            </a:r>
            <a:r>
              <a:rPr lang="et-EE" sz="2200" dirty="0"/>
              <a:t> ja antakse kaasa kirjalikud soovitused </a:t>
            </a:r>
            <a:r>
              <a:rPr lang="et-EE" sz="2200" dirty="0" err="1"/>
              <a:t>kõrvaltoimete</a:t>
            </a:r>
            <a:r>
              <a:rPr lang="et-EE" sz="2200" dirty="0"/>
              <a:t> ilmnemisel tegutsemiseks.</a:t>
            </a:r>
          </a:p>
          <a:p>
            <a:pPr>
              <a:lnSpc>
                <a:spcPct val="110000"/>
              </a:lnSpc>
            </a:pPr>
            <a:endParaRPr lang="et-EE" sz="2200" dirty="0"/>
          </a:p>
        </p:txBody>
      </p:sp>
    </p:spTree>
    <p:extLst>
      <p:ext uri="{BB962C8B-B14F-4D97-AF65-F5344CB8AC3E}">
        <p14:creationId xmlns:p14="http://schemas.microsoft.com/office/powerpoint/2010/main" val="1218917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11. </a:t>
            </a:r>
            <a:r>
              <a:rPr lang="en-US" sz="2000" b="1" dirty="0" err="1">
                <a:latin typeface="Calibri (Body)"/>
              </a:rPr>
              <a:t>Kas</a:t>
            </a:r>
            <a:r>
              <a:rPr lang="en-US" sz="2000" b="1" dirty="0">
                <a:latin typeface="Calibri (Body)"/>
              </a:rPr>
              <a:t> </a:t>
            </a:r>
            <a:r>
              <a:rPr lang="en-US" sz="2000" b="1" dirty="0" err="1">
                <a:latin typeface="Calibri (Body)"/>
              </a:rPr>
              <a:t>olete</a:t>
            </a:r>
            <a:r>
              <a:rPr lang="en-US" sz="2000" b="1" dirty="0">
                <a:latin typeface="Calibri (Body)"/>
              </a:rPr>
              <a:t> </a:t>
            </a:r>
            <a:r>
              <a:rPr lang="en-US" sz="2000" b="1" dirty="0" err="1">
                <a:latin typeface="Calibri (Body)"/>
              </a:rPr>
              <a:t>teinud</a:t>
            </a:r>
            <a:r>
              <a:rPr lang="en-US" sz="2000" b="1" dirty="0">
                <a:latin typeface="Calibri (Body)"/>
              </a:rPr>
              <a:t> </a:t>
            </a:r>
            <a:r>
              <a:rPr lang="en-US" sz="2000" b="1" dirty="0" err="1">
                <a:latin typeface="Calibri (Body)"/>
              </a:rPr>
              <a:t>muudatusi</a:t>
            </a:r>
            <a:r>
              <a:rPr lang="en-US" sz="2000" b="1" dirty="0">
                <a:latin typeface="Calibri (Body)"/>
              </a:rPr>
              <a:t> </a:t>
            </a:r>
            <a:r>
              <a:rPr lang="en-US" sz="2000" b="1" dirty="0" err="1">
                <a:latin typeface="Calibri (Body)"/>
              </a:rPr>
              <a:t>patsiendi</a:t>
            </a:r>
            <a:r>
              <a:rPr lang="en-US" sz="2000" b="1" dirty="0">
                <a:latin typeface="Calibri (Body)"/>
              </a:rPr>
              <a:t> </a:t>
            </a:r>
            <a:r>
              <a:rPr lang="en-US" sz="2000" b="1" dirty="0" err="1">
                <a:latin typeface="Calibri (Body)"/>
              </a:rPr>
              <a:t>jälgimises</a:t>
            </a:r>
            <a:r>
              <a:rPr lang="en-US" sz="2000" b="1" dirty="0">
                <a:latin typeface="Calibri (Body)"/>
              </a:rPr>
              <a:t> </a:t>
            </a:r>
            <a:r>
              <a:rPr lang="et-EE" sz="2000" b="1" dirty="0">
                <a:latin typeface="Calibri (Body)"/>
              </a:rPr>
              <a:t/>
            </a:r>
            <a:br>
              <a:rPr lang="et-EE" sz="2000" b="1" dirty="0">
                <a:latin typeface="Calibri (Body)"/>
              </a:rPr>
            </a:br>
            <a:r>
              <a:rPr lang="en-US" sz="2000" b="1" dirty="0" err="1">
                <a:latin typeface="Calibri (Body)"/>
              </a:rPr>
              <a:t>vereülekande</a:t>
            </a:r>
            <a:r>
              <a:rPr lang="en-US" sz="2000" b="1" dirty="0">
                <a:latin typeface="Calibri (Body)"/>
              </a:rPr>
              <a:t> </a:t>
            </a:r>
            <a:r>
              <a:rPr lang="en-US" sz="2000" b="1" dirty="0" err="1">
                <a:latin typeface="Calibri (Body)"/>
              </a:rPr>
              <a:t>ajal</a:t>
            </a:r>
            <a:r>
              <a:rPr lang="en-US" sz="2000" b="1" dirty="0">
                <a:latin typeface="Calibri (Body)"/>
              </a:rPr>
              <a:t> ja </a:t>
            </a:r>
            <a:r>
              <a:rPr lang="en-US" sz="2000" b="1" dirty="0" err="1">
                <a:latin typeface="Calibri (Body)"/>
              </a:rPr>
              <a:t>selle</a:t>
            </a:r>
            <a:r>
              <a:rPr lang="en-US" sz="2000" b="1" dirty="0">
                <a:latin typeface="Calibri (Body)"/>
              </a:rPr>
              <a:t> </a:t>
            </a:r>
            <a:r>
              <a:rPr lang="en-US" sz="2000" b="1" dirty="0" err="1">
                <a:latin typeface="Calibri (Body)"/>
              </a:rPr>
              <a:t>järgselt</a:t>
            </a:r>
            <a:r>
              <a:rPr lang="en-US" sz="2000" b="1" dirty="0">
                <a:latin typeface="Calibri (Body)"/>
              </a:rPr>
              <a:t> (§ 10.</a:t>
            </a:r>
            <a:r>
              <a:rPr lang="et-EE" sz="2000" b="1" dirty="0">
                <a:latin typeface="Calibri (Body)"/>
              </a:rPr>
              <a:t> </a:t>
            </a:r>
            <a:r>
              <a:rPr lang="en-US" sz="2000" b="1" dirty="0" err="1">
                <a:latin typeface="Calibri (Body)"/>
              </a:rPr>
              <a:t>Patsiendi</a:t>
            </a:r>
            <a:r>
              <a:rPr lang="en-US" sz="2000" b="1" dirty="0">
                <a:latin typeface="Calibri (Body)"/>
              </a:rPr>
              <a:t> </a:t>
            </a:r>
            <a:r>
              <a:rPr lang="et-EE" sz="2000" b="1" dirty="0">
                <a:latin typeface="Calibri (Body)"/>
              </a:rPr>
              <a:t/>
            </a:r>
            <a:br>
              <a:rPr lang="et-EE" sz="2000" b="1" dirty="0">
                <a:latin typeface="Calibri (Body)"/>
              </a:rPr>
            </a:br>
            <a:r>
              <a:rPr lang="en-US" sz="2000" b="1" dirty="0" err="1">
                <a:latin typeface="Calibri (Body)"/>
              </a:rPr>
              <a:t>jälgimine</a:t>
            </a:r>
            <a:r>
              <a:rPr lang="en-US" sz="2000" b="1" dirty="0">
                <a:latin typeface="Calibri (Body)"/>
              </a:rPr>
              <a:t> </a:t>
            </a:r>
            <a:r>
              <a:rPr lang="en-US" sz="2000" b="1" dirty="0" err="1">
                <a:latin typeface="Calibri (Body)"/>
              </a:rPr>
              <a:t>vereülekande</a:t>
            </a:r>
            <a:r>
              <a:rPr lang="en-US" sz="2000" b="1" dirty="0">
                <a:latin typeface="Calibri (Body)"/>
              </a:rPr>
              <a:t> </a:t>
            </a:r>
            <a:r>
              <a:rPr lang="en-US" sz="2000" b="1" dirty="0" err="1">
                <a:latin typeface="Calibri (Body)"/>
              </a:rPr>
              <a:t>ajal</a:t>
            </a:r>
            <a:r>
              <a:rPr lang="en-US" sz="2000" b="1" dirty="0">
                <a:latin typeface="Calibri (Body)"/>
              </a:rPr>
              <a:t> ja </a:t>
            </a:r>
            <a:r>
              <a:rPr lang="en-US" sz="2000" b="1" dirty="0" err="1">
                <a:latin typeface="Calibri (Body)"/>
              </a:rPr>
              <a:t>selle</a:t>
            </a:r>
            <a:r>
              <a:rPr lang="en-US" sz="2000" b="1" dirty="0">
                <a:latin typeface="Calibri (Body)"/>
              </a:rPr>
              <a:t> </a:t>
            </a:r>
            <a:r>
              <a:rPr lang="en-US" sz="2000" b="1" dirty="0" err="1">
                <a:latin typeface="Calibri (Body)"/>
              </a:rPr>
              <a:t>järgselt</a:t>
            </a:r>
            <a:r>
              <a:rPr lang="en-US" sz="2000" b="1" dirty="0">
                <a:latin typeface="Calibri (Body)"/>
              </a:rPr>
              <a:t>)? </a:t>
            </a:r>
            <a:r>
              <a:rPr lang="en-US" sz="2000" b="1" dirty="0" err="1">
                <a:latin typeface="Calibri (Body)"/>
              </a:rPr>
              <a:t>Kui</a:t>
            </a:r>
            <a:r>
              <a:rPr lang="en-US" sz="2000" b="1" dirty="0">
                <a:latin typeface="Calibri (Body)"/>
              </a:rPr>
              <a:t> </a:t>
            </a:r>
            <a:r>
              <a:rPr lang="en-US" sz="2000" b="1" dirty="0" err="1">
                <a:latin typeface="Calibri (Body)"/>
              </a:rPr>
              <a:t>jah</a:t>
            </a:r>
            <a:r>
              <a:rPr lang="en-US" sz="2000" b="1" dirty="0">
                <a:latin typeface="Calibri (Body)"/>
              </a:rPr>
              <a:t>, </a:t>
            </a:r>
            <a:r>
              <a:rPr lang="et-EE" sz="2000" b="1" dirty="0">
                <a:latin typeface="Calibri (Body)"/>
              </a:rPr>
              <a:t/>
            </a:r>
            <a:br>
              <a:rPr lang="et-EE" sz="2000" b="1" dirty="0">
                <a:latin typeface="Calibri (Body)"/>
              </a:rPr>
            </a:br>
            <a:r>
              <a:rPr lang="en-US" sz="2000" b="1" dirty="0" err="1">
                <a:latin typeface="Calibri (Body)"/>
              </a:rPr>
              <a:t>siis</a:t>
            </a:r>
            <a:r>
              <a:rPr lang="en-US" sz="2000" b="1" dirty="0">
                <a:latin typeface="Calibri (Body)"/>
              </a:rPr>
              <a:t> </a:t>
            </a:r>
            <a:r>
              <a:rPr lang="en-US" sz="2000" b="1" dirty="0" err="1">
                <a:latin typeface="Calibri (Body)"/>
              </a:rPr>
              <a:t>milliseid</a:t>
            </a:r>
            <a:r>
              <a:rPr lang="en-US" sz="2000" b="1" dirty="0">
                <a:latin typeface="Calibri (Body)"/>
              </a:rPr>
              <a:t>?</a:t>
            </a:r>
            <a:endParaRPr lang="en-US" sz="2000" b="1" dirty="0">
              <a:latin typeface="+mn-lt"/>
              <a:ea typeface="+mn-ea"/>
              <a:cs typeface="+mn-cs"/>
            </a:endParaRPr>
          </a:p>
        </p:txBody>
      </p:sp>
      <p:sp>
        <p:nvSpPr>
          <p:cNvPr id="3" name="Content Placeholder 2"/>
          <p:cNvSpPr>
            <a:spLocks noGrp="1"/>
          </p:cNvSpPr>
          <p:nvPr>
            <p:ph idx="1"/>
          </p:nvPr>
        </p:nvSpPr>
        <p:spPr/>
        <p:txBody>
          <a:bodyPr>
            <a:normAutofit lnSpcReduction="10000"/>
          </a:bodyPr>
          <a:lstStyle/>
          <a:p>
            <a:pPr>
              <a:spcBef>
                <a:spcPct val="0"/>
              </a:spcBef>
            </a:pPr>
            <a:r>
              <a:rPr lang="et-EE" sz="2400" dirty="0" smtClean="0"/>
              <a:t>Ei ole teinud  muudatusi – 4</a:t>
            </a:r>
          </a:p>
          <a:p>
            <a:pPr>
              <a:spcBef>
                <a:spcPct val="0"/>
              </a:spcBef>
            </a:pPr>
            <a:endParaRPr lang="et-EE" sz="2400" dirty="0" smtClean="0"/>
          </a:p>
          <a:p>
            <a:pPr>
              <a:spcBef>
                <a:spcPct val="0"/>
              </a:spcBef>
            </a:pPr>
            <a:r>
              <a:rPr lang="et-EE" sz="2400" dirty="0" smtClean="0"/>
              <a:t>Päevaravis </a:t>
            </a:r>
            <a:r>
              <a:rPr lang="et-EE" sz="2400" dirty="0"/>
              <a:t>ja peale </a:t>
            </a:r>
            <a:r>
              <a:rPr lang="et-EE" sz="2400" dirty="0" err="1"/>
              <a:t>EMO-s</a:t>
            </a:r>
            <a:r>
              <a:rPr lang="et-EE" sz="2400" dirty="0"/>
              <a:t> tehtud ülekannet (mille järgselt patsient läheb koju) ei toimu 3-tunni jälgimist. Patsiendile antakse kaasa infoleht vereülekandereaktsiooni ja selle puhul käitumise kohta. Uriini koguse ja värvuse jälgimist enam ei </a:t>
            </a:r>
            <a:r>
              <a:rPr lang="et-EE" sz="2400" dirty="0" smtClean="0"/>
              <a:t>toimu;</a:t>
            </a:r>
          </a:p>
          <a:p>
            <a:pPr>
              <a:spcBef>
                <a:spcPct val="0"/>
              </a:spcBef>
            </a:pPr>
            <a:endParaRPr lang="et-EE" sz="2400" dirty="0" smtClean="0"/>
          </a:p>
          <a:p>
            <a:pPr>
              <a:spcBef>
                <a:spcPct val="0"/>
              </a:spcBef>
            </a:pPr>
            <a:r>
              <a:rPr lang="et-EE" sz="2400" dirty="0"/>
              <a:t>Ära jäetud uriini värvuse </a:t>
            </a:r>
            <a:r>
              <a:rPr lang="et-EE" sz="2400" dirty="0" smtClean="0"/>
              <a:t>hindamine </a:t>
            </a:r>
            <a:r>
              <a:rPr lang="et-EE" sz="2400" dirty="0"/>
              <a:t>peale </a:t>
            </a:r>
            <a:r>
              <a:rPr lang="et-EE" sz="2400" dirty="0" smtClean="0"/>
              <a:t>ülekannet;</a:t>
            </a:r>
          </a:p>
          <a:p>
            <a:pPr>
              <a:spcBef>
                <a:spcPct val="0"/>
              </a:spcBef>
            </a:pPr>
            <a:endParaRPr lang="et-EE" sz="2400" dirty="0" smtClean="0"/>
          </a:p>
          <a:p>
            <a:pPr>
              <a:spcBef>
                <a:spcPct val="0"/>
              </a:spcBef>
            </a:pPr>
            <a:r>
              <a:rPr lang="fi-FI" sz="2400" dirty="0"/>
              <a:t>Lisasime pulsi näitude välja, eemaldasime uriini kontrolli </a:t>
            </a:r>
            <a:r>
              <a:rPr lang="fi-FI" sz="2400" dirty="0" smtClean="0"/>
              <a:t>väljad</a:t>
            </a:r>
            <a:r>
              <a:rPr lang="et-EE" sz="2400" dirty="0" smtClean="0"/>
              <a:t>;</a:t>
            </a:r>
          </a:p>
          <a:p>
            <a:pPr>
              <a:spcBef>
                <a:spcPct val="0"/>
              </a:spcBef>
            </a:pPr>
            <a:endParaRPr lang="et-EE" sz="2400" dirty="0" smtClean="0"/>
          </a:p>
          <a:p>
            <a:pPr>
              <a:spcBef>
                <a:spcPct val="0"/>
              </a:spcBef>
            </a:pPr>
            <a:r>
              <a:rPr lang="et-EE" sz="2400" dirty="0"/>
              <a:t>Õde ei märgi uriini </a:t>
            </a:r>
            <a:r>
              <a:rPr lang="et-EE" sz="2400" dirty="0" smtClean="0"/>
              <a:t>kogust </a:t>
            </a:r>
            <a:r>
              <a:rPr lang="et-EE" sz="2400" dirty="0"/>
              <a:t>ja </a:t>
            </a:r>
            <a:r>
              <a:rPr lang="et-EE" sz="2400" dirty="0" smtClean="0"/>
              <a:t>värvust. </a:t>
            </a:r>
            <a:r>
              <a:rPr lang="et-EE" sz="2400" dirty="0"/>
              <a:t>Ambulatoorsete vereülekannete korral õde jälgib patsienti 30 minutit pärast ülekande </a:t>
            </a:r>
            <a:r>
              <a:rPr lang="et-EE" sz="2400" dirty="0" smtClean="0"/>
              <a:t>lõppu;</a:t>
            </a:r>
          </a:p>
          <a:p>
            <a:pPr>
              <a:spcBef>
                <a:spcPct val="0"/>
              </a:spcBef>
            </a:pPr>
            <a:endParaRPr lang="et-EE" sz="2400" dirty="0"/>
          </a:p>
          <a:p>
            <a:pPr>
              <a:spcBef>
                <a:spcPct val="0"/>
              </a:spcBef>
            </a:pPr>
            <a:endParaRPr lang="et-EE" sz="2400" dirty="0" smtClean="0"/>
          </a:p>
          <a:p>
            <a:pPr marL="457200" lvl="1" indent="0">
              <a:spcBef>
                <a:spcPct val="0"/>
              </a:spcBef>
              <a:buNone/>
            </a:pP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880057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000" b="1" dirty="0">
                <a:solidFill>
                  <a:prstClr val="black"/>
                </a:solidFill>
                <a:latin typeface="Calibri (Body)"/>
              </a:rPr>
              <a:t>11. </a:t>
            </a:r>
            <a:r>
              <a:rPr lang="en-US" sz="2000" b="1" dirty="0" err="1">
                <a:solidFill>
                  <a:prstClr val="black"/>
                </a:solidFill>
                <a:latin typeface="Calibri (Body)"/>
              </a:rPr>
              <a:t>Kas</a:t>
            </a:r>
            <a:r>
              <a:rPr lang="en-US" sz="2000" b="1" dirty="0">
                <a:solidFill>
                  <a:prstClr val="black"/>
                </a:solidFill>
                <a:latin typeface="Calibri (Body)"/>
              </a:rPr>
              <a:t> </a:t>
            </a:r>
            <a:r>
              <a:rPr lang="en-US" sz="2000" b="1" dirty="0" err="1">
                <a:solidFill>
                  <a:prstClr val="black"/>
                </a:solidFill>
                <a:latin typeface="Calibri (Body)"/>
              </a:rPr>
              <a:t>olete</a:t>
            </a:r>
            <a:r>
              <a:rPr lang="en-US" sz="2000" b="1" dirty="0">
                <a:solidFill>
                  <a:prstClr val="black"/>
                </a:solidFill>
                <a:latin typeface="Calibri (Body)"/>
              </a:rPr>
              <a:t> </a:t>
            </a:r>
            <a:r>
              <a:rPr lang="en-US" sz="2000" b="1" dirty="0" err="1">
                <a:solidFill>
                  <a:prstClr val="black"/>
                </a:solidFill>
                <a:latin typeface="Calibri (Body)"/>
              </a:rPr>
              <a:t>teinud</a:t>
            </a:r>
            <a:r>
              <a:rPr lang="en-US" sz="2000" b="1" dirty="0">
                <a:solidFill>
                  <a:prstClr val="black"/>
                </a:solidFill>
                <a:latin typeface="Calibri (Body)"/>
              </a:rPr>
              <a:t> </a:t>
            </a:r>
            <a:r>
              <a:rPr lang="en-US" sz="2000" b="1" dirty="0" err="1">
                <a:solidFill>
                  <a:prstClr val="black"/>
                </a:solidFill>
                <a:latin typeface="Calibri (Body)"/>
              </a:rPr>
              <a:t>muudatusi</a:t>
            </a:r>
            <a:r>
              <a:rPr lang="en-US" sz="2000" b="1" dirty="0">
                <a:solidFill>
                  <a:prstClr val="black"/>
                </a:solidFill>
                <a:latin typeface="Calibri (Body)"/>
              </a:rPr>
              <a:t> </a:t>
            </a:r>
            <a:r>
              <a:rPr lang="en-US" sz="2000" b="1" dirty="0" err="1">
                <a:solidFill>
                  <a:prstClr val="black"/>
                </a:solidFill>
                <a:latin typeface="Calibri (Body)"/>
              </a:rPr>
              <a:t>patsiendi</a:t>
            </a:r>
            <a:r>
              <a:rPr lang="en-US" sz="2000" b="1" dirty="0">
                <a:solidFill>
                  <a:prstClr val="black"/>
                </a:solidFill>
                <a:latin typeface="Calibri (Body)"/>
              </a:rPr>
              <a:t> </a:t>
            </a:r>
            <a:r>
              <a:rPr lang="en-US" sz="2000" b="1" dirty="0" err="1">
                <a:solidFill>
                  <a:prstClr val="black"/>
                </a:solidFill>
                <a:latin typeface="Calibri (Body)"/>
              </a:rPr>
              <a:t>jälgimises</a:t>
            </a:r>
            <a:r>
              <a:rPr lang="en-US" sz="2000" b="1" dirty="0">
                <a:solidFill>
                  <a:prstClr val="black"/>
                </a:solidFill>
                <a:latin typeface="Calibri (Body)"/>
              </a:rPr>
              <a:t> </a:t>
            </a:r>
            <a:r>
              <a:rPr lang="et-EE" sz="2000" b="1" dirty="0">
                <a:solidFill>
                  <a:prstClr val="black"/>
                </a:solidFill>
                <a:latin typeface="Calibri (Body)"/>
              </a:rPr>
              <a:t/>
            </a:r>
            <a:br>
              <a:rPr lang="et-EE" sz="2000" b="1" dirty="0">
                <a:solidFill>
                  <a:prstClr val="black"/>
                </a:solidFill>
                <a:latin typeface="Calibri (Body)"/>
              </a:rPr>
            </a:br>
            <a:r>
              <a:rPr lang="en-US" sz="2000" b="1" dirty="0" err="1">
                <a:solidFill>
                  <a:prstClr val="black"/>
                </a:solidFill>
                <a:latin typeface="Calibri (Body)"/>
              </a:rPr>
              <a:t>vereülekande</a:t>
            </a:r>
            <a:r>
              <a:rPr lang="en-US" sz="2000" b="1" dirty="0">
                <a:solidFill>
                  <a:prstClr val="black"/>
                </a:solidFill>
                <a:latin typeface="Calibri (Body)"/>
              </a:rPr>
              <a:t> </a:t>
            </a:r>
            <a:r>
              <a:rPr lang="en-US" sz="2000" b="1" dirty="0" err="1">
                <a:solidFill>
                  <a:prstClr val="black"/>
                </a:solidFill>
                <a:latin typeface="Calibri (Body)"/>
              </a:rPr>
              <a:t>ajal</a:t>
            </a:r>
            <a:r>
              <a:rPr lang="en-US" sz="2000" b="1" dirty="0">
                <a:solidFill>
                  <a:prstClr val="black"/>
                </a:solidFill>
                <a:latin typeface="Calibri (Body)"/>
              </a:rPr>
              <a:t> ja </a:t>
            </a:r>
            <a:r>
              <a:rPr lang="en-US" sz="2000" b="1" dirty="0" err="1">
                <a:solidFill>
                  <a:prstClr val="black"/>
                </a:solidFill>
                <a:latin typeface="Calibri (Body)"/>
              </a:rPr>
              <a:t>selle</a:t>
            </a:r>
            <a:r>
              <a:rPr lang="en-US" sz="2000" b="1" dirty="0">
                <a:solidFill>
                  <a:prstClr val="black"/>
                </a:solidFill>
                <a:latin typeface="Calibri (Body)"/>
              </a:rPr>
              <a:t> </a:t>
            </a:r>
            <a:r>
              <a:rPr lang="en-US" sz="2000" b="1" dirty="0" err="1">
                <a:solidFill>
                  <a:prstClr val="black"/>
                </a:solidFill>
                <a:latin typeface="Calibri (Body)"/>
              </a:rPr>
              <a:t>järgselt</a:t>
            </a:r>
            <a:r>
              <a:rPr lang="en-US" sz="2000" b="1" dirty="0">
                <a:solidFill>
                  <a:prstClr val="black"/>
                </a:solidFill>
                <a:latin typeface="Calibri (Body)"/>
              </a:rPr>
              <a:t> (§ 10.</a:t>
            </a:r>
            <a:r>
              <a:rPr lang="et-EE" sz="2000" b="1" dirty="0">
                <a:solidFill>
                  <a:prstClr val="black"/>
                </a:solidFill>
                <a:latin typeface="Calibri (Body)"/>
              </a:rPr>
              <a:t> </a:t>
            </a:r>
            <a:r>
              <a:rPr lang="en-US" sz="2000" b="1" dirty="0" err="1">
                <a:solidFill>
                  <a:prstClr val="black"/>
                </a:solidFill>
                <a:latin typeface="Calibri (Body)"/>
              </a:rPr>
              <a:t>Patsiendi</a:t>
            </a:r>
            <a:r>
              <a:rPr lang="en-US" sz="2000" b="1" dirty="0">
                <a:solidFill>
                  <a:prstClr val="black"/>
                </a:solidFill>
                <a:latin typeface="Calibri (Body)"/>
              </a:rPr>
              <a:t> </a:t>
            </a:r>
            <a:r>
              <a:rPr lang="et-EE" sz="2000" b="1" dirty="0">
                <a:solidFill>
                  <a:prstClr val="black"/>
                </a:solidFill>
                <a:latin typeface="Calibri (Body)"/>
              </a:rPr>
              <a:t/>
            </a:r>
            <a:br>
              <a:rPr lang="et-EE" sz="2000" b="1" dirty="0">
                <a:solidFill>
                  <a:prstClr val="black"/>
                </a:solidFill>
                <a:latin typeface="Calibri (Body)"/>
              </a:rPr>
            </a:br>
            <a:r>
              <a:rPr lang="en-US" sz="2000" b="1" dirty="0" err="1">
                <a:solidFill>
                  <a:prstClr val="black"/>
                </a:solidFill>
                <a:latin typeface="Calibri (Body)"/>
              </a:rPr>
              <a:t>jälgimine</a:t>
            </a:r>
            <a:r>
              <a:rPr lang="en-US" sz="2000" b="1" dirty="0">
                <a:solidFill>
                  <a:prstClr val="black"/>
                </a:solidFill>
                <a:latin typeface="Calibri (Body)"/>
              </a:rPr>
              <a:t> </a:t>
            </a:r>
            <a:r>
              <a:rPr lang="en-US" sz="2000" b="1" dirty="0" err="1">
                <a:solidFill>
                  <a:prstClr val="black"/>
                </a:solidFill>
                <a:latin typeface="Calibri (Body)"/>
              </a:rPr>
              <a:t>vereülekande</a:t>
            </a:r>
            <a:r>
              <a:rPr lang="en-US" sz="2000" b="1" dirty="0">
                <a:solidFill>
                  <a:prstClr val="black"/>
                </a:solidFill>
                <a:latin typeface="Calibri (Body)"/>
              </a:rPr>
              <a:t> </a:t>
            </a:r>
            <a:r>
              <a:rPr lang="en-US" sz="2000" b="1" dirty="0" err="1">
                <a:solidFill>
                  <a:prstClr val="black"/>
                </a:solidFill>
                <a:latin typeface="Calibri (Body)"/>
              </a:rPr>
              <a:t>ajal</a:t>
            </a:r>
            <a:r>
              <a:rPr lang="en-US" sz="2000" b="1" dirty="0">
                <a:solidFill>
                  <a:prstClr val="black"/>
                </a:solidFill>
                <a:latin typeface="Calibri (Body)"/>
              </a:rPr>
              <a:t> ja </a:t>
            </a:r>
            <a:r>
              <a:rPr lang="en-US" sz="2000" b="1" dirty="0" err="1">
                <a:solidFill>
                  <a:prstClr val="black"/>
                </a:solidFill>
                <a:latin typeface="Calibri (Body)"/>
              </a:rPr>
              <a:t>selle</a:t>
            </a:r>
            <a:r>
              <a:rPr lang="en-US" sz="2000" b="1" dirty="0">
                <a:solidFill>
                  <a:prstClr val="black"/>
                </a:solidFill>
                <a:latin typeface="Calibri (Body)"/>
              </a:rPr>
              <a:t> </a:t>
            </a:r>
            <a:r>
              <a:rPr lang="en-US" sz="2000" b="1" dirty="0" err="1">
                <a:solidFill>
                  <a:prstClr val="black"/>
                </a:solidFill>
                <a:latin typeface="Calibri (Body)"/>
              </a:rPr>
              <a:t>järgselt</a:t>
            </a:r>
            <a:r>
              <a:rPr lang="en-US" sz="2000" b="1" dirty="0">
                <a:solidFill>
                  <a:prstClr val="black"/>
                </a:solidFill>
                <a:latin typeface="Calibri (Body)"/>
              </a:rPr>
              <a:t>)? </a:t>
            </a:r>
            <a:r>
              <a:rPr lang="en-US" sz="2000" b="1" dirty="0" err="1">
                <a:solidFill>
                  <a:prstClr val="black"/>
                </a:solidFill>
                <a:latin typeface="Calibri (Body)"/>
              </a:rPr>
              <a:t>Kui</a:t>
            </a:r>
            <a:r>
              <a:rPr lang="en-US" sz="2000" b="1" dirty="0">
                <a:solidFill>
                  <a:prstClr val="black"/>
                </a:solidFill>
                <a:latin typeface="Calibri (Body)"/>
              </a:rPr>
              <a:t> </a:t>
            </a:r>
            <a:r>
              <a:rPr lang="en-US" sz="2000" b="1" dirty="0" err="1">
                <a:solidFill>
                  <a:prstClr val="black"/>
                </a:solidFill>
                <a:latin typeface="Calibri (Body)"/>
              </a:rPr>
              <a:t>jah</a:t>
            </a:r>
            <a:r>
              <a:rPr lang="en-US" sz="2000" b="1" dirty="0">
                <a:solidFill>
                  <a:prstClr val="black"/>
                </a:solidFill>
                <a:latin typeface="Calibri (Body)"/>
              </a:rPr>
              <a:t>, </a:t>
            </a:r>
            <a:r>
              <a:rPr lang="et-EE" sz="2000" b="1" dirty="0">
                <a:solidFill>
                  <a:prstClr val="black"/>
                </a:solidFill>
                <a:latin typeface="Calibri (Body)"/>
              </a:rPr>
              <a:t/>
            </a:r>
            <a:br>
              <a:rPr lang="et-EE" sz="2000" b="1" dirty="0">
                <a:solidFill>
                  <a:prstClr val="black"/>
                </a:solidFill>
                <a:latin typeface="Calibri (Body)"/>
              </a:rPr>
            </a:br>
            <a:r>
              <a:rPr lang="en-US" sz="2000" b="1" dirty="0" err="1">
                <a:solidFill>
                  <a:prstClr val="black"/>
                </a:solidFill>
                <a:latin typeface="Calibri (Body)"/>
              </a:rPr>
              <a:t>siis</a:t>
            </a:r>
            <a:r>
              <a:rPr lang="en-US" sz="2000" b="1" dirty="0">
                <a:solidFill>
                  <a:prstClr val="black"/>
                </a:solidFill>
                <a:latin typeface="Calibri (Body)"/>
              </a:rPr>
              <a:t> </a:t>
            </a:r>
            <a:r>
              <a:rPr lang="en-US" sz="2000" b="1" dirty="0" err="1">
                <a:solidFill>
                  <a:prstClr val="black"/>
                </a:solidFill>
                <a:latin typeface="Calibri (Body)"/>
              </a:rPr>
              <a:t>milliseid</a:t>
            </a:r>
            <a:r>
              <a:rPr lang="en-US" sz="2000" b="1" dirty="0">
                <a:solidFill>
                  <a:prstClr val="black"/>
                </a:solidFill>
                <a:latin typeface="Calibri (Body)"/>
              </a:rPr>
              <a:t>?</a:t>
            </a:r>
            <a:endParaRPr lang="en-US" dirty="0"/>
          </a:p>
        </p:txBody>
      </p:sp>
      <p:sp>
        <p:nvSpPr>
          <p:cNvPr id="3" name="Content Placeholder 2"/>
          <p:cNvSpPr>
            <a:spLocks noGrp="1"/>
          </p:cNvSpPr>
          <p:nvPr>
            <p:ph idx="1"/>
          </p:nvPr>
        </p:nvSpPr>
        <p:spPr/>
        <p:txBody>
          <a:bodyPr>
            <a:normAutofit/>
          </a:bodyPr>
          <a:lstStyle/>
          <a:p>
            <a:pPr>
              <a:spcBef>
                <a:spcPct val="0"/>
              </a:spcBef>
            </a:pPr>
            <a:r>
              <a:rPr lang="et-EE" sz="2400" dirty="0"/>
              <a:t>Intensiivravi osakonnas võib jälgimislehele kantud jälgimisandmed üle kanda transfusiooniprotokolli. Ambulatoorsete vereülekannete korral teavitatakse patsienti kirjalikult võimalikest vereülekande </a:t>
            </a:r>
            <a:r>
              <a:rPr lang="et-EE" sz="2400" dirty="0" err="1"/>
              <a:t>kõrvaltoimetest</a:t>
            </a:r>
            <a:r>
              <a:rPr lang="et-EE" sz="2400" dirty="0"/>
              <a:t> ja antakse kaasa kirjalikud soovitused </a:t>
            </a:r>
            <a:r>
              <a:rPr lang="et-EE" sz="2400" dirty="0" err="1"/>
              <a:t>kõrvaltoimete</a:t>
            </a:r>
            <a:r>
              <a:rPr lang="et-EE" sz="2400" dirty="0"/>
              <a:t> ilmnemisel tegutsemiseks. Vereülekande järgset  ei pea fikseerima uriini kogust, </a:t>
            </a:r>
            <a:r>
              <a:rPr lang="et-EE" sz="2400" dirty="0" smtClean="0"/>
              <a:t>värvust;</a:t>
            </a:r>
          </a:p>
          <a:p>
            <a:pPr>
              <a:spcBef>
                <a:spcPct val="0"/>
              </a:spcBef>
            </a:pPr>
            <a:endParaRPr lang="et-EE" sz="2400" dirty="0" smtClean="0"/>
          </a:p>
          <a:p>
            <a:pPr>
              <a:spcBef>
                <a:spcPct val="0"/>
              </a:spcBef>
            </a:pPr>
            <a:r>
              <a:rPr lang="et-EE" sz="2400" dirty="0"/>
              <a:t>Pärast ülekande lõppu ega 24 h möödudes ei fikseeri protokolli uriini kogust ega värvust. Märge transfusioonireaktsiooni kohta 3h möödudes ehk jälgimisperioodi lõpul (varem oli 24h möödudes).</a:t>
            </a:r>
          </a:p>
        </p:txBody>
      </p:sp>
      <p:pic>
        <p:nvPicPr>
          <p:cNvPr id="4" name="Picture 3"/>
          <p:cNvPicPr>
            <a:picLocks noChangeAspect="1"/>
          </p:cNvPicPr>
          <p:nvPr/>
        </p:nvPicPr>
        <p:blipFill>
          <a:blip r:embed="rId2"/>
          <a:stretch>
            <a:fillRect/>
          </a:stretch>
        </p:blipFill>
        <p:spPr>
          <a:xfrm>
            <a:off x="8085330" y="365125"/>
            <a:ext cx="2962913" cy="1274174"/>
          </a:xfrm>
          <a:prstGeom prst="rect">
            <a:avLst/>
          </a:prstGeom>
        </p:spPr>
      </p:pic>
    </p:spTree>
    <p:extLst>
      <p:ext uri="{BB962C8B-B14F-4D97-AF65-F5344CB8AC3E}">
        <p14:creationId xmlns:p14="http://schemas.microsoft.com/office/powerpoint/2010/main" val="19178918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sz="2200" b="1" dirty="0">
                <a:latin typeface="Calibri (Body)"/>
              </a:rPr>
              <a:t>12. </a:t>
            </a:r>
            <a:r>
              <a:rPr lang="et-EE" sz="2200" b="1" dirty="0" smtClean="0">
                <a:latin typeface="Calibri (Body)"/>
              </a:rPr>
              <a:t>Kas </a:t>
            </a:r>
            <a:r>
              <a:rPr lang="et-EE" sz="2200" b="1" dirty="0">
                <a:latin typeface="Calibri (Body)"/>
              </a:rPr>
              <a:t>olete teinud muudatusi vereülekande jääkide </a:t>
            </a:r>
            <a:r>
              <a:rPr lang="et-EE" sz="2200" b="1" dirty="0" smtClean="0">
                <a:latin typeface="Calibri (Body)"/>
              </a:rPr>
              <a:t/>
            </a:r>
            <a:br>
              <a:rPr lang="et-EE" sz="2200" b="1" dirty="0" smtClean="0">
                <a:latin typeface="Calibri (Body)"/>
              </a:rPr>
            </a:br>
            <a:r>
              <a:rPr lang="et-EE" sz="2200" b="1" dirty="0" err="1" smtClean="0">
                <a:latin typeface="Calibri (Body)"/>
              </a:rPr>
              <a:t>sälitamises</a:t>
            </a:r>
            <a:r>
              <a:rPr lang="et-EE" sz="2200" b="1" dirty="0" smtClean="0">
                <a:latin typeface="Calibri (Body)"/>
              </a:rPr>
              <a:t> </a:t>
            </a:r>
            <a:r>
              <a:rPr lang="et-EE" sz="2200" b="1" dirty="0">
                <a:latin typeface="Calibri (Body)"/>
              </a:rPr>
              <a:t>ja tagastamises verekabinetti (§ 11. </a:t>
            </a:r>
            <a:r>
              <a:rPr lang="et-EE" sz="2200" b="1" dirty="0" smtClean="0">
                <a:latin typeface="Calibri (Body)"/>
              </a:rPr>
              <a:t>Vereülekande</a:t>
            </a:r>
            <a:br>
              <a:rPr lang="et-EE" sz="2200" b="1" dirty="0" smtClean="0">
                <a:latin typeface="Calibri (Body)"/>
              </a:rPr>
            </a:br>
            <a:r>
              <a:rPr lang="et-EE" sz="2200" b="1" dirty="0" smtClean="0">
                <a:latin typeface="Calibri (Body)"/>
              </a:rPr>
              <a:t>jääkide </a:t>
            </a:r>
            <a:r>
              <a:rPr lang="et-EE" sz="2200" b="1" dirty="0">
                <a:latin typeface="Calibri (Body)"/>
              </a:rPr>
              <a:t>saatmine ja verepreparaatide tagastamine </a:t>
            </a:r>
            <a:r>
              <a:rPr lang="et-EE" sz="2200" b="1" dirty="0" smtClean="0">
                <a:latin typeface="Calibri (Body)"/>
              </a:rPr>
              <a:t/>
            </a:r>
            <a:br>
              <a:rPr lang="et-EE" sz="2200" b="1" dirty="0" smtClean="0">
                <a:latin typeface="Calibri (Body)"/>
              </a:rPr>
            </a:br>
            <a:r>
              <a:rPr lang="et-EE" sz="2200" b="1" dirty="0" smtClean="0">
                <a:latin typeface="Calibri (Body)"/>
              </a:rPr>
              <a:t>verekabinetti</a:t>
            </a:r>
            <a:r>
              <a:rPr lang="et-EE" sz="2200" b="1" dirty="0">
                <a:latin typeface="Calibri (Body)"/>
              </a:rPr>
              <a:t>)? Kui jah, siis milliseid?</a:t>
            </a:r>
            <a:r>
              <a:rPr lang="en-US" sz="2200" b="1" dirty="0" smtClean="0"/>
              <a:t/>
            </a:r>
            <a:br>
              <a:rPr lang="en-US" sz="2200" b="1" dirty="0" smtClean="0"/>
            </a:br>
            <a:endParaRPr lang="en-US" sz="22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endParaRPr lang="et-EE" dirty="0" smtClean="0"/>
          </a:p>
          <a:p>
            <a:pPr marL="0" indent="0">
              <a:buNone/>
            </a:pPr>
            <a:r>
              <a:rPr lang="et-EE" sz="2400" dirty="0"/>
              <a:t>§ 11.   Vereülekande jääkide säilitamine ja tagastamine verekabinetti</a:t>
            </a:r>
          </a:p>
          <a:p>
            <a:pPr marL="0" indent="0">
              <a:buNone/>
            </a:pPr>
            <a:r>
              <a:rPr lang="et-EE" sz="2400" dirty="0"/>
              <a:t>  (1) Erütrotsüütidest valmistatud verepreparaadi kotti tuleb pärast ülekande lõppemist säilitada 72 tundi külmikus +2–+6 ºC juures.</a:t>
            </a:r>
            <a:endParaRPr lang="et-EE" sz="2400" dirty="0" smtClean="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p>
          <a:p>
            <a:endParaRPr lang="et-EE" dirty="0"/>
          </a:p>
          <a:p>
            <a:r>
              <a:rPr lang="et-EE" sz="2400" dirty="0"/>
              <a:t>§ 11.   Vereülekande jääkide säilitamine ja tagastamine </a:t>
            </a:r>
            <a:r>
              <a:rPr lang="et-EE" sz="2400" dirty="0" smtClean="0"/>
              <a:t>verekabinetti.</a:t>
            </a:r>
          </a:p>
          <a:p>
            <a:pPr>
              <a:lnSpc>
                <a:spcPct val="110000"/>
              </a:lnSpc>
            </a:pPr>
            <a:r>
              <a:rPr lang="et-EE" sz="2400" b="1" dirty="0">
                <a:solidFill>
                  <a:srgbClr val="00B050"/>
                </a:solidFill>
              </a:rPr>
              <a:t> (1) Vereülekandereaktsiooni kahtluse korral tuleb verepreparaatide jäägid saata verekabinetti.</a:t>
            </a:r>
            <a:endParaRPr lang="et-EE" sz="2400" b="1" dirty="0">
              <a:solidFill>
                <a:srgbClr val="00B050"/>
              </a:solidFill>
            </a:endParaRPr>
          </a:p>
        </p:txBody>
      </p:sp>
    </p:spTree>
    <p:extLst>
      <p:ext uri="{BB962C8B-B14F-4D97-AF65-F5344CB8AC3E}">
        <p14:creationId xmlns:p14="http://schemas.microsoft.com/office/powerpoint/2010/main" val="130379680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12. Kas olete teinud muudatusi vereülekande jääkide </a:t>
            </a:r>
            <a:br>
              <a:rPr lang="et-EE" sz="2000" b="1" dirty="0">
                <a:latin typeface="Calibri (Body)"/>
              </a:rPr>
            </a:br>
            <a:r>
              <a:rPr lang="et-EE" sz="2000" b="1" dirty="0" err="1">
                <a:latin typeface="Calibri (Body)"/>
              </a:rPr>
              <a:t>sälitamises</a:t>
            </a:r>
            <a:r>
              <a:rPr lang="et-EE" sz="2000" b="1" dirty="0">
                <a:latin typeface="Calibri (Body)"/>
              </a:rPr>
              <a:t> ja tagastamises verekabinetti (§ 11. Vereülekande</a:t>
            </a:r>
            <a:br>
              <a:rPr lang="et-EE" sz="2000" b="1" dirty="0">
                <a:latin typeface="Calibri (Body)"/>
              </a:rPr>
            </a:br>
            <a:r>
              <a:rPr lang="et-EE" sz="2000" b="1" dirty="0">
                <a:latin typeface="Calibri (Body)"/>
              </a:rPr>
              <a:t>jääkide saatmine ja verepreparaatide tagastamine </a:t>
            </a:r>
            <a:br>
              <a:rPr lang="et-EE" sz="2000" b="1" dirty="0">
                <a:latin typeface="Calibri (Body)"/>
              </a:rPr>
            </a:br>
            <a:r>
              <a:rPr lang="et-EE" sz="2000" b="1" dirty="0">
                <a:latin typeface="Calibri (Body)"/>
              </a:rPr>
              <a:t>verekabinetti)? Kui jah, siis milliseid?</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marL="0" indent="0">
              <a:spcBef>
                <a:spcPct val="0"/>
              </a:spcBef>
              <a:buNone/>
            </a:pPr>
            <a:endParaRPr lang="et-EE" sz="2400" dirty="0"/>
          </a:p>
          <a:p>
            <a:pPr>
              <a:spcBef>
                <a:spcPct val="0"/>
              </a:spcBef>
            </a:pPr>
            <a:r>
              <a:rPr lang="et-EE" sz="2400" dirty="0" smtClean="0"/>
              <a:t>Jah – 10</a:t>
            </a:r>
          </a:p>
          <a:p>
            <a:pPr>
              <a:spcBef>
                <a:spcPct val="0"/>
              </a:spcBef>
            </a:pPr>
            <a:endParaRPr lang="et-EE" sz="2400" dirty="0" smtClean="0"/>
          </a:p>
          <a:p>
            <a:pPr>
              <a:spcBef>
                <a:spcPct val="0"/>
              </a:spcBef>
            </a:pPr>
            <a:r>
              <a:rPr lang="et-EE" sz="2400" dirty="0" smtClean="0"/>
              <a:t>Ei – 4</a:t>
            </a:r>
          </a:p>
          <a:p>
            <a:pPr>
              <a:spcBef>
                <a:spcPct val="0"/>
              </a:spcBef>
            </a:pPr>
            <a:endParaRPr lang="et-EE" sz="2400" dirty="0"/>
          </a:p>
          <a:p>
            <a:pPr>
              <a:spcBef>
                <a:spcPct val="0"/>
              </a:spcBef>
            </a:pPr>
            <a:endParaRPr lang="et-EE" sz="2400" dirty="0"/>
          </a:p>
          <a:p>
            <a:pPr marL="457200" lvl="1" indent="0">
              <a:spcBef>
                <a:spcPct val="0"/>
              </a:spcBef>
              <a:buNone/>
            </a:pP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27993993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00EE9-89EB-4F69-8939-81AE53C043D6}"/>
              </a:ext>
            </a:extLst>
          </p:cNvPr>
          <p:cNvSpPr>
            <a:spLocks noGrp="1"/>
          </p:cNvSpPr>
          <p:nvPr>
            <p:ph type="title"/>
          </p:nvPr>
        </p:nvSpPr>
        <p:spPr/>
        <p:txBody>
          <a:bodyPr>
            <a:normAutofit fontScale="90000"/>
          </a:bodyPr>
          <a:lstStyle/>
          <a:p>
            <a:r>
              <a:rPr lang="et-EE" sz="2400" dirty="0"/>
              <a:t/>
            </a:r>
            <a:br>
              <a:rPr lang="et-EE" sz="2400" dirty="0"/>
            </a:br>
            <a:r>
              <a:rPr lang="et-EE" sz="2400" dirty="0"/>
              <a:t/>
            </a:r>
            <a:br>
              <a:rPr lang="et-EE" sz="2400" dirty="0"/>
            </a:br>
            <a:r>
              <a:rPr lang="et-EE" sz="2400" dirty="0"/>
              <a:t/>
            </a:r>
            <a:br>
              <a:rPr lang="et-EE" sz="2400" dirty="0"/>
            </a:br>
            <a:r>
              <a:rPr lang="et-EE" sz="2400" dirty="0"/>
              <a:t/>
            </a:r>
            <a:br>
              <a:rPr lang="et-EE" sz="2400" dirty="0"/>
            </a:br>
            <a:r>
              <a:rPr lang="et-EE" sz="2400" dirty="0"/>
              <a:t/>
            </a:r>
            <a:br>
              <a:rPr lang="et-EE" sz="2400" dirty="0"/>
            </a:br>
            <a:r>
              <a:rPr lang="et-EE" sz="3600" b="1" dirty="0"/>
              <a:t>Vastajaid kokku </a:t>
            </a:r>
            <a:r>
              <a:rPr lang="et-EE" sz="3600" b="1" dirty="0" smtClean="0"/>
              <a:t>16</a:t>
            </a:r>
            <a:br>
              <a:rPr lang="et-EE" sz="3600" b="1" dirty="0" smtClean="0"/>
            </a:br>
            <a:r>
              <a:rPr lang="et-EE" dirty="0"/>
              <a:t/>
            </a:r>
            <a:br>
              <a:rPr lang="et-EE" dirty="0"/>
            </a:br>
            <a:endParaRPr lang="et-EE" dirty="0"/>
          </a:p>
        </p:txBody>
      </p:sp>
      <p:sp>
        <p:nvSpPr>
          <p:cNvPr id="3" name="Content Placeholder 2">
            <a:extLst>
              <a:ext uri="{FF2B5EF4-FFF2-40B4-BE49-F238E27FC236}">
                <a16:creationId xmlns:a16="http://schemas.microsoft.com/office/drawing/2014/main" id="{82069DDB-8EC5-4A0A-820D-70521DEBF6A9}"/>
              </a:ext>
            </a:extLst>
          </p:cNvPr>
          <p:cNvSpPr>
            <a:spLocks noGrp="1"/>
          </p:cNvSpPr>
          <p:nvPr>
            <p:ph sz="half" idx="1"/>
          </p:nvPr>
        </p:nvSpPr>
        <p:spPr/>
        <p:txBody>
          <a:bodyPr/>
          <a:lstStyle/>
          <a:p>
            <a:r>
              <a:rPr lang="et-EE" sz="2000" dirty="0"/>
              <a:t>PERH</a:t>
            </a:r>
          </a:p>
          <a:p>
            <a:r>
              <a:rPr lang="et-EE" sz="2000" dirty="0"/>
              <a:t>Tartu Ülikooli Kliinikum</a:t>
            </a:r>
          </a:p>
          <a:p>
            <a:r>
              <a:rPr lang="et-EE" sz="2000" dirty="0"/>
              <a:t>Ida-Tallinna Keskhaigla</a:t>
            </a:r>
          </a:p>
          <a:p>
            <a:r>
              <a:rPr lang="et-EE" sz="2000" dirty="0"/>
              <a:t>Lääne-Tallinna Keskhaigla</a:t>
            </a:r>
          </a:p>
          <a:p>
            <a:r>
              <a:rPr lang="et-EE" sz="2000" dirty="0"/>
              <a:t>Tallinna Lastehaigla	</a:t>
            </a:r>
          </a:p>
          <a:p>
            <a:r>
              <a:rPr lang="et-EE" sz="2000" dirty="0"/>
              <a:t>Ida-Viru Keskhaigla</a:t>
            </a:r>
          </a:p>
          <a:p>
            <a:r>
              <a:rPr lang="et-EE" sz="2000" dirty="0"/>
              <a:t>Narva Haigla</a:t>
            </a:r>
          </a:p>
          <a:p>
            <a:r>
              <a:rPr lang="et-EE" sz="2000" dirty="0"/>
              <a:t>Lõuna-Eesti Haigla</a:t>
            </a:r>
          </a:p>
          <a:p>
            <a:endParaRPr lang="et-EE" sz="2000" dirty="0"/>
          </a:p>
          <a:p>
            <a:endParaRPr lang="et-EE" dirty="0"/>
          </a:p>
        </p:txBody>
      </p:sp>
      <p:sp>
        <p:nvSpPr>
          <p:cNvPr id="4" name="Content Placeholder 3">
            <a:extLst>
              <a:ext uri="{FF2B5EF4-FFF2-40B4-BE49-F238E27FC236}">
                <a16:creationId xmlns:a16="http://schemas.microsoft.com/office/drawing/2014/main" id="{A7C2C5D0-2D8D-4814-9BF1-F9C274BEA08A}"/>
              </a:ext>
            </a:extLst>
          </p:cNvPr>
          <p:cNvSpPr>
            <a:spLocks noGrp="1"/>
          </p:cNvSpPr>
          <p:nvPr>
            <p:ph sz="half" idx="2"/>
          </p:nvPr>
        </p:nvSpPr>
        <p:spPr/>
        <p:txBody>
          <a:bodyPr/>
          <a:lstStyle/>
          <a:p>
            <a:r>
              <a:rPr lang="et-EE" sz="2000" dirty="0"/>
              <a:t>Rakvere Haigla</a:t>
            </a:r>
          </a:p>
          <a:p>
            <a:r>
              <a:rPr lang="et-EE" sz="2000" dirty="0"/>
              <a:t>Kuressaare Haigla</a:t>
            </a:r>
          </a:p>
          <a:p>
            <a:r>
              <a:rPr lang="et-EE" sz="2000" dirty="0"/>
              <a:t>Valga Haigla</a:t>
            </a:r>
          </a:p>
          <a:p>
            <a:r>
              <a:rPr lang="et-EE" sz="2000" dirty="0"/>
              <a:t>Järvamaa Haigla</a:t>
            </a:r>
          </a:p>
          <a:p>
            <a:r>
              <a:rPr lang="et-EE" sz="2000" dirty="0"/>
              <a:t>Viljandi Haiga</a:t>
            </a:r>
          </a:p>
          <a:p>
            <a:r>
              <a:rPr lang="et-EE" sz="2000" dirty="0"/>
              <a:t>Raplamaa Haigla</a:t>
            </a:r>
          </a:p>
          <a:p>
            <a:r>
              <a:rPr lang="et-EE" sz="2000" dirty="0" err="1" smtClean="0"/>
              <a:t>Fertilitas</a:t>
            </a:r>
            <a:r>
              <a:rPr lang="et-EE" sz="2000" dirty="0" smtClean="0"/>
              <a:t>;</a:t>
            </a:r>
          </a:p>
          <a:p>
            <a:r>
              <a:rPr lang="et-EE" sz="2000" dirty="0" smtClean="0"/>
              <a:t>Pärnu Haigla</a:t>
            </a:r>
            <a:endParaRPr lang="et-EE" sz="2000" dirty="0"/>
          </a:p>
          <a:p>
            <a:endParaRPr lang="et-EE" dirty="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474018" y="414338"/>
            <a:ext cx="2962275" cy="1276350"/>
          </a:xfrm>
          <a:prstGeom prst="rect">
            <a:avLst/>
          </a:prstGeom>
        </p:spPr>
      </p:pic>
    </p:spTree>
    <p:extLst>
      <p:ext uri="{BB962C8B-B14F-4D97-AF65-F5344CB8AC3E}">
        <p14:creationId xmlns:p14="http://schemas.microsoft.com/office/powerpoint/2010/main" val="12254045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13. Kas olete teinud muudatusi vereülekandega </a:t>
            </a:r>
            <a:br>
              <a:rPr lang="et-EE" sz="2000" b="1" dirty="0">
                <a:latin typeface="Calibri (Body)"/>
              </a:rPr>
            </a:br>
            <a:r>
              <a:rPr lang="et-EE" sz="2000" b="1" dirty="0">
                <a:latin typeface="Calibri (Body)"/>
              </a:rPr>
              <a:t>seonduvatesse dokumentidesse – verekaart, verepreparaadi</a:t>
            </a:r>
            <a:br>
              <a:rPr lang="et-EE" sz="2000" b="1" dirty="0">
                <a:latin typeface="Calibri (Body)"/>
              </a:rPr>
            </a:br>
            <a:r>
              <a:rPr lang="et-EE" sz="2000" b="1" dirty="0">
                <a:latin typeface="Calibri (Body)"/>
              </a:rPr>
              <a:t>tellimisleht, transfusiooniprotokoll ja </a:t>
            </a:r>
            <a:br>
              <a:rPr lang="et-EE" sz="2000" b="1" dirty="0">
                <a:latin typeface="Calibri (Body)"/>
              </a:rPr>
            </a:br>
            <a:r>
              <a:rPr lang="et-EE" sz="2000" b="1" dirty="0">
                <a:latin typeface="Calibri (Body)"/>
              </a:rPr>
              <a:t>transfusioonireaktsiooni protokoll? Kui jah, siis milliseid?</a:t>
            </a:r>
            <a:endParaRPr lang="en-US" sz="2000" b="1" dirty="0">
              <a:latin typeface="+mn-lt"/>
              <a:ea typeface="+mn-ea"/>
              <a:cs typeface="+mn-cs"/>
            </a:endParaRPr>
          </a:p>
        </p:txBody>
      </p:sp>
      <p:sp>
        <p:nvSpPr>
          <p:cNvPr id="3" name="Content Placeholder 2"/>
          <p:cNvSpPr>
            <a:spLocks noGrp="1"/>
          </p:cNvSpPr>
          <p:nvPr>
            <p:ph idx="1"/>
          </p:nvPr>
        </p:nvSpPr>
        <p:spPr/>
        <p:txBody>
          <a:bodyPr>
            <a:normAutofit fontScale="92500" lnSpcReduction="10000"/>
          </a:bodyPr>
          <a:lstStyle/>
          <a:p>
            <a:pPr>
              <a:spcBef>
                <a:spcPct val="0"/>
              </a:spcBef>
            </a:pPr>
            <a:r>
              <a:rPr lang="et-EE" sz="2400" dirty="0" smtClean="0"/>
              <a:t>Ei – 4</a:t>
            </a:r>
          </a:p>
          <a:p>
            <a:pPr>
              <a:spcBef>
                <a:spcPct val="0"/>
              </a:spcBef>
            </a:pPr>
            <a:endParaRPr lang="et-EE" sz="2400" dirty="0"/>
          </a:p>
          <a:p>
            <a:pPr>
              <a:spcBef>
                <a:spcPct val="0"/>
              </a:spcBef>
            </a:pPr>
            <a:r>
              <a:rPr lang="et-EE" sz="2400" dirty="0"/>
              <a:t>Verekaardil ei ole enam osakonnas määratud ABO grupi välja. Verepreparaadi tellimislehel ei ole patsiendi vereproovist ja segmendist määratud ABO, vaid verekaardilt ja toote etiketilt kontrollitud ABO märkimise väljad. Transfusiooniprotokolli on tekkinud arstile väli transfusiooni kiiruse </a:t>
            </a:r>
            <a:r>
              <a:rPr lang="et-EE" sz="2400" dirty="0" smtClean="0"/>
              <a:t>märkimiseks;</a:t>
            </a:r>
          </a:p>
          <a:p>
            <a:pPr>
              <a:spcBef>
                <a:spcPct val="0"/>
              </a:spcBef>
            </a:pPr>
            <a:endParaRPr lang="et-EE" sz="2400" dirty="0"/>
          </a:p>
          <a:p>
            <a:pPr>
              <a:spcBef>
                <a:spcPct val="0"/>
              </a:spcBef>
            </a:pPr>
            <a:r>
              <a:rPr lang="et-EE" sz="2400" dirty="0"/>
              <a:t>Verekaardi ja veretoote tellimislehe püüdsime teha </a:t>
            </a:r>
            <a:r>
              <a:rPr lang="et-EE" sz="2400" dirty="0" err="1"/>
              <a:t>PERHiga</a:t>
            </a:r>
            <a:r>
              <a:rPr lang="et-EE" sz="2400" dirty="0"/>
              <a:t> </a:t>
            </a:r>
            <a:r>
              <a:rPr lang="et-EE" sz="2400" dirty="0" smtClean="0"/>
              <a:t>sarnaseks;</a:t>
            </a:r>
          </a:p>
          <a:p>
            <a:pPr>
              <a:spcBef>
                <a:spcPct val="0"/>
              </a:spcBef>
            </a:pPr>
            <a:endParaRPr lang="et-EE" sz="2400" dirty="0"/>
          </a:p>
          <a:p>
            <a:pPr>
              <a:spcBef>
                <a:spcPct val="0"/>
              </a:spcBef>
            </a:pPr>
            <a:r>
              <a:rPr lang="et-EE" sz="2400" dirty="0"/>
              <a:t>Verekaardis ei ole muudatusi teinud. Verepreparaadi tellimisleht, transfusiooniprotokoll: uus nimetus Verepreparaadi tellimisleht, lisatud </a:t>
            </a:r>
            <a:r>
              <a:rPr lang="et-EE" sz="2400" dirty="0" err="1"/>
              <a:t>Octaplas</a:t>
            </a:r>
            <a:r>
              <a:rPr lang="et-EE" sz="2400" dirty="0"/>
              <a:t>, lisatud eriolukorras O </a:t>
            </a:r>
            <a:r>
              <a:rPr lang="et-EE" sz="2400" dirty="0" err="1"/>
              <a:t>Rh</a:t>
            </a:r>
            <a:r>
              <a:rPr lang="et-EE" sz="2400" dirty="0"/>
              <a:t>(D) negatiivse </a:t>
            </a:r>
            <a:r>
              <a:rPr lang="et-EE" sz="2400" dirty="0" err="1"/>
              <a:t>ES-i</a:t>
            </a:r>
            <a:r>
              <a:rPr lang="et-EE" sz="2400" dirty="0"/>
              <a:t> juurde: O </a:t>
            </a:r>
            <a:r>
              <a:rPr lang="et-EE" sz="2400" dirty="0" err="1"/>
              <a:t>Rh</a:t>
            </a:r>
            <a:r>
              <a:rPr lang="et-EE" sz="2400" dirty="0"/>
              <a:t>(D) positiivne ES, VKP AB </a:t>
            </a:r>
            <a:r>
              <a:rPr lang="et-EE" sz="2400" dirty="0" err="1"/>
              <a:t>Rh</a:t>
            </a:r>
            <a:r>
              <a:rPr lang="et-EE" sz="2400" dirty="0"/>
              <a:t>(D) negatiivse plasma juurde </a:t>
            </a:r>
            <a:r>
              <a:rPr lang="et-EE" sz="2400" dirty="0" err="1"/>
              <a:t>Octaplas</a:t>
            </a:r>
            <a:r>
              <a:rPr lang="et-EE" sz="2400" dirty="0"/>
              <a:t> AB. Kustutatud uriini kontrolli märge. Transfusioonireaktsiooni protokoll: uus nimetus transfusioonijärgse reaktsiooni protokoll. Kustutatud “uriin visuaalselt”. Parandatud reaktsioonide </a:t>
            </a:r>
            <a:r>
              <a:rPr lang="et-EE" sz="2400" dirty="0" smtClean="0"/>
              <a:t>kirjeldusi.</a:t>
            </a:r>
            <a:endParaRPr lang="et-EE" sz="2400" dirty="0"/>
          </a:p>
          <a:p>
            <a:pPr>
              <a:spcBef>
                <a:spcPct val="0"/>
              </a:spcBef>
            </a:pPr>
            <a:endParaRPr lang="et-EE" sz="2400" dirty="0"/>
          </a:p>
          <a:p>
            <a:pPr marL="457200" lvl="1" indent="0">
              <a:spcBef>
                <a:spcPct val="0"/>
              </a:spcBef>
              <a:buNone/>
            </a:pP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280173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13. Kas olete teinud muudatusi vereülekandega </a:t>
            </a:r>
            <a:br>
              <a:rPr lang="et-EE" sz="2000" b="1" dirty="0">
                <a:latin typeface="Calibri (Body)"/>
              </a:rPr>
            </a:br>
            <a:r>
              <a:rPr lang="et-EE" sz="2000" b="1" dirty="0">
                <a:latin typeface="Calibri (Body)"/>
              </a:rPr>
              <a:t>seonduvatesse dokumentidesse – verekaart, verepreparaadi</a:t>
            </a:r>
            <a:br>
              <a:rPr lang="et-EE" sz="2000" b="1" dirty="0">
                <a:latin typeface="Calibri (Body)"/>
              </a:rPr>
            </a:br>
            <a:r>
              <a:rPr lang="et-EE" sz="2000" b="1" dirty="0">
                <a:latin typeface="Calibri (Body)"/>
              </a:rPr>
              <a:t>tellimisleht, transfusiooniprotokoll ja </a:t>
            </a:r>
            <a:br>
              <a:rPr lang="et-EE" sz="2000" b="1" dirty="0">
                <a:latin typeface="Calibri (Body)"/>
              </a:rPr>
            </a:br>
            <a:r>
              <a:rPr lang="et-EE" sz="2000" b="1" dirty="0">
                <a:latin typeface="Calibri (Body)"/>
              </a:rPr>
              <a:t>transfusioonireaktsiooni protokoll? Kui jah, siis milliseid?</a:t>
            </a:r>
            <a:endParaRPr lang="en-US" sz="2000" b="1" dirty="0">
              <a:latin typeface="+mn-lt"/>
              <a:ea typeface="+mn-ea"/>
              <a:cs typeface="+mn-cs"/>
            </a:endParaRPr>
          </a:p>
        </p:txBody>
      </p:sp>
      <p:sp>
        <p:nvSpPr>
          <p:cNvPr id="3" name="Content Placeholder 2"/>
          <p:cNvSpPr>
            <a:spLocks noGrp="1"/>
          </p:cNvSpPr>
          <p:nvPr>
            <p:ph idx="1"/>
          </p:nvPr>
        </p:nvSpPr>
        <p:spPr/>
        <p:txBody>
          <a:bodyPr>
            <a:normAutofit fontScale="92500" lnSpcReduction="20000"/>
          </a:bodyPr>
          <a:lstStyle/>
          <a:p>
            <a:pPr>
              <a:spcBef>
                <a:spcPct val="0"/>
              </a:spcBef>
            </a:pPr>
            <a:r>
              <a:rPr lang="et-EE" sz="2400" dirty="0"/>
              <a:t>Töötame verepreparaadi tellimislehega, kus ei ole enam doonori ja patsiendi AB0 kontrolli, </a:t>
            </a:r>
            <a:r>
              <a:rPr lang="et-EE" sz="2400" dirty="0" smtClean="0"/>
              <a:t>transfusiooniprotokolliga</a:t>
            </a:r>
            <a:r>
              <a:rPr lang="et-EE" sz="2400" dirty="0"/>
              <a:t>, kus ei nõuta uriini </a:t>
            </a:r>
            <a:r>
              <a:rPr lang="et-EE" sz="2400" dirty="0" smtClean="0"/>
              <a:t>märkimist;</a:t>
            </a:r>
          </a:p>
          <a:p>
            <a:pPr>
              <a:spcBef>
                <a:spcPct val="0"/>
              </a:spcBef>
            </a:pPr>
            <a:endParaRPr lang="et-EE" sz="2400" dirty="0"/>
          </a:p>
          <a:p>
            <a:pPr>
              <a:spcBef>
                <a:spcPct val="0"/>
              </a:spcBef>
            </a:pPr>
            <a:r>
              <a:rPr lang="fi-FI" sz="2400" dirty="0"/>
              <a:t>Sisulisi muudatusi ei ole, lisasime haigla </a:t>
            </a:r>
            <a:r>
              <a:rPr lang="fi-FI" sz="2400" dirty="0" smtClean="0"/>
              <a:t>logo</a:t>
            </a:r>
            <a:endParaRPr lang="et-EE" sz="2400" dirty="0" smtClean="0"/>
          </a:p>
          <a:p>
            <a:pPr>
              <a:spcBef>
                <a:spcPct val="0"/>
              </a:spcBef>
            </a:pPr>
            <a:endParaRPr lang="et-EE" sz="2400" dirty="0"/>
          </a:p>
          <a:p>
            <a:pPr>
              <a:spcBef>
                <a:spcPct val="0"/>
              </a:spcBef>
            </a:pPr>
            <a:r>
              <a:rPr lang="et-EE" sz="2400" dirty="0"/>
              <a:t>Sisulisi muudatusi teinud ei ole. Arvan, et sisulised muudatused </a:t>
            </a:r>
            <a:r>
              <a:rPr lang="et-EE" sz="2400" dirty="0" smtClean="0"/>
              <a:t>võiksid </a:t>
            </a:r>
            <a:r>
              <a:rPr lang="et-EE" sz="2400" dirty="0"/>
              <a:t>olla siiski üleriigilised vastavalt seaduse lisas toodud vormina. Kokkuhoiumeetmena on </a:t>
            </a:r>
            <a:r>
              <a:rPr lang="et-EE" sz="2400" dirty="0" err="1"/>
              <a:t>isekopeeruv</a:t>
            </a:r>
            <a:r>
              <a:rPr lang="et-EE" sz="2400" dirty="0"/>
              <a:t>  veretoodete tellimuslehe asemel on kasutusel </a:t>
            </a:r>
            <a:r>
              <a:rPr lang="et-EE" sz="2400" dirty="0" err="1"/>
              <a:t>mittekopeeruv</a:t>
            </a:r>
            <a:r>
              <a:rPr lang="et-EE" sz="2400" dirty="0"/>
              <a:t> leht, millest </a:t>
            </a:r>
            <a:r>
              <a:rPr lang="et-EE" sz="2400" dirty="0" err="1"/>
              <a:t>tehekse</a:t>
            </a:r>
            <a:r>
              <a:rPr lang="et-EE" sz="2400" dirty="0"/>
              <a:t> </a:t>
            </a:r>
            <a:r>
              <a:rPr lang="et-EE" sz="2400" dirty="0" smtClean="0"/>
              <a:t>paljundus;</a:t>
            </a:r>
          </a:p>
          <a:p>
            <a:pPr>
              <a:spcBef>
                <a:spcPct val="0"/>
              </a:spcBef>
            </a:pPr>
            <a:endParaRPr lang="et-EE" sz="2400" dirty="0"/>
          </a:p>
          <a:p>
            <a:pPr>
              <a:spcBef>
                <a:spcPct val="0"/>
              </a:spcBef>
            </a:pPr>
            <a:r>
              <a:rPr lang="et-EE" sz="2400" dirty="0"/>
              <a:t>Jah, oleme ära muutnud dokumentide nimetused ja modifitseerinud patsiendi jälgimise osa. Transfusiooniprotokolli lisasime väljastatava toote juurde lahtri “toote kood”. Tegemist on asutusesisese muudatusega, mille eesmärgiks on lihtsustada kliinilistel assistentidel dokumentatsiooni/raviarvete kontrollimist. Verekeskusest väljastatav toote kood etiketil, mis kleebitakse transfusiooniprotokolli, ei ütle raviarveldusele väga midagi, sest see ei ühti Tervisekassa hinnakirjas oleva koodiga</a:t>
            </a:r>
            <a:r>
              <a:rPr lang="et-EE" sz="2400" dirty="0" smtClean="0"/>
              <a:t>.</a:t>
            </a:r>
          </a:p>
          <a:p>
            <a:pPr>
              <a:spcBef>
                <a:spcPct val="0"/>
              </a:spcBef>
            </a:pPr>
            <a:endParaRPr lang="et-EE" sz="2400" dirty="0"/>
          </a:p>
          <a:p>
            <a:pPr>
              <a:spcBef>
                <a:spcPct val="0"/>
              </a:spcBef>
            </a:pPr>
            <a:r>
              <a:rPr lang="et-EE" sz="2400" dirty="0"/>
              <a:t>Veretoodete tellimislehel märkida dooside ülekande soovitud kiirus</a:t>
            </a:r>
            <a:r>
              <a:rPr lang="et-EE" sz="2400" dirty="0" smtClean="0"/>
              <a:t>.</a:t>
            </a:r>
            <a:endParaRPr lang="et-EE" sz="2000" dirty="0"/>
          </a:p>
          <a:p>
            <a:pPr lvl="1">
              <a:spcBef>
                <a:spcPct val="0"/>
              </a:spcBef>
            </a:pPr>
            <a:endParaRPr lang="et-EE" sz="20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12093706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a:latin typeface="Calibri (Body)"/>
              </a:rPr>
              <a:t>13. Kas olete teinud muudatusi vereülekandega </a:t>
            </a:r>
            <a:br>
              <a:rPr lang="et-EE" sz="2000" b="1" dirty="0">
                <a:latin typeface="Calibri (Body)"/>
              </a:rPr>
            </a:br>
            <a:r>
              <a:rPr lang="et-EE" sz="2000" b="1" dirty="0">
                <a:latin typeface="Calibri (Body)"/>
              </a:rPr>
              <a:t>seonduvatesse dokumentidesse – verekaart, verepreparaadi</a:t>
            </a:r>
            <a:br>
              <a:rPr lang="et-EE" sz="2000" b="1" dirty="0">
                <a:latin typeface="Calibri (Body)"/>
              </a:rPr>
            </a:br>
            <a:r>
              <a:rPr lang="et-EE" sz="2000" b="1" dirty="0">
                <a:latin typeface="Calibri (Body)"/>
              </a:rPr>
              <a:t>tellimisleht, transfusiooniprotokoll ja </a:t>
            </a:r>
            <a:br>
              <a:rPr lang="et-EE" sz="2000" b="1" dirty="0">
                <a:latin typeface="Calibri (Body)"/>
              </a:rPr>
            </a:br>
            <a:r>
              <a:rPr lang="et-EE" sz="2000" b="1" dirty="0">
                <a:latin typeface="Calibri (Body)"/>
              </a:rPr>
              <a:t>transfusioonireaktsiooni protokoll? Kui jah, siis milliseid?</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a:spcBef>
                <a:spcPct val="0"/>
              </a:spcBef>
            </a:pPr>
            <a:endParaRPr lang="et-EE" sz="2000" dirty="0" smtClean="0"/>
          </a:p>
          <a:p>
            <a:pPr>
              <a:spcBef>
                <a:spcPct val="0"/>
              </a:spcBef>
            </a:pPr>
            <a:r>
              <a:rPr lang="et-EE" sz="2000" dirty="0" smtClean="0"/>
              <a:t>Verekaart </a:t>
            </a:r>
            <a:r>
              <a:rPr lang="et-EE" sz="2000" dirty="0"/>
              <a:t>– </a:t>
            </a:r>
            <a:r>
              <a:rPr lang="et-EE" sz="2000" dirty="0" err="1"/>
              <a:t>pisimuudatused</a:t>
            </a:r>
            <a:r>
              <a:rPr lang="et-EE" sz="2000" dirty="0"/>
              <a:t> </a:t>
            </a:r>
            <a:r>
              <a:rPr lang="et-EE" sz="2000" dirty="0" err="1"/>
              <a:t>pt</a:t>
            </a:r>
            <a:r>
              <a:rPr lang="et-EE" sz="2000" dirty="0"/>
              <a:t> andmete ja anamneesi osas; lisatud EAK </a:t>
            </a:r>
            <a:r>
              <a:rPr lang="et-EE" sz="2000" dirty="0" err="1"/>
              <a:t>aktrediteeringule</a:t>
            </a:r>
            <a:r>
              <a:rPr lang="et-EE" sz="2000" dirty="0"/>
              <a:t> viide; Verepreparaatide tellimisleht kasutajasõbralikum (vaja tõmmata grupile, </a:t>
            </a:r>
            <a:r>
              <a:rPr lang="et-EE" sz="2000" dirty="0" err="1"/>
              <a:t>tr.reaktsiooni</a:t>
            </a:r>
            <a:r>
              <a:rPr lang="et-EE" sz="2000" dirty="0"/>
              <a:t> vastuse ümber ringe, lisatud EAK </a:t>
            </a:r>
            <a:r>
              <a:rPr lang="et-EE" sz="2000" dirty="0" err="1"/>
              <a:t>aktrediteeringule</a:t>
            </a:r>
            <a:r>
              <a:rPr lang="et-EE" sz="2000" dirty="0"/>
              <a:t> viide); Transfusiooniprotokollist eemaldatud uriini jälgimise osa, lisatud märke tegemise koht juhuks, kui </a:t>
            </a:r>
            <a:r>
              <a:rPr lang="et-EE" sz="2000" dirty="0" err="1"/>
              <a:t>pt</a:t>
            </a:r>
            <a:r>
              <a:rPr lang="et-EE" sz="2000" dirty="0"/>
              <a:t> jälgimine on fikseeritud intensiivravi jälgimislehel või anesteesia jälgimislehel. Transfusioonireaktsiooni protokollis hetkel muudatusi ei ole teinud, viimane versioon aastast 2021.</a:t>
            </a:r>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12061232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rPr>
              <a:t>14. </a:t>
            </a:r>
            <a:r>
              <a:rPr lang="fi-FI" sz="2000" b="1" dirty="0" smtClean="0">
                <a:latin typeface="Calibri (Body)"/>
              </a:rPr>
              <a:t>Kuidas </a:t>
            </a:r>
            <a:r>
              <a:rPr lang="fi-FI" sz="2000" b="1" dirty="0">
                <a:latin typeface="Calibri (Body)"/>
              </a:rPr>
              <a:t>klinitsistid ja teised haigla töötajad on </a:t>
            </a:r>
            <a:r>
              <a:rPr lang="et-EE" sz="2000" b="1" dirty="0" smtClean="0">
                <a:latin typeface="Calibri (Body)"/>
              </a:rPr>
              <a:t/>
            </a:r>
            <a:br>
              <a:rPr lang="et-EE" sz="2000" b="1" dirty="0" smtClean="0">
                <a:latin typeface="Calibri (Body)"/>
              </a:rPr>
            </a:br>
            <a:r>
              <a:rPr lang="fi-FI" sz="2000" b="1" dirty="0" smtClean="0">
                <a:latin typeface="Calibri (Body)"/>
              </a:rPr>
              <a:t>muudatustele </a:t>
            </a:r>
            <a:r>
              <a:rPr lang="fi-FI" sz="2000" b="1" dirty="0">
                <a:latin typeface="Calibri (Body)"/>
              </a:rPr>
              <a:t>reageerinud?</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a:spcBef>
                <a:spcPct val="0"/>
              </a:spcBef>
            </a:pPr>
            <a:r>
              <a:rPr lang="et-EE" sz="2000" dirty="0"/>
              <a:t>Patsiendi kõrval enne vereülekannet ABO määramise </a:t>
            </a:r>
            <a:r>
              <a:rPr lang="et-EE" sz="2000" dirty="0" err="1"/>
              <a:t>ärajätmisesse</a:t>
            </a:r>
            <a:r>
              <a:rPr lang="et-EE" sz="2000" dirty="0"/>
              <a:t> kõhklevalt, aga </a:t>
            </a:r>
            <a:r>
              <a:rPr lang="et-EE" sz="2000" dirty="0" smtClean="0"/>
              <a:t>harjuvad;</a:t>
            </a:r>
          </a:p>
          <a:p>
            <a:pPr>
              <a:spcBef>
                <a:spcPct val="0"/>
              </a:spcBef>
            </a:pPr>
            <a:endParaRPr lang="et-EE" sz="2000" dirty="0"/>
          </a:p>
          <a:p>
            <a:pPr>
              <a:spcBef>
                <a:spcPct val="0"/>
              </a:spcBef>
            </a:pPr>
            <a:r>
              <a:rPr lang="en-US" sz="2000" dirty="0" err="1"/>
              <a:t>Ei</a:t>
            </a:r>
            <a:r>
              <a:rPr lang="en-US" sz="2000" dirty="0"/>
              <a:t> ole </a:t>
            </a:r>
            <a:r>
              <a:rPr lang="en-US" sz="2000" dirty="0" err="1" smtClean="0"/>
              <a:t>kommenteerinud</a:t>
            </a:r>
            <a:r>
              <a:rPr lang="et-EE" sz="2000" dirty="0" smtClean="0"/>
              <a:t>;</a:t>
            </a:r>
          </a:p>
          <a:p>
            <a:pPr>
              <a:spcBef>
                <a:spcPct val="0"/>
              </a:spcBef>
            </a:pPr>
            <a:endParaRPr lang="et-EE" sz="2000" dirty="0"/>
          </a:p>
          <a:p>
            <a:pPr>
              <a:spcBef>
                <a:spcPct val="0"/>
              </a:spcBef>
            </a:pPr>
            <a:r>
              <a:rPr lang="et-EE" sz="2000" dirty="0"/>
              <a:t>Natuke valusalt, harjuvad. Esimesed paar kuud kliiniline personal vajas selgitust, miks muudatused on sisse viidud. Koolitustöö on </a:t>
            </a:r>
            <a:r>
              <a:rPr lang="et-EE" sz="2000" dirty="0" smtClean="0"/>
              <a:t>tehtud;</a:t>
            </a:r>
          </a:p>
          <a:p>
            <a:pPr>
              <a:spcBef>
                <a:spcPct val="0"/>
              </a:spcBef>
            </a:pPr>
            <a:endParaRPr lang="et-EE" sz="2000" dirty="0"/>
          </a:p>
          <a:p>
            <a:pPr>
              <a:spcBef>
                <a:spcPct val="0"/>
              </a:spcBef>
            </a:pPr>
            <a:r>
              <a:rPr lang="et-EE" sz="2000" dirty="0"/>
              <a:t>Hästi. Transfusioonravi protsess on mitme etapilane ja töömahukas, eriti õdedele/ ämmaemandatele, personal on tänulik, et on ära võetud ülesanded, mis ei aita tagada patsiendi ohutust või mis ei omanud </a:t>
            </a:r>
            <a:r>
              <a:rPr lang="et-EE" sz="2000" dirty="0" smtClean="0"/>
              <a:t>funktsionaalsust;</a:t>
            </a:r>
          </a:p>
          <a:p>
            <a:pPr>
              <a:spcBef>
                <a:spcPct val="0"/>
              </a:spcBef>
            </a:pPr>
            <a:endParaRPr lang="et-EE" sz="2000" dirty="0"/>
          </a:p>
          <a:p>
            <a:pPr>
              <a:spcBef>
                <a:spcPct val="0"/>
              </a:spcBef>
            </a:pPr>
            <a:r>
              <a:rPr lang="et-EE" sz="2000" dirty="0"/>
              <a:t>Adekvaatselt ja </a:t>
            </a:r>
            <a:r>
              <a:rPr lang="et-EE" sz="2000" dirty="0" smtClean="0"/>
              <a:t>mõistvalt;</a:t>
            </a:r>
          </a:p>
          <a:p>
            <a:pPr>
              <a:spcBef>
                <a:spcPct val="0"/>
              </a:spcBef>
            </a:pPr>
            <a:endParaRPr lang="et-EE" sz="2000" dirty="0"/>
          </a:p>
          <a:p>
            <a:pPr>
              <a:spcBef>
                <a:spcPct val="0"/>
              </a:spcBef>
            </a:pPr>
            <a:r>
              <a:rPr lang="et-EE" sz="2000" dirty="0"/>
              <a:t>Vahetud vereülekande-eelse veregrupi </a:t>
            </a:r>
            <a:r>
              <a:rPr lang="et-EE" sz="2000" dirty="0" err="1"/>
              <a:t>ärajätmine</a:t>
            </a:r>
            <a:r>
              <a:rPr lang="et-EE" sz="2000" dirty="0"/>
              <a:t> tekitas õdedes väikse vastasseisu, neile </a:t>
            </a:r>
            <a:r>
              <a:rPr lang="et-EE" sz="2000" dirty="0" err="1"/>
              <a:t>tundus,et</a:t>
            </a:r>
            <a:r>
              <a:rPr lang="et-EE" sz="2000" dirty="0"/>
              <a:t> kogu vastutus on nende õlul, aga praeguseks on </a:t>
            </a:r>
            <a:r>
              <a:rPr lang="et-EE" sz="2000" dirty="0" smtClean="0"/>
              <a:t>harjutud;</a:t>
            </a:r>
          </a:p>
          <a:p>
            <a:pPr>
              <a:spcBef>
                <a:spcPct val="0"/>
              </a:spcBef>
            </a:pPr>
            <a:endParaRPr lang="et-EE" sz="2400" dirty="0"/>
          </a:p>
          <a:p>
            <a:pPr>
              <a:spcBef>
                <a:spcPct val="0"/>
              </a:spcBef>
            </a:pP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95675092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Calibri (Body)"/>
              </a:rPr>
              <a:t>14. </a:t>
            </a:r>
            <a:r>
              <a:rPr lang="fi-FI" sz="2000" b="1" dirty="0" smtClean="0">
                <a:latin typeface="Calibri (Body)"/>
              </a:rPr>
              <a:t>Kuidas </a:t>
            </a:r>
            <a:r>
              <a:rPr lang="fi-FI" sz="2000" b="1" dirty="0">
                <a:latin typeface="Calibri (Body)"/>
              </a:rPr>
              <a:t>klinitsistid ja teised haigla töötajad on </a:t>
            </a:r>
            <a:r>
              <a:rPr lang="et-EE" sz="2000" b="1" dirty="0" smtClean="0">
                <a:latin typeface="Calibri (Body)"/>
              </a:rPr>
              <a:t/>
            </a:r>
            <a:br>
              <a:rPr lang="et-EE" sz="2000" b="1" dirty="0" smtClean="0">
                <a:latin typeface="Calibri (Body)"/>
              </a:rPr>
            </a:br>
            <a:r>
              <a:rPr lang="fi-FI" sz="2000" b="1" dirty="0" smtClean="0">
                <a:latin typeface="Calibri (Body)"/>
              </a:rPr>
              <a:t>muudatustele </a:t>
            </a:r>
            <a:r>
              <a:rPr lang="fi-FI" sz="2000" b="1" dirty="0">
                <a:latin typeface="Calibri (Body)"/>
              </a:rPr>
              <a:t>reageerinud?</a:t>
            </a:r>
            <a:endParaRPr lang="en-US" sz="2000" b="1" dirty="0">
              <a:latin typeface="+mn-lt"/>
              <a:ea typeface="+mn-ea"/>
              <a:cs typeface="+mn-cs"/>
            </a:endParaRPr>
          </a:p>
        </p:txBody>
      </p:sp>
      <p:sp>
        <p:nvSpPr>
          <p:cNvPr id="3" name="Content Placeholder 2"/>
          <p:cNvSpPr>
            <a:spLocks noGrp="1"/>
          </p:cNvSpPr>
          <p:nvPr>
            <p:ph idx="1"/>
          </p:nvPr>
        </p:nvSpPr>
        <p:spPr/>
        <p:txBody>
          <a:bodyPr>
            <a:normAutofit fontScale="92500" lnSpcReduction="10000"/>
          </a:bodyPr>
          <a:lstStyle/>
          <a:p>
            <a:pPr>
              <a:spcBef>
                <a:spcPct val="0"/>
              </a:spcBef>
            </a:pPr>
            <a:r>
              <a:rPr lang="et-EE" sz="2400" dirty="0" smtClean="0"/>
              <a:t>Kohanevad muudatustega;</a:t>
            </a:r>
          </a:p>
          <a:p>
            <a:pPr>
              <a:spcBef>
                <a:spcPct val="0"/>
              </a:spcBef>
            </a:pPr>
            <a:endParaRPr lang="et-EE" sz="2400" dirty="0"/>
          </a:p>
          <a:p>
            <a:pPr>
              <a:spcBef>
                <a:spcPct val="0"/>
              </a:spcBef>
            </a:pPr>
            <a:r>
              <a:rPr lang="et-EE" sz="2400" dirty="0"/>
              <a:t>Vereseadusega seotud määruste muudatuste tutvustamisel transfusioonikomitee koosolekul, oldi pigem ettevaatlikud. Probleemiks on ka haiglasiseste koolituste ebaregulaarne toimumine, mis on </a:t>
            </a:r>
            <a:r>
              <a:rPr lang="et-EE" sz="2400" dirty="0" smtClean="0"/>
              <a:t>takistuseks </a:t>
            </a:r>
            <a:r>
              <a:rPr lang="et-EE" sz="2400" dirty="0"/>
              <a:t>muudatuste </a:t>
            </a:r>
            <a:r>
              <a:rPr lang="et-EE" sz="2400" dirty="0" err="1" smtClean="0"/>
              <a:t>ellurakendamisel</a:t>
            </a:r>
            <a:r>
              <a:rPr lang="et-EE" sz="2400" dirty="0" smtClean="0"/>
              <a:t>;</a:t>
            </a:r>
          </a:p>
          <a:p>
            <a:pPr>
              <a:spcBef>
                <a:spcPct val="0"/>
              </a:spcBef>
            </a:pPr>
            <a:endParaRPr lang="et-EE" sz="2400" dirty="0"/>
          </a:p>
          <a:p>
            <a:pPr>
              <a:spcBef>
                <a:spcPct val="0"/>
              </a:spcBef>
            </a:pPr>
            <a:r>
              <a:rPr lang="et-EE" sz="2400" dirty="0"/>
              <a:t>Igapäevatöö on kulgenud </a:t>
            </a:r>
            <a:r>
              <a:rPr lang="et-EE" sz="2400" dirty="0" smtClean="0"/>
              <a:t>sujuvalt;</a:t>
            </a:r>
          </a:p>
          <a:p>
            <a:pPr>
              <a:spcBef>
                <a:spcPct val="0"/>
              </a:spcBef>
            </a:pPr>
            <a:endParaRPr lang="et-EE" sz="2400" dirty="0"/>
          </a:p>
          <a:p>
            <a:pPr>
              <a:spcBef>
                <a:spcPct val="0"/>
              </a:spcBef>
            </a:pPr>
            <a:r>
              <a:rPr lang="et-EE" sz="2400" dirty="0" smtClean="0"/>
              <a:t>Mõistvalt;</a:t>
            </a:r>
          </a:p>
          <a:p>
            <a:pPr>
              <a:spcBef>
                <a:spcPct val="0"/>
              </a:spcBef>
            </a:pPr>
            <a:endParaRPr lang="et-EE" sz="2400" dirty="0"/>
          </a:p>
          <a:p>
            <a:pPr>
              <a:spcBef>
                <a:spcPct val="0"/>
              </a:spcBef>
            </a:pPr>
            <a:r>
              <a:rPr lang="et-EE" sz="2400" dirty="0"/>
              <a:t>Praegused tehtud muudatused ei ole erilist reageeringut </a:t>
            </a:r>
            <a:r>
              <a:rPr lang="et-EE" sz="2400" dirty="0" smtClean="0"/>
              <a:t>tekitanud;</a:t>
            </a:r>
          </a:p>
          <a:p>
            <a:pPr>
              <a:spcBef>
                <a:spcPct val="0"/>
              </a:spcBef>
            </a:pPr>
            <a:endParaRPr lang="et-EE" sz="2400" dirty="0"/>
          </a:p>
          <a:p>
            <a:pPr>
              <a:spcBef>
                <a:spcPct val="0"/>
              </a:spcBef>
            </a:pPr>
            <a:r>
              <a:rPr lang="fi-FI" sz="2400" dirty="0"/>
              <a:t>On võtnud muudatused rahulikult </a:t>
            </a:r>
            <a:r>
              <a:rPr lang="fi-FI" sz="2400" dirty="0" smtClean="0"/>
              <a:t>vastu</a:t>
            </a:r>
            <a:r>
              <a:rPr lang="et-EE" sz="2400" dirty="0" smtClean="0"/>
              <a:t>;</a:t>
            </a:r>
          </a:p>
          <a:p>
            <a:pPr>
              <a:spcBef>
                <a:spcPct val="0"/>
              </a:spcBef>
            </a:pPr>
            <a:endParaRPr lang="et-EE" sz="2400" dirty="0"/>
          </a:p>
          <a:p>
            <a:pPr>
              <a:spcBef>
                <a:spcPct val="0"/>
              </a:spcBef>
            </a:pPr>
            <a:r>
              <a:rPr lang="et-EE" sz="2400" dirty="0"/>
              <a:t>Kõik on rahulik, mõnikord on vaja olnud selgitada</a:t>
            </a:r>
            <a:r>
              <a:rPr lang="et-EE" sz="2400" dirty="0" smtClean="0"/>
              <a:t>, miks </a:t>
            </a:r>
            <a:r>
              <a:rPr lang="et-EE" sz="2400" dirty="0"/>
              <a:t>me endiselt teeme esmast AB0.</a:t>
            </a:r>
            <a:endParaRPr lang="et-EE" sz="2400" dirty="0" smtClean="0"/>
          </a:p>
          <a:p>
            <a:pPr>
              <a:spcBef>
                <a:spcPct val="0"/>
              </a:spcBef>
            </a:pPr>
            <a:endParaRPr lang="et-EE" sz="2400" dirty="0"/>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1491457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sz="2000" b="1" dirty="0" smtClean="0">
                <a:latin typeface="+mn-lt"/>
                <a:ea typeface="+mn-ea"/>
                <a:cs typeface="+mn-cs"/>
              </a:rPr>
              <a:t>15. </a:t>
            </a:r>
            <a:r>
              <a:rPr lang="en-US" sz="2000" b="1" dirty="0" err="1" smtClean="0">
                <a:latin typeface="+mn-lt"/>
                <a:ea typeface="+mn-ea"/>
                <a:cs typeface="+mn-cs"/>
              </a:rPr>
              <a:t>Muud</a:t>
            </a:r>
            <a:r>
              <a:rPr lang="en-US" sz="2000" b="1" dirty="0" smtClean="0">
                <a:latin typeface="+mn-lt"/>
                <a:ea typeface="+mn-ea"/>
                <a:cs typeface="+mn-cs"/>
              </a:rPr>
              <a:t> </a:t>
            </a:r>
            <a:r>
              <a:rPr lang="en-US" sz="2000" b="1" dirty="0" err="1">
                <a:latin typeface="+mn-lt"/>
                <a:ea typeface="+mn-ea"/>
                <a:cs typeface="+mn-cs"/>
              </a:rPr>
              <a:t>kommentaarid</a:t>
            </a:r>
            <a:endParaRPr lang="en-US" sz="2000" b="1" dirty="0">
              <a:latin typeface="+mn-lt"/>
              <a:ea typeface="+mn-ea"/>
              <a:cs typeface="+mn-cs"/>
            </a:endParaRPr>
          </a:p>
        </p:txBody>
      </p:sp>
      <p:sp>
        <p:nvSpPr>
          <p:cNvPr id="3" name="Content Placeholder 2"/>
          <p:cNvSpPr>
            <a:spLocks noGrp="1"/>
          </p:cNvSpPr>
          <p:nvPr>
            <p:ph idx="1"/>
          </p:nvPr>
        </p:nvSpPr>
        <p:spPr/>
        <p:txBody>
          <a:bodyPr>
            <a:normAutofit/>
          </a:bodyPr>
          <a:lstStyle/>
          <a:p>
            <a:pPr>
              <a:spcBef>
                <a:spcPct val="0"/>
              </a:spcBef>
            </a:pPr>
            <a:endParaRPr lang="et-EE" sz="2400" dirty="0" smtClean="0"/>
          </a:p>
          <a:p>
            <a:pPr>
              <a:spcBef>
                <a:spcPct val="0"/>
              </a:spcBef>
            </a:pPr>
            <a:r>
              <a:rPr lang="et-EE" sz="2400" dirty="0" smtClean="0"/>
              <a:t>Siit </a:t>
            </a:r>
            <a:r>
              <a:rPr lang="et-EE" sz="2400" dirty="0"/>
              <a:t>on nüüd välja jäänud patsiendi identifitseerimise teema enne vereülekannet. Määrusest võib kahjuks välja lugeda selle, et arst ei pea enne vereülekannet patsienti identifitseerima. §7 lõige 5: Arst hindab ülekantavate verepreparaatide vastavust dokumentatsioonile ning annab loa alustada vereülekannet. Praeguste kogemuste valguses peaks seda määruse punkti kindlasti parandama ja sõnastama arsti vastutuse ka patsiendi identifitseerimisel. Me oleme selle kehtestanud hetkel haiglasisese vereülekande korraga, aga see peaks kindlasti olema ka määruses.</a:t>
            </a:r>
          </a:p>
          <a:p>
            <a:pPr>
              <a:spcBef>
                <a:spcPct val="0"/>
              </a:spcBef>
            </a:pPr>
            <a:endParaRPr lang="et-EE" sz="2400" dirty="0"/>
          </a:p>
          <a:p>
            <a:pPr>
              <a:spcBef>
                <a:spcPct val="0"/>
              </a:spcBef>
            </a:pPr>
            <a:endParaRPr lang="et-EE" sz="2400" dirty="0"/>
          </a:p>
          <a:p>
            <a:pPr>
              <a:spcBef>
                <a:spcPct val="0"/>
              </a:spcBef>
            </a:pPr>
            <a:endParaRPr lang="et-EE" sz="2400" dirty="0" smtClean="0"/>
          </a:p>
          <a:p>
            <a:pPr>
              <a:spcBef>
                <a:spcPct val="0"/>
              </a:spcBef>
            </a:pPr>
            <a:endParaRPr lang="et-EE" sz="2400" dirty="0" smtClean="0"/>
          </a:p>
          <a:p>
            <a:pPr lvl="1">
              <a:spcBef>
                <a:spcPct val="0"/>
              </a:spcBef>
            </a:pPr>
            <a:endParaRPr lang="et-EE" sz="2000" dirty="0" smtClean="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9418420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t-EE" sz="2000" b="1" dirty="0" smtClean="0">
                <a:latin typeface="+mn-lt"/>
                <a:ea typeface="+mn-ea"/>
                <a:cs typeface="+mn-cs"/>
              </a:rPr>
              <a:t>1. </a:t>
            </a:r>
            <a:r>
              <a:rPr lang="en-US" sz="2000" b="1" dirty="0" err="1" smtClean="0">
                <a:latin typeface="+mn-lt"/>
                <a:ea typeface="+mn-ea"/>
                <a:cs typeface="+mn-cs"/>
              </a:rPr>
              <a:t>Kas</a:t>
            </a:r>
            <a:r>
              <a:rPr lang="en-US" sz="2000" b="1" dirty="0" smtClean="0">
                <a:latin typeface="+mn-lt"/>
                <a:ea typeface="+mn-ea"/>
                <a:cs typeface="+mn-cs"/>
              </a:rPr>
              <a:t> </a:t>
            </a:r>
            <a:r>
              <a:rPr lang="en-US" sz="2000" b="1" dirty="0" err="1">
                <a:latin typeface="+mn-lt"/>
                <a:ea typeface="+mn-ea"/>
                <a:cs typeface="+mn-cs"/>
              </a:rPr>
              <a:t>olete</a:t>
            </a:r>
            <a:r>
              <a:rPr lang="en-US" sz="2000" b="1" dirty="0">
                <a:latin typeface="+mn-lt"/>
                <a:ea typeface="+mn-ea"/>
                <a:cs typeface="+mn-cs"/>
              </a:rPr>
              <a:t> </a:t>
            </a:r>
            <a:r>
              <a:rPr lang="en-US" sz="2000" b="1" dirty="0" err="1">
                <a:latin typeface="+mn-lt"/>
                <a:ea typeface="+mn-ea"/>
                <a:cs typeface="+mn-cs"/>
              </a:rPr>
              <a:t>antud</a:t>
            </a:r>
            <a:r>
              <a:rPr lang="en-US" sz="2000" b="1" dirty="0">
                <a:latin typeface="+mn-lt"/>
                <a:ea typeface="+mn-ea"/>
                <a:cs typeface="+mn-cs"/>
              </a:rPr>
              <a:t> </a:t>
            </a:r>
            <a:r>
              <a:rPr lang="en-US" sz="2000" b="1" dirty="0" err="1">
                <a:latin typeface="+mn-lt"/>
                <a:ea typeface="+mn-ea"/>
                <a:cs typeface="+mn-cs"/>
              </a:rPr>
              <a:t>määruse</a:t>
            </a:r>
            <a:r>
              <a:rPr lang="en-US" sz="2000" b="1" dirty="0">
                <a:latin typeface="+mn-lt"/>
                <a:ea typeface="+mn-ea"/>
                <a:cs typeface="+mn-cs"/>
              </a:rPr>
              <a:t> </a:t>
            </a:r>
            <a:r>
              <a:rPr lang="en-US" sz="2000" b="1" dirty="0" err="1">
                <a:latin typeface="+mn-lt"/>
                <a:ea typeface="+mn-ea"/>
                <a:cs typeface="+mn-cs"/>
              </a:rPr>
              <a:t>muudatuse</a:t>
            </a:r>
            <a:r>
              <a:rPr lang="en-US" sz="2000" b="1" dirty="0">
                <a:latin typeface="+mn-lt"/>
                <a:ea typeface="+mn-ea"/>
                <a:cs typeface="+mn-cs"/>
              </a:rPr>
              <a:t> </a:t>
            </a:r>
            <a:r>
              <a:rPr lang="en-US" sz="2000" b="1" dirty="0" err="1">
                <a:latin typeface="+mn-lt"/>
                <a:ea typeface="+mn-ea"/>
                <a:cs typeface="+mn-cs"/>
              </a:rPr>
              <a:t>tõttu</a:t>
            </a:r>
            <a:r>
              <a:rPr lang="en-US" sz="2000" b="1" dirty="0">
                <a:latin typeface="+mn-lt"/>
                <a:ea typeface="+mn-ea"/>
                <a:cs typeface="+mn-cs"/>
              </a:rPr>
              <a:t> </a:t>
            </a:r>
            <a:r>
              <a:rPr lang="en-US" sz="2000" b="1" dirty="0" err="1">
                <a:latin typeface="+mn-lt"/>
                <a:ea typeface="+mn-ea"/>
                <a:cs typeface="+mn-cs"/>
              </a:rPr>
              <a:t>võtnud</a:t>
            </a:r>
            <a:r>
              <a:rPr lang="en-US" sz="2000" b="1" dirty="0">
                <a:latin typeface="+mn-lt"/>
                <a:ea typeface="+mn-ea"/>
                <a:cs typeface="+mn-cs"/>
              </a:rPr>
              <a:t> </a:t>
            </a:r>
            <a:r>
              <a:rPr lang="en-US" sz="2000" b="1" dirty="0" err="1">
                <a:latin typeface="+mn-lt"/>
                <a:ea typeface="+mn-ea"/>
                <a:cs typeface="+mn-cs"/>
              </a:rPr>
              <a:t>laboris</a:t>
            </a:r>
            <a:r>
              <a:rPr lang="en-US" sz="2000" b="1" dirty="0">
                <a:latin typeface="+mn-lt"/>
                <a:ea typeface="+mn-ea"/>
                <a:cs typeface="+mn-cs"/>
              </a:rPr>
              <a:t> </a:t>
            </a:r>
            <a:r>
              <a:rPr lang="en-US" sz="2000" b="1" dirty="0" err="1">
                <a:latin typeface="+mn-lt"/>
                <a:ea typeface="+mn-ea"/>
                <a:cs typeface="+mn-cs"/>
              </a:rPr>
              <a:t>kasutusele</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err="1" smtClean="0">
                <a:latin typeface="+mn-lt"/>
                <a:ea typeface="+mn-ea"/>
                <a:cs typeface="+mn-cs"/>
              </a:rPr>
              <a:t>uusi</a:t>
            </a:r>
            <a:r>
              <a:rPr lang="en-US" sz="2000" b="1" dirty="0" smtClean="0">
                <a:latin typeface="+mn-lt"/>
                <a:ea typeface="+mn-ea"/>
                <a:cs typeface="+mn-cs"/>
              </a:rPr>
              <a:t> </a:t>
            </a:r>
            <a:r>
              <a:rPr lang="en-US" sz="2000" b="1" dirty="0" err="1">
                <a:latin typeface="+mn-lt"/>
                <a:ea typeface="+mn-ea"/>
                <a:cs typeface="+mn-cs"/>
              </a:rPr>
              <a:t>immunohematoloogilisteks</a:t>
            </a:r>
            <a:r>
              <a:rPr lang="en-US" sz="2000" b="1" dirty="0">
                <a:latin typeface="+mn-lt"/>
                <a:ea typeface="+mn-ea"/>
                <a:cs typeface="+mn-cs"/>
              </a:rPr>
              <a:t> </a:t>
            </a:r>
            <a:r>
              <a:rPr lang="en-US" sz="2000" b="1" dirty="0" err="1">
                <a:latin typeface="+mn-lt"/>
                <a:ea typeface="+mn-ea"/>
                <a:cs typeface="+mn-cs"/>
              </a:rPr>
              <a:t>uuringuteks</a:t>
            </a:r>
            <a:r>
              <a:rPr lang="en-US" sz="2000" b="1" dirty="0">
                <a:latin typeface="+mn-lt"/>
                <a:ea typeface="+mn-ea"/>
                <a:cs typeface="+mn-cs"/>
              </a:rPr>
              <a:t> </a:t>
            </a:r>
            <a:r>
              <a:rPr lang="en-US" sz="2000" b="1" dirty="0" err="1">
                <a:latin typeface="+mn-lt"/>
                <a:ea typeface="+mn-ea"/>
                <a:cs typeface="+mn-cs"/>
              </a:rPr>
              <a:t>kasutatavaid</a:t>
            </a:r>
            <a:r>
              <a:rPr lang="en-US" sz="2000" b="1" dirty="0">
                <a:latin typeface="+mn-lt"/>
                <a:ea typeface="+mn-ea"/>
                <a:cs typeface="+mn-cs"/>
              </a:rPr>
              <a:t> </a:t>
            </a:r>
            <a:r>
              <a:rPr lang="en-US" sz="2000" b="1" dirty="0" err="1">
                <a:latin typeface="+mn-lt"/>
                <a:ea typeface="+mn-ea"/>
                <a:cs typeface="+mn-cs"/>
              </a:rPr>
              <a:t>reaktiive</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smtClean="0">
                <a:latin typeface="+mn-lt"/>
                <a:ea typeface="+mn-ea"/>
                <a:cs typeface="+mn-cs"/>
              </a:rPr>
              <a:t>(§ </a:t>
            </a:r>
            <a:r>
              <a:rPr lang="en-US" sz="2000" b="1" dirty="0">
                <a:latin typeface="+mn-lt"/>
                <a:ea typeface="+mn-ea"/>
                <a:cs typeface="+mn-cs"/>
              </a:rPr>
              <a:t>3. </a:t>
            </a:r>
            <a:r>
              <a:rPr lang="en-US" sz="2000" b="1" dirty="0" err="1">
                <a:latin typeface="+mn-lt"/>
                <a:ea typeface="+mn-ea"/>
                <a:cs typeface="+mn-cs"/>
              </a:rPr>
              <a:t>Nõuded</a:t>
            </a:r>
            <a:r>
              <a:rPr lang="en-US" sz="2000" b="1" dirty="0">
                <a:latin typeface="+mn-lt"/>
                <a:ea typeface="+mn-ea"/>
                <a:cs typeface="+mn-cs"/>
              </a:rPr>
              <a:t> </a:t>
            </a:r>
            <a:r>
              <a:rPr lang="en-US" sz="2000" b="1" dirty="0" err="1">
                <a:latin typeface="+mn-lt"/>
                <a:ea typeface="+mn-ea"/>
                <a:cs typeface="+mn-cs"/>
              </a:rPr>
              <a:t>immunohematoloogilistes</a:t>
            </a:r>
            <a:r>
              <a:rPr lang="en-US" sz="2000" b="1" dirty="0">
                <a:latin typeface="+mn-lt"/>
                <a:ea typeface="+mn-ea"/>
                <a:cs typeface="+mn-cs"/>
              </a:rPr>
              <a:t> </a:t>
            </a:r>
            <a:r>
              <a:rPr lang="en-US" sz="2000" b="1" dirty="0" err="1">
                <a:latin typeface="+mn-lt"/>
                <a:ea typeface="+mn-ea"/>
                <a:cs typeface="+mn-cs"/>
              </a:rPr>
              <a:t>uuringutes</a:t>
            </a:r>
            <a:r>
              <a:rPr lang="en-US" sz="2000" b="1" dirty="0">
                <a:latin typeface="+mn-lt"/>
                <a:ea typeface="+mn-ea"/>
                <a:cs typeface="+mn-cs"/>
              </a:rPr>
              <a:t> </a:t>
            </a:r>
            <a:r>
              <a:rPr lang="en-US" sz="2000" b="1" dirty="0" err="1">
                <a:latin typeface="+mn-lt"/>
                <a:ea typeface="+mn-ea"/>
                <a:cs typeface="+mn-cs"/>
              </a:rPr>
              <a:t>kasutatavatele</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err="1" smtClean="0">
                <a:latin typeface="+mn-lt"/>
                <a:ea typeface="+mn-ea"/>
                <a:cs typeface="+mn-cs"/>
              </a:rPr>
              <a:t>reaktiividele</a:t>
            </a:r>
            <a:r>
              <a:rPr lang="en-US" sz="2000" b="1" dirty="0">
                <a:latin typeface="+mn-lt"/>
                <a:ea typeface="+mn-ea"/>
                <a:cs typeface="+mn-cs"/>
              </a:rPr>
              <a:t>)? </a:t>
            </a:r>
            <a:r>
              <a:rPr lang="en-US" sz="2000" b="1" dirty="0" err="1" smtClean="0">
                <a:latin typeface="+mn-lt"/>
                <a:ea typeface="+mn-ea"/>
                <a:cs typeface="+mn-cs"/>
              </a:rPr>
              <a:t>Kui</a:t>
            </a:r>
            <a:r>
              <a:rPr lang="en-US" sz="2000" b="1" dirty="0" smtClean="0">
                <a:latin typeface="+mn-lt"/>
                <a:ea typeface="+mn-ea"/>
                <a:cs typeface="+mn-cs"/>
              </a:rPr>
              <a:t> </a:t>
            </a:r>
            <a:r>
              <a:rPr lang="en-US" sz="2000" b="1" dirty="0" err="1">
                <a:latin typeface="+mn-lt"/>
                <a:ea typeface="+mn-ea"/>
                <a:cs typeface="+mn-cs"/>
              </a:rPr>
              <a:t>jah</a:t>
            </a:r>
            <a:r>
              <a:rPr lang="en-US" sz="2000" b="1" dirty="0">
                <a:latin typeface="+mn-lt"/>
                <a:ea typeface="+mn-ea"/>
                <a:cs typeface="+mn-cs"/>
              </a:rPr>
              <a:t>, </a:t>
            </a:r>
            <a:r>
              <a:rPr lang="en-US" sz="2000" b="1" dirty="0" err="1">
                <a:latin typeface="+mn-lt"/>
                <a:ea typeface="+mn-ea"/>
                <a:cs typeface="+mn-cs"/>
              </a:rPr>
              <a:t>siis</a:t>
            </a:r>
            <a:r>
              <a:rPr lang="en-US" sz="2000" b="1" dirty="0">
                <a:latin typeface="+mn-lt"/>
                <a:ea typeface="+mn-ea"/>
                <a:cs typeface="+mn-cs"/>
              </a:rPr>
              <a:t> </a:t>
            </a:r>
            <a:r>
              <a:rPr lang="en-US" sz="2000" b="1" dirty="0" err="1">
                <a:latin typeface="+mn-lt"/>
                <a:ea typeface="+mn-ea"/>
                <a:cs typeface="+mn-cs"/>
              </a:rPr>
              <a:t>milliseid</a:t>
            </a:r>
            <a:r>
              <a:rPr lang="en-US" sz="2000" b="1" dirty="0">
                <a:latin typeface="+mn-lt"/>
                <a:ea typeface="+mn-ea"/>
                <a:cs typeface="+mn-cs"/>
              </a:rPr>
              <a:t>?</a:t>
            </a:r>
          </a:p>
        </p:txBody>
      </p:sp>
      <p:sp>
        <p:nvSpPr>
          <p:cNvPr id="3" name="Content Placeholder 2"/>
          <p:cNvSpPr>
            <a:spLocks noGrp="1"/>
          </p:cNvSpPr>
          <p:nvPr>
            <p:ph sz="half" idx="1"/>
          </p:nvPr>
        </p:nvSpPr>
        <p:spPr/>
        <p:txBody>
          <a:bodyPr>
            <a:normAutofit/>
          </a:bodyPr>
          <a:lstStyle/>
          <a:p>
            <a:r>
              <a:rPr lang="et-EE" dirty="0" smtClean="0"/>
              <a:t>2023</a:t>
            </a:r>
          </a:p>
          <a:p>
            <a:endParaRPr lang="et-EE" dirty="0"/>
          </a:p>
          <a:p>
            <a:r>
              <a:rPr lang="et-EE" sz="1800" dirty="0" err="1" smtClean="0"/>
              <a:t>Reagent</a:t>
            </a:r>
            <a:r>
              <a:rPr lang="et-EE" sz="1800" dirty="0" smtClean="0"/>
              <a:t> asendanud sõnaga reaktiiv</a:t>
            </a:r>
          </a:p>
          <a:p>
            <a:endParaRPr lang="et-EE" sz="1800" dirty="0"/>
          </a:p>
          <a:p>
            <a:r>
              <a:rPr lang="et-EE" sz="1800" dirty="0"/>
              <a:t> (2) Patsiendi vere ABO-veregrupi kinnitavaks määramiseks tuleb teha nii otsene reaktsioon kui ka </a:t>
            </a:r>
            <a:r>
              <a:rPr lang="et-EE" sz="1800" dirty="0" err="1"/>
              <a:t>pöördreaktsioon</a:t>
            </a:r>
            <a:r>
              <a:rPr lang="et-EE" sz="1800" dirty="0"/>
              <a:t>. Patsiendi vere ABO-veregruppi võib kontrollida otsese reaktsiooniga. </a:t>
            </a:r>
            <a:r>
              <a:rPr lang="et-EE" sz="1800" strike="sngStrike" dirty="0"/>
              <a:t>Patsiendi vere ABO-veregruppi määratakse tasapinnal alustel, katseklaasis, mikroplaatidel või kolonnaglutinatsioonitehnika või molekulaardiagnostiliste uuringute abil.</a:t>
            </a:r>
            <a:endParaRPr lang="et-EE" sz="1800" strike="sngStrike" dirty="0" smtClean="0"/>
          </a:p>
          <a:p>
            <a:endParaRPr lang="en-US" dirty="0"/>
          </a:p>
        </p:txBody>
      </p:sp>
      <p:sp>
        <p:nvSpPr>
          <p:cNvPr id="4" name="Content Placeholder 3"/>
          <p:cNvSpPr>
            <a:spLocks noGrp="1"/>
          </p:cNvSpPr>
          <p:nvPr>
            <p:ph sz="half" idx="2"/>
          </p:nvPr>
        </p:nvSpPr>
        <p:spPr/>
        <p:txBody>
          <a:bodyPr>
            <a:normAutofit/>
          </a:bodyPr>
          <a:lstStyle/>
          <a:p>
            <a:r>
              <a:rPr lang="et-EE" dirty="0" smtClean="0"/>
              <a:t>2019</a:t>
            </a:r>
          </a:p>
          <a:p>
            <a:endParaRPr lang="et-EE" dirty="0"/>
          </a:p>
          <a:p>
            <a:endParaRPr lang="et-EE" dirty="0" smtClean="0"/>
          </a:p>
          <a:p>
            <a:r>
              <a:rPr lang="et-EE" sz="1800" dirty="0"/>
              <a:t> (2) Patsiendi vere ABO-veregrupi kinnitavaks määramiseks tuleb teha nii otsene reaktsioon kui ka </a:t>
            </a:r>
            <a:r>
              <a:rPr lang="et-EE" sz="1800" dirty="0" err="1"/>
              <a:t>pöördreaktsioon</a:t>
            </a:r>
            <a:r>
              <a:rPr lang="et-EE" sz="1800" dirty="0"/>
              <a:t>. Patsiendi vere ABO-veregruppi võib kontrollida otsese reaktsiooniga. Patsiendi vere ABO-veregruppi määratakse tasapinnal alustel, katseklaasis, mikroplaatidel või kolonnaglutinatsioonitehnika või molekulaardiagnostiliste uuringute abil.</a:t>
            </a:r>
          </a:p>
          <a:p>
            <a:endParaRPr lang="et-EE" dirty="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2793969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t-EE" sz="2000" b="1" dirty="0">
                <a:latin typeface="Calibri (Body)"/>
              </a:rPr>
              <a:t>1. </a:t>
            </a:r>
            <a:r>
              <a:rPr lang="en-US" sz="2000" b="1" dirty="0" err="1">
                <a:latin typeface="Calibri (Body)"/>
              </a:rPr>
              <a:t>Kas</a:t>
            </a:r>
            <a:r>
              <a:rPr lang="en-US" sz="2000" b="1" dirty="0">
                <a:latin typeface="Calibri (Body)"/>
              </a:rPr>
              <a:t> </a:t>
            </a:r>
            <a:r>
              <a:rPr lang="en-US" sz="2000" b="1" dirty="0" err="1">
                <a:latin typeface="Calibri (Body)"/>
              </a:rPr>
              <a:t>olete</a:t>
            </a:r>
            <a:r>
              <a:rPr lang="en-US" sz="2000" b="1" dirty="0">
                <a:latin typeface="Calibri (Body)"/>
              </a:rPr>
              <a:t> </a:t>
            </a:r>
            <a:r>
              <a:rPr lang="en-US" sz="2000" b="1" dirty="0" err="1">
                <a:latin typeface="Calibri (Body)"/>
              </a:rPr>
              <a:t>antud</a:t>
            </a:r>
            <a:r>
              <a:rPr lang="en-US" sz="2000" b="1" dirty="0">
                <a:latin typeface="Calibri (Body)"/>
              </a:rPr>
              <a:t> </a:t>
            </a:r>
            <a:r>
              <a:rPr lang="en-US" sz="2000" b="1" dirty="0" err="1">
                <a:latin typeface="Calibri (Body)"/>
              </a:rPr>
              <a:t>määruse</a:t>
            </a:r>
            <a:r>
              <a:rPr lang="en-US" sz="2000" b="1" dirty="0">
                <a:latin typeface="Calibri (Body)"/>
              </a:rPr>
              <a:t> </a:t>
            </a:r>
            <a:r>
              <a:rPr lang="en-US" sz="2000" b="1" dirty="0" err="1">
                <a:latin typeface="Calibri (Body)"/>
              </a:rPr>
              <a:t>muudatuse</a:t>
            </a:r>
            <a:r>
              <a:rPr lang="en-US" sz="2000" b="1" dirty="0">
                <a:latin typeface="Calibri (Body)"/>
              </a:rPr>
              <a:t> </a:t>
            </a:r>
            <a:r>
              <a:rPr lang="en-US" sz="2000" b="1" dirty="0" err="1">
                <a:latin typeface="Calibri (Body)"/>
              </a:rPr>
              <a:t>tõttu</a:t>
            </a:r>
            <a:r>
              <a:rPr lang="en-US" sz="2000" b="1" dirty="0">
                <a:latin typeface="Calibri (Body)"/>
              </a:rPr>
              <a:t> </a:t>
            </a:r>
            <a:r>
              <a:rPr lang="en-US" sz="2000" b="1" dirty="0" err="1">
                <a:latin typeface="Calibri (Body)"/>
              </a:rPr>
              <a:t>võtnud</a:t>
            </a:r>
            <a:r>
              <a:rPr lang="en-US" sz="2000" b="1" dirty="0">
                <a:latin typeface="Calibri (Body)"/>
              </a:rPr>
              <a:t> </a:t>
            </a:r>
            <a:r>
              <a:rPr lang="en-US" sz="2000" b="1" dirty="0" err="1">
                <a:latin typeface="Calibri (Body)"/>
              </a:rPr>
              <a:t>laboris</a:t>
            </a:r>
            <a:r>
              <a:rPr lang="en-US" sz="2000" b="1" dirty="0">
                <a:latin typeface="Calibri (Body)"/>
              </a:rPr>
              <a:t> </a:t>
            </a:r>
            <a:r>
              <a:rPr lang="et-EE" sz="2000" b="1" dirty="0" smtClean="0">
                <a:latin typeface="Calibri (Body)"/>
              </a:rPr>
              <a:t/>
            </a:r>
            <a:br>
              <a:rPr lang="et-EE" sz="2000" b="1" dirty="0" smtClean="0">
                <a:latin typeface="Calibri (Body)"/>
              </a:rPr>
            </a:br>
            <a:r>
              <a:rPr lang="en-US" sz="2000" b="1" dirty="0" err="1" smtClean="0">
                <a:latin typeface="Calibri (Body)"/>
              </a:rPr>
              <a:t>kasutusele</a:t>
            </a:r>
            <a:r>
              <a:rPr lang="en-US" sz="2000" b="1" dirty="0" smtClean="0">
                <a:latin typeface="Calibri (Body)"/>
              </a:rPr>
              <a:t> </a:t>
            </a:r>
            <a:r>
              <a:rPr lang="en-US" sz="2000" b="1" dirty="0" err="1" smtClean="0">
                <a:latin typeface="Calibri (Body)"/>
              </a:rPr>
              <a:t>uusi</a:t>
            </a:r>
            <a:r>
              <a:rPr lang="en-US" sz="2000" b="1" dirty="0" smtClean="0">
                <a:latin typeface="Calibri (Body)"/>
              </a:rPr>
              <a:t> </a:t>
            </a:r>
            <a:r>
              <a:rPr lang="en-US" sz="2000" b="1" dirty="0" err="1">
                <a:latin typeface="Calibri (Body)"/>
              </a:rPr>
              <a:t>immunohematoloogilisteks</a:t>
            </a:r>
            <a:r>
              <a:rPr lang="en-US" sz="2000" b="1" dirty="0">
                <a:latin typeface="Calibri (Body)"/>
              </a:rPr>
              <a:t> </a:t>
            </a:r>
            <a:r>
              <a:rPr lang="en-US" sz="2000" b="1" dirty="0" err="1">
                <a:latin typeface="Calibri (Body)"/>
              </a:rPr>
              <a:t>uuringuteks</a:t>
            </a:r>
            <a:r>
              <a:rPr lang="en-US" sz="2000" b="1" dirty="0">
                <a:latin typeface="Calibri (Body)"/>
              </a:rPr>
              <a:t> </a:t>
            </a:r>
            <a:r>
              <a:rPr lang="et-EE" sz="2000" b="1" dirty="0" smtClean="0">
                <a:latin typeface="Calibri (Body)"/>
              </a:rPr>
              <a:t/>
            </a:r>
            <a:br>
              <a:rPr lang="et-EE" sz="2000" b="1" dirty="0" smtClean="0">
                <a:latin typeface="Calibri (Body)"/>
              </a:rPr>
            </a:br>
            <a:r>
              <a:rPr lang="en-US" sz="2000" b="1" dirty="0" err="1" smtClean="0">
                <a:latin typeface="Calibri (Body)"/>
              </a:rPr>
              <a:t>kasutatavaid</a:t>
            </a:r>
            <a:r>
              <a:rPr lang="en-US" sz="2000" b="1" dirty="0" smtClean="0">
                <a:latin typeface="Calibri (Body)"/>
              </a:rPr>
              <a:t> </a:t>
            </a:r>
            <a:r>
              <a:rPr lang="en-US" sz="2000" b="1" dirty="0" err="1">
                <a:latin typeface="Calibri (Body)"/>
              </a:rPr>
              <a:t>reaktiive</a:t>
            </a:r>
            <a:r>
              <a:rPr lang="en-US" sz="2000" b="1" dirty="0">
                <a:latin typeface="Calibri (Body)"/>
              </a:rPr>
              <a:t> </a:t>
            </a:r>
            <a:r>
              <a:rPr lang="en-US" sz="2000" b="1" dirty="0" smtClean="0">
                <a:latin typeface="Calibri (Body)"/>
              </a:rPr>
              <a:t>(§ </a:t>
            </a:r>
            <a:r>
              <a:rPr lang="en-US" sz="2000" b="1" dirty="0">
                <a:latin typeface="Calibri (Body)"/>
              </a:rPr>
              <a:t>3. </a:t>
            </a:r>
            <a:r>
              <a:rPr lang="en-US" sz="2000" b="1" dirty="0" err="1">
                <a:latin typeface="Calibri (Body)"/>
              </a:rPr>
              <a:t>Nõuded</a:t>
            </a:r>
            <a:r>
              <a:rPr lang="en-US" sz="2000" b="1" dirty="0">
                <a:latin typeface="Calibri (Body)"/>
              </a:rPr>
              <a:t> </a:t>
            </a:r>
            <a:r>
              <a:rPr lang="en-US" sz="2000" b="1" dirty="0" err="1">
                <a:latin typeface="Calibri (Body)"/>
              </a:rPr>
              <a:t>immunohematoloogilistes</a:t>
            </a:r>
            <a:r>
              <a:rPr lang="en-US" sz="2000" b="1" dirty="0">
                <a:latin typeface="Calibri (Body)"/>
              </a:rPr>
              <a:t> </a:t>
            </a:r>
            <a:r>
              <a:rPr lang="et-EE" sz="2000" b="1" dirty="0" smtClean="0">
                <a:latin typeface="Calibri (Body)"/>
              </a:rPr>
              <a:t/>
            </a:r>
            <a:br>
              <a:rPr lang="et-EE" sz="2000" b="1" dirty="0" smtClean="0">
                <a:latin typeface="Calibri (Body)"/>
              </a:rPr>
            </a:br>
            <a:r>
              <a:rPr lang="en-US" sz="2000" b="1" dirty="0" err="1" smtClean="0">
                <a:latin typeface="Calibri (Body)"/>
              </a:rPr>
              <a:t>uuringutes</a:t>
            </a:r>
            <a:r>
              <a:rPr lang="en-US" sz="2000" b="1" dirty="0" smtClean="0">
                <a:latin typeface="Calibri (Body)"/>
              </a:rPr>
              <a:t> </a:t>
            </a:r>
            <a:r>
              <a:rPr lang="en-US" sz="2000" b="1" dirty="0" err="1">
                <a:latin typeface="Calibri (Body)"/>
              </a:rPr>
              <a:t>kasutatavatele</a:t>
            </a:r>
            <a:r>
              <a:rPr lang="en-US" sz="2000" b="1" dirty="0">
                <a:latin typeface="Calibri (Body)"/>
              </a:rPr>
              <a:t> </a:t>
            </a:r>
            <a:r>
              <a:rPr lang="en-US" sz="2000" b="1" dirty="0" err="1" smtClean="0">
                <a:latin typeface="Calibri (Body)"/>
              </a:rPr>
              <a:t>reaktiividele</a:t>
            </a:r>
            <a:r>
              <a:rPr lang="en-US" sz="2000" b="1" dirty="0">
                <a:latin typeface="Calibri (Body)"/>
              </a:rPr>
              <a:t>)? </a:t>
            </a:r>
            <a:r>
              <a:rPr lang="et-EE" sz="2000" b="1" dirty="0" smtClean="0">
                <a:latin typeface="Calibri (Body)"/>
              </a:rPr>
              <a:t/>
            </a:r>
            <a:br>
              <a:rPr lang="et-EE" sz="2000" b="1" dirty="0" smtClean="0">
                <a:latin typeface="Calibri (Body)"/>
              </a:rPr>
            </a:br>
            <a:r>
              <a:rPr lang="en-US" sz="2000" b="1" dirty="0" err="1" smtClean="0">
                <a:latin typeface="Calibri (Body)"/>
              </a:rPr>
              <a:t>Kui</a:t>
            </a:r>
            <a:r>
              <a:rPr lang="en-US" sz="2000" b="1" dirty="0" smtClean="0">
                <a:latin typeface="Calibri (Body)"/>
              </a:rPr>
              <a:t> </a:t>
            </a:r>
            <a:r>
              <a:rPr lang="en-US" sz="2000" b="1" dirty="0" err="1">
                <a:latin typeface="Calibri (Body)"/>
              </a:rPr>
              <a:t>jah</a:t>
            </a:r>
            <a:r>
              <a:rPr lang="en-US" sz="2000" b="1" dirty="0">
                <a:latin typeface="Calibri (Body)"/>
              </a:rPr>
              <a:t>, </a:t>
            </a:r>
            <a:r>
              <a:rPr lang="en-US" sz="2000" b="1" dirty="0" err="1">
                <a:latin typeface="Calibri (Body)"/>
              </a:rPr>
              <a:t>siis</a:t>
            </a:r>
            <a:r>
              <a:rPr lang="en-US" sz="2000" b="1" dirty="0">
                <a:latin typeface="Calibri (Body)"/>
              </a:rPr>
              <a:t> </a:t>
            </a:r>
            <a:r>
              <a:rPr lang="en-US" sz="2000" b="1" dirty="0" err="1">
                <a:latin typeface="Calibri (Body)"/>
              </a:rPr>
              <a:t>milliseid</a:t>
            </a:r>
            <a:r>
              <a:rPr lang="en-US" sz="2000" b="1" dirty="0">
                <a:latin typeface="Calibri (Body)"/>
              </a:rPr>
              <a:t>?</a:t>
            </a:r>
            <a:endParaRPr lang="en-US" sz="2000" b="1" dirty="0">
              <a:latin typeface="Calibri (Body)"/>
            </a:endParaRPr>
          </a:p>
        </p:txBody>
      </p:sp>
      <p:sp>
        <p:nvSpPr>
          <p:cNvPr id="3" name="Content Placeholder 2"/>
          <p:cNvSpPr>
            <a:spLocks noGrp="1"/>
          </p:cNvSpPr>
          <p:nvPr>
            <p:ph idx="1"/>
          </p:nvPr>
        </p:nvSpPr>
        <p:spPr/>
        <p:txBody>
          <a:bodyPr>
            <a:normAutofit/>
          </a:bodyPr>
          <a:lstStyle/>
          <a:p>
            <a:pPr>
              <a:spcBef>
                <a:spcPct val="0"/>
              </a:spcBef>
            </a:pPr>
            <a:endParaRPr lang="et-EE" sz="2000" b="1" dirty="0"/>
          </a:p>
          <a:p>
            <a:pPr>
              <a:spcBef>
                <a:spcPct val="0"/>
              </a:spcBef>
            </a:pPr>
            <a:endParaRPr lang="et-EE" sz="2000" b="1" dirty="0" smtClean="0"/>
          </a:p>
          <a:p>
            <a:pPr>
              <a:spcBef>
                <a:spcPct val="0"/>
              </a:spcBef>
            </a:pPr>
            <a:endParaRPr lang="et-EE" sz="2000" b="1" dirty="0"/>
          </a:p>
          <a:p>
            <a:pPr>
              <a:spcBef>
                <a:spcPct val="0"/>
              </a:spcBef>
            </a:pPr>
            <a:r>
              <a:rPr lang="et-EE" sz="2000" dirty="0" smtClean="0"/>
              <a:t>Ei ole – 16 </a:t>
            </a:r>
          </a:p>
          <a:p>
            <a:pPr>
              <a:spcBef>
                <a:spcPct val="0"/>
              </a:spcBef>
            </a:pPr>
            <a:endParaRPr lang="en-US" sz="2000" b="1" dirty="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372663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t-EE" sz="2000" b="1" dirty="0">
                <a:solidFill>
                  <a:prstClr val="black"/>
                </a:solidFill>
                <a:latin typeface="Calibri" panose="020F0502020204030204"/>
              </a:rPr>
              <a:t>2. Kas olete muutnud välises kontrollis osalemisele sagedust </a:t>
            </a:r>
            <a:br>
              <a:rPr lang="et-EE" sz="2000" b="1" dirty="0">
                <a:solidFill>
                  <a:prstClr val="black"/>
                </a:solidFill>
                <a:latin typeface="Calibri" panose="020F0502020204030204"/>
              </a:rPr>
            </a:br>
            <a:r>
              <a:rPr lang="et-EE" sz="2000" b="1" dirty="0">
                <a:solidFill>
                  <a:prstClr val="black"/>
                </a:solidFill>
                <a:latin typeface="Calibri" panose="020F0502020204030204"/>
              </a:rPr>
              <a:t>või pakkujaid (§ 4. </a:t>
            </a:r>
            <a:r>
              <a:rPr lang="et-EE" sz="2000" b="1" dirty="0" err="1">
                <a:solidFill>
                  <a:prstClr val="black"/>
                </a:solidFill>
                <a:latin typeface="Calibri" panose="020F0502020204030204"/>
              </a:rPr>
              <a:t>Immunohematoloogiliste</a:t>
            </a:r>
            <a:r>
              <a:rPr lang="et-EE" sz="2000" b="1" dirty="0">
                <a:solidFill>
                  <a:prstClr val="black"/>
                </a:solidFill>
                <a:latin typeface="Calibri" panose="020F0502020204030204"/>
              </a:rPr>
              <a:t> uuringute tegemine)? </a:t>
            </a:r>
            <a:br>
              <a:rPr lang="et-EE" sz="2000" b="1" dirty="0">
                <a:solidFill>
                  <a:prstClr val="black"/>
                </a:solidFill>
                <a:latin typeface="Calibri" panose="020F0502020204030204"/>
              </a:rPr>
            </a:br>
            <a:r>
              <a:rPr lang="et-EE" sz="2000" b="1" dirty="0">
                <a:solidFill>
                  <a:prstClr val="black"/>
                </a:solidFill>
                <a:latin typeface="Calibri" panose="020F0502020204030204"/>
              </a:rPr>
              <a:t>Kui jah, siis mil viisil?</a:t>
            </a:r>
            <a:endParaRPr lang="en-US" sz="2000" b="1" dirty="0">
              <a:latin typeface="+mn-lt"/>
              <a:ea typeface="+mn-ea"/>
              <a:cs typeface="+mn-cs"/>
            </a:endParaRPr>
          </a:p>
        </p:txBody>
      </p:sp>
      <p:sp>
        <p:nvSpPr>
          <p:cNvPr id="4" name="Content Placeholder 3"/>
          <p:cNvSpPr>
            <a:spLocks noGrp="1"/>
          </p:cNvSpPr>
          <p:nvPr>
            <p:ph sz="half" idx="2"/>
          </p:nvPr>
        </p:nvSpPr>
        <p:spPr/>
        <p:txBody>
          <a:bodyPr>
            <a:normAutofit/>
          </a:bodyPr>
          <a:lstStyle/>
          <a:p>
            <a:r>
              <a:rPr lang="et-EE" dirty="0" smtClean="0"/>
              <a:t>2019</a:t>
            </a:r>
          </a:p>
          <a:p>
            <a:endParaRPr lang="et-EE" dirty="0" smtClean="0"/>
          </a:p>
          <a:p>
            <a:r>
              <a:rPr lang="et-EE" sz="2000" dirty="0" smtClean="0"/>
              <a:t>(</a:t>
            </a:r>
            <a:r>
              <a:rPr lang="et-EE" sz="2000" dirty="0"/>
              <a:t>4) Iga tehtava </a:t>
            </a:r>
            <a:r>
              <a:rPr lang="et-EE" sz="2000" dirty="0" err="1"/>
              <a:t>immunohematoloogilise</a:t>
            </a:r>
            <a:r>
              <a:rPr lang="et-EE" sz="2000" dirty="0"/>
              <a:t> uuringu tüübi kvaliteedi hindamiseks tuleb osaleda vastavas laborite vahelises võrdluskatsete programmis vähemalt kaks korda aastas. Programmis osalemise korral mittevastava tulemuse saamisel tuleb teavitada </a:t>
            </a:r>
            <a:r>
              <a:rPr lang="et-EE" sz="2000" dirty="0" err="1"/>
              <a:t>immunohematoloogiliste</a:t>
            </a:r>
            <a:r>
              <a:rPr lang="et-EE" sz="2000" dirty="0"/>
              <a:t> uuringute referentlaborit.</a:t>
            </a:r>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
        <p:nvSpPr>
          <p:cNvPr id="8" name="Content Placeholder 7"/>
          <p:cNvSpPr>
            <a:spLocks noGrp="1"/>
          </p:cNvSpPr>
          <p:nvPr>
            <p:ph sz="half" idx="1"/>
          </p:nvPr>
        </p:nvSpPr>
        <p:spPr/>
        <p:txBody>
          <a:bodyPr>
            <a:normAutofit/>
          </a:bodyPr>
          <a:lstStyle/>
          <a:p>
            <a:r>
              <a:rPr lang="et-EE" dirty="0" smtClean="0"/>
              <a:t>2023</a:t>
            </a:r>
            <a:endParaRPr lang="et-EE" dirty="0"/>
          </a:p>
          <a:p>
            <a:endParaRPr lang="et-EE" sz="1700" dirty="0"/>
          </a:p>
          <a:p>
            <a:r>
              <a:rPr lang="en-US" sz="2000" dirty="0" smtClean="0"/>
              <a:t>(</a:t>
            </a:r>
            <a:r>
              <a:rPr lang="en-US" sz="2000" dirty="0"/>
              <a:t>4) </a:t>
            </a:r>
            <a:r>
              <a:rPr lang="en-US" sz="2000" dirty="0" err="1"/>
              <a:t>Iga</a:t>
            </a:r>
            <a:r>
              <a:rPr lang="en-US" sz="2000" dirty="0"/>
              <a:t> </a:t>
            </a:r>
            <a:r>
              <a:rPr lang="en-US" sz="2000" dirty="0" err="1"/>
              <a:t>tehtava</a:t>
            </a:r>
            <a:r>
              <a:rPr lang="en-US" sz="2000" dirty="0"/>
              <a:t> </a:t>
            </a:r>
            <a:r>
              <a:rPr lang="en-US" sz="2000" dirty="0" err="1"/>
              <a:t>immunohematoloogilise</a:t>
            </a:r>
            <a:r>
              <a:rPr lang="en-US" sz="2000" dirty="0"/>
              <a:t> </a:t>
            </a:r>
            <a:r>
              <a:rPr lang="en-US" sz="2000" dirty="0" err="1"/>
              <a:t>uuringu</a:t>
            </a:r>
            <a:r>
              <a:rPr lang="en-US" sz="2000" dirty="0"/>
              <a:t> </a:t>
            </a:r>
            <a:r>
              <a:rPr lang="en-US" sz="2000" dirty="0" err="1"/>
              <a:t>tüübi</a:t>
            </a:r>
            <a:r>
              <a:rPr lang="en-US" sz="2000" dirty="0"/>
              <a:t> </a:t>
            </a:r>
            <a:r>
              <a:rPr lang="en-US" sz="2000" dirty="0" err="1"/>
              <a:t>kvaliteedi</a:t>
            </a:r>
            <a:r>
              <a:rPr lang="en-US" sz="2000" dirty="0"/>
              <a:t> </a:t>
            </a:r>
            <a:r>
              <a:rPr lang="en-US" sz="2000" dirty="0" err="1"/>
              <a:t>hindamiseks</a:t>
            </a:r>
            <a:r>
              <a:rPr lang="en-US" sz="2000" dirty="0"/>
              <a:t> </a:t>
            </a:r>
            <a:r>
              <a:rPr lang="en-US" sz="2000" dirty="0" err="1"/>
              <a:t>tuleb</a:t>
            </a:r>
            <a:r>
              <a:rPr lang="en-US" sz="2000" dirty="0"/>
              <a:t> </a:t>
            </a:r>
            <a:r>
              <a:rPr lang="en-US" sz="2000" dirty="0" err="1"/>
              <a:t>osaleda</a:t>
            </a:r>
            <a:r>
              <a:rPr lang="en-US" sz="2000" dirty="0"/>
              <a:t> </a:t>
            </a:r>
            <a:r>
              <a:rPr lang="en-US" sz="2000" dirty="0" err="1"/>
              <a:t>sellekohases</a:t>
            </a:r>
            <a:r>
              <a:rPr lang="en-US" sz="2000" dirty="0"/>
              <a:t> </a:t>
            </a:r>
            <a:r>
              <a:rPr lang="en-US" sz="2000" dirty="0" err="1"/>
              <a:t>laboritevahelises</a:t>
            </a:r>
            <a:r>
              <a:rPr lang="en-US" sz="2000" dirty="0"/>
              <a:t> </a:t>
            </a:r>
            <a:r>
              <a:rPr lang="en-US" sz="2000" dirty="0" err="1"/>
              <a:t>võrdluskatsete</a:t>
            </a:r>
            <a:r>
              <a:rPr lang="en-US" sz="2000" dirty="0"/>
              <a:t> </a:t>
            </a:r>
            <a:r>
              <a:rPr lang="en-US" sz="2000" dirty="0" err="1"/>
              <a:t>programmis</a:t>
            </a:r>
            <a:r>
              <a:rPr lang="en-US" sz="2000" dirty="0"/>
              <a:t>. </a:t>
            </a:r>
            <a:r>
              <a:rPr lang="en-US" sz="2000" b="1" dirty="0" err="1">
                <a:solidFill>
                  <a:srgbClr val="00B050"/>
                </a:solidFill>
              </a:rPr>
              <a:t>Programmis</a:t>
            </a:r>
            <a:r>
              <a:rPr lang="en-US" sz="2000" b="1" dirty="0">
                <a:solidFill>
                  <a:srgbClr val="00B050"/>
                </a:solidFill>
              </a:rPr>
              <a:t> </a:t>
            </a:r>
            <a:r>
              <a:rPr lang="en-US" sz="2000" b="1" dirty="0" err="1">
                <a:solidFill>
                  <a:srgbClr val="00B050"/>
                </a:solidFill>
              </a:rPr>
              <a:t>osalemise</a:t>
            </a:r>
            <a:r>
              <a:rPr lang="en-US" sz="2000" b="1" dirty="0">
                <a:solidFill>
                  <a:srgbClr val="00B050"/>
                </a:solidFill>
              </a:rPr>
              <a:t> </a:t>
            </a:r>
            <a:r>
              <a:rPr lang="en-US" sz="2000" b="1" dirty="0" err="1">
                <a:solidFill>
                  <a:srgbClr val="00B050"/>
                </a:solidFill>
              </a:rPr>
              <a:t>sageduse</a:t>
            </a:r>
            <a:r>
              <a:rPr lang="en-US" sz="2000" b="1" dirty="0">
                <a:solidFill>
                  <a:srgbClr val="00B050"/>
                </a:solidFill>
              </a:rPr>
              <a:t> </a:t>
            </a:r>
            <a:r>
              <a:rPr lang="en-US" sz="2000" b="1" dirty="0" err="1">
                <a:solidFill>
                  <a:srgbClr val="00B050"/>
                </a:solidFill>
              </a:rPr>
              <a:t>valikul</a:t>
            </a:r>
            <a:r>
              <a:rPr lang="en-US" sz="2000" b="1" dirty="0">
                <a:solidFill>
                  <a:srgbClr val="00B050"/>
                </a:solidFill>
              </a:rPr>
              <a:t> </a:t>
            </a:r>
            <a:r>
              <a:rPr lang="en-US" sz="2000" b="1" dirty="0" err="1">
                <a:solidFill>
                  <a:srgbClr val="00B050"/>
                </a:solidFill>
              </a:rPr>
              <a:t>tuleb</a:t>
            </a:r>
            <a:r>
              <a:rPr lang="en-US" sz="2000" b="1" dirty="0">
                <a:solidFill>
                  <a:srgbClr val="00B050"/>
                </a:solidFill>
              </a:rPr>
              <a:t> </a:t>
            </a:r>
            <a:r>
              <a:rPr lang="en-US" sz="2000" b="1" dirty="0" err="1">
                <a:solidFill>
                  <a:srgbClr val="00B050"/>
                </a:solidFill>
              </a:rPr>
              <a:t>lähtuda</a:t>
            </a:r>
            <a:r>
              <a:rPr lang="en-US" sz="2000" b="1" dirty="0">
                <a:solidFill>
                  <a:srgbClr val="00B050"/>
                </a:solidFill>
              </a:rPr>
              <a:t> </a:t>
            </a:r>
            <a:r>
              <a:rPr lang="en-US" sz="2000" b="1" dirty="0" err="1">
                <a:solidFill>
                  <a:srgbClr val="00B050"/>
                </a:solidFill>
              </a:rPr>
              <a:t>konkreetse</a:t>
            </a:r>
            <a:r>
              <a:rPr lang="en-US" sz="2000" b="1" dirty="0">
                <a:solidFill>
                  <a:srgbClr val="00B050"/>
                </a:solidFill>
              </a:rPr>
              <a:t> </a:t>
            </a:r>
            <a:r>
              <a:rPr lang="en-US" sz="2000" b="1" dirty="0" err="1">
                <a:solidFill>
                  <a:srgbClr val="00B050"/>
                </a:solidFill>
              </a:rPr>
              <a:t>uuringu</a:t>
            </a:r>
            <a:r>
              <a:rPr lang="en-US" sz="2000" b="1" dirty="0">
                <a:solidFill>
                  <a:srgbClr val="00B050"/>
                </a:solidFill>
              </a:rPr>
              <a:t> </a:t>
            </a:r>
            <a:r>
              <a:rPr lang="en-US" sz="2000" b="1" dirty="0" err="1">
                <a:solidFill>
                  <a:srgbClr val="00B050"/>
                </a:solidFill>
              </a:rPr>
              <a:t>tegemise</a:t>
            </a:r>
            <a:r>
              <a:rPr lang="en-US" sz="2000" b="1" dirty="0">
                <a:solidFill>
                  <a:srgbClr val="00B050"/>
                </a:solidFill>
              </a:rPr>
              <a:t> </a:t>
            </a:r>
            <a:r>
              <a:rPr lang="en-US" sz="2000" b="1" dirty="0" err="1">
                <a:solidFill>
                  <a:srgbClr val="00B050"/>
                </a:solidFill>
              </a:rPr>
              <a:t>sagedusest</a:t>
            </a:r>
            <a:r>
              <a:rPr lang="en-US" sz="2000" b="1" dirty="0">
                <a:solidFill>
                  <a:srgbClr val="00B050"/>
                </a:solidFill>
              </a:rPr>
              <a:t> </a:t>
            </a:r>
            <a:r>
              <a:rPr lang="en-US" sz="2000" b="1" dirty="0" err="1">
                <a:solidFill>
                  <a:srgbClr val="00B050"/>
                </a:solidFill>
              </a:rPr>
              <a:t>laboris</a:t>
            </a:r>
            <a:r>
              <a:rPr lang="en-US" sz="2000" b="1" dirty="0">
                <a:solidFill>
                  <a:srgbClr val="00B050"/>
                </a:solidFill>
              </a:rPr>
              <a:t>, </a:t>
            </a:r>
            <a:r>
              <a:rPr lang="en-US" sz="2000" b="1" dirty="0" err="1">
                <a:solidFill>
                  <a:srgbClr val="00B050"/>
                </a:solidFill>
              </a:rPr>
              <a:t>kuid</a:t>
            </a:r>
            <a:r>
              <a:rPr lang="en-US" sz="2000" b="1" dirty="0">
                <a:solidFill>
                  <a:srgbClr val="00B050"/>
                </a:solidFill>
              </a:rPr>
              <a:t> see </a:t>
            </a:r>
            <a:r>
              <a:rPr lang="en-US" sz="2000" b="1" dirty="0" err="1">
                <a:solidFill>
                  <a:srgbClr val="00B050"/>
                </a:solidFill>
              </a:rPr>
              <a:t>ei</a:t>
            </a:r>
            <a:r>
              <a:rPr lang="en-US" sz="2000" b="1" dirty="0">
                <a:solidFill>
                  <a:srgbClr val="00B050"/>
                </a:solidFill>
              </a:rPr>
              <a:t> </a:t>
            </a:r>
            <a:r>
              <a:rPr lang="en-US" sz="2000" b="1" dirty="0" err="1">
                <a:solidFill>
                  <a:srgbClr val="00B050"/>
                </a:solidFill>
              </a:rPr>
              <a:t>tohi</a:t>
            </a:r>
            <a:r>
              <a:rPr lang="en-US" sz="2000" b="1" dirty="0">
                <a:solidFill>
                  <a:srgbClr val="00B050"/>
                </a:solidFill>
              </a:rPr>
              <a:t> olla </a:t>
            </a:r>
            <a:r>
              <a:rPr lang="en-US" sz="2000" b="1" dirty="0" err="1">
                <a:solidFill>
                  <a:srgbClr val="00B050"/>
                </a:solidFill>
              </a:rPr>
              <a:t>harvem</a:t>
            </a:r>
            <a:r>
              <a:rPr lang="en-US" sz="2000" b="1" dirty="0">
                <a:solidFill>
                  <a:srgbClr val="00B050"/>
                </a:solidFill>
              </a:rPr>
              <a:t> </a:t>
            </a:r>
            <a:r>
              <a:rPr lang="en-US" sz="2000" b="1" dirty="0" err="1">
                <a:solidFill>
                  <a:srgbClr val="00B050"/>
                </a:solidFill>
              </a:rPr>
              <a:t>kui</a:t>
            </a:r>
            <a:r>
              <a:rPr lang="en-US" sz="2000" b="1" dirty="0">
                <a:solidFill>
                  <a:srgbClr val="00B050"/>
                </a:solidFill>
              </a:rPr>
              <a:t> </a:t>
            </a:r>
            <a:r>
              <a:rPr lang="en-US" sz="2000" b="1" dirty="0" err="1">
                <a:solidFill>
                  <a:srgbClr val="00B050"/>
                </a:solidFill>
              </a:rPr>
              <a:t>kaks</a:t>
            </a:r>
            <a:r>
              <a:rPr lang="en-US" sz="2000" b="1" dirty="0">
                <a:solidFill>
                  <a:srgbClr val="00B050"/>
                </a:solidFill>
              </a:rPr>
              <a:t> </a:t>
            </a:r>
            <a:r>
              <a:rPr lang="en-US" sz="2000" b="1" dirty="0" err="1">
                <a:solidFill>
                  <a:srgbClr val="00B050"/>
                </a:solidFill>
              </a:rPr>
              <a:t>korda</a:t>
            </a:r>
            <a:r>
              <a:rPr lang="en-US" sz="2000" b="1" dirty="0">
                <a:solidFill>
                  <a:srgbClr val="00B050"/>
                </a:solidFill>
              </a:rPr>
              <a:t> </a:t>
            </a:r>
            <a:r>
              <a:rPr lang="en-US" sz="2000" b="1" dirty="0" err="1">
                <a:solidFill>
                  <a:srgbClr val="00B050"/>
                </a:solidFill>
              </a:rPr>
              <a:t>aastas</a:t>
            </a:r>
            <a:r>
              <a:rPr lang="en-US" sz="2000" b="1" dirty="0">
                <a:solidFill>
                  <a:srgbClr val="00B050"/>
                </a:solidFill>
              </a:rPr>
              <a:t>. </a:t>
            </a:r>
            <a:r>
              <a:rPr lang="en-US" sz="2000" dirty="0" err="1"/>
              <a:t>Kui</a:t>
            </a:r>
            <a:r>
              <a:rPr lang="en-US" sz="2000" dirty="0"/>
              <a:t> </a:t>
            </a:r>
            <a:r>
              <a:rPr lang="en-US" sz="2000" dirty="0" err="1"/>
              <a:t>programmis</a:t>
            </a:r>
            <a:r>
              <a:rPr lang="en-US" sz="2000" dirty="0"/>
              <a:t> </a:t>
            </a:r>
            <a:r>
              <a:rPr lang="en-US" sz="2000" dirty="0" err="1"/>
              <a:t>osalemisel</a:t>
            </a:r>
            <a:r>
              <a:rPr lang="en-US" sz="2000" dirty="0"/>
              <a:t> </a:t>
            </a:r>
            <a:r>
              <a:rPr lang="en-US" sz="2000" dirty="0" err="1"/>
              <a:t>saadakse</a:t>
            </a:r>
            <a:r>
              <a:rPr lang="en-US" sz="2000" dirty="0"/>
              <a:t> </a:t>
            </a:r>
            <a:r>
              <a:rPr lang="en-US" sz="2000" dirty="0" err="1"/>
              <a:t>mittevastav</a:t>
            </a:r>
            <a:r>
              <a:rPr lang="en-US" sz="2000" dirty="0"/>
              <a:t> </a:t>
            </a:r>
            <a:r>
              <a:rPr lang="en-US" sz="2000" dirty="0" err="1"/>
              <a:t>tulemus</a:t>
            </a:r>
            <a:r>
              <a:rPr lang="en-US" sz="2000" dirty="0"/>
              <a:t>, </a:t>
            </a:r>
            <a:r>
              <a:rPr lang="en-US" sz="2000" dirty="0" err="1"/>
              <a:t>tuleb</a:t>
            </a:r>
            <a:r>
              <a:rPr lang="en-US" sz="2000" dirty="0"/>
              <a:t> </a:t>
            </a:r>
            <a:r>
              <a:rPr lang="en-US" sz="2000" dirty="0" err="1"/>
              <a:t>sellest</a:t>
            </a:r>
            <a:r>
              <a:rPr lang="en-US" sz="2000" dirty="0"/>
              <a:t> </a:t>
            </a:r>
            <a:r>
              <a:rPr lang="en-US" sz="2000" dirty="0" err="1"/>
              <a:t>teavitada</a:t>
            </a:r>
            <a:r>
              <a:rPr lang="en-US" sz="2000" dirty="0"/>
              <a:t> </a:t>
            </a:r>
            <a:r>
              <a:rPr lang="en-US" sz="2000" dirty="0" err="1"/>
              <a:t>immunohematoloogiliste</a:t>
            </a:r>
            <a:r>
              <a:rPr lang="en-US" sz="2000" dirty="0"/>
              <a:t> </a:t>
            </a:r>
            <a:r>
              <a:rPr lang="en-US" sz="2000" dirty="0" err="1"/>
              <a:t>uuringute</a:t>
            </a:r>
            <a:r>
              <a:rPr lang="en-US" sz="2000" dirty="0"/>
              <a:t> </a:t>
            </a:r>
            <a:r>
              <a:rPr lang="en-US" sz="2000" dirty="0" err="1"/>
              <a:t>referentlaborit</a:t>
            </a:r>
            <a:r>
              <a:rPr lang="en-US" sz="2000" dirty="0"/>
              <a:t>.</a:t>
            </a:r>
          </a:p>
        </p:txBody>
      </p:sp>
    </p:spTree>
    <p:extLst>
      <p:ext uri="{BB962C8B-B14F-4D97-AF65-F5344CB8AC3E}">
        <p14:creationId xmlns:p14="http://schemas.microsoft.com/office/powerpoint/2010/main" val="770150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000" b="1" dirty="0">
                <a:solidFill>
                  <a:prstClr val="black"/>
                </a:solidFill>
                <a:latin typeface="Calibri" panose="020F0502020204030204"/>
              </a:rPr>
              <a:t>2. </a:t>
            </a:r>
            <a:r>
              <a:rPr lang="et-EE" sz="2000" b="1" dirty="0" smtClean="0">
                <a:solidFill>
                  <a:prstClr val="black"/>
                </a:solidFill>
                <a:latin typeface="Calibri" panose="020F0502020204030204"/>
              </a:rPr>
              <a:t>Kas </a:t>
            </a:r>
            <a:r>
              <a:rPr lang="et-EE" sz="2000" b="1" dirty="0">
                <a:solidFill>
                  <a:prstClr val="black"/>
                </a:solidFill>
                <a:latin typeface="Calibri" panose="020F0502020204030204"/>
              </a:rPr>
              <a:t>olete muutnud välises kontrollis osalemisele sagedust </a:t>
            </a:r>
            <a:r>
              <a:rPr lang="et-EE" sz="2000" b="1" dirty="0" smtClean="0">
                <a:solidFill>
                  <a:prstClr val="black"/>
                </a:solidFill>
                <a:latin typeface="Calibri" panose="020F0502020204030204"/>
              </a:rPr>
              <a:t/>
            </a:r>
            <a:br>
              <a:rPr lang="et-EE" sz="2000" b="1" dirty="0" smtClean="0">
                <a:solidFill>
                  <a:prstClr val="black"/>
                </a:solidFill>
                <a:latin typeface="Calibri" panose="020F0502020204030204"/>
              </a:rPr>
            </a:br>
            <a:r>
              <a:rPr lang="et-EE" sz="2000" b="1" dirty="0" smtClean="0">
                <a:solidFill>
                  <a:prstClr val="black"/>
                </a:solidFill>
                <a:latin typeface="Calibri" panose="020F0502020204030204"/>
              </a:rPr>
              <a:t>või </a:t>
            </a:r>
            <a:r>
              <a:rPr lang="et-EE" sz="2000" b="1" dirty="0">
                <a:solidFill>
                  <a:prstClr val="black"/>
                </a:solidFill>
                <a:latin typeface="Calibri" panose="020F0502020204030204"/>
              </a:rPr>
              <a:t>pakkujaid (§ 4. </a:t>
            </a:r>
            <a:r>
              <a:rPr lang="et-EE" sz="2000" b="1" dirty="0" err="1" smtClean="0">
                <a:solidFill>
                  <a:prstClr val="black"/>
                </a:solidFill>
                <a:latin typeface="Calibri" panose="020F0502020204030204"/>
              </a:rPr>
              <a:t>Immunohematoloogiliste</a:t>
            </a:r>
            <a:r>
              <a:rPr lang="et-EE" sz="2000" b="1" dirty="0" smtClean="0">
                <a:solidFill>
                  <a:prstClr val="black"/>
                </a:solidFill>
                <a:latin typeface="Calibri" panose="020F0502020204030204"/>
              </a:rPr>
              <a:t> </a:t>
            </a:r>
            <a:r>
              <a:rPr lang="et-EE" sz="2000" b="1" dirty="0">
                <a:solidFill>
                  <a:prstClr val="black"/>
                </a:solidFill>
                <a:latin typeface="Calibri" panose="020F0502020204030204"/>
              </a:rPr>
              <a:t>uuringute tegemine)? </a:t>
            </a:r>
            <a:r>
              <a:rPr lang="et-EE" sz="2000" b="1" dirty="0" smtClean="0">
                <a:solidFill>
                  <a:prstClr val="black"/>
                </a:solidFill>
                <a:latin typeface="Calibri" panose="020F0502020204030204"/>
              </a:rPr>
              <a:t/>
            </a:r>
            <a:br>
              <a:rPr lang="et-EE" sz="2000" b="1" dirty="0" smtClean="0">
                <a:solidFill>
                  <a:prstClr val="black"/>
                </a:solidFill>
                <a:latin typeface="Calibri" panose="020F0502020204030204"/>
              </a:rPr>
            </a:br>
            <a:r>
              <a:rPr lang="et-EE" sz="2000" b="1" dirty="0" smtClean="0">
                <a:solidFill>
                  <a:prstClr val="black"/>
                </a:solidFill>
                <a:latin typeface="Calibri" panose="020F0502020204030204"/>
              </a:rPr>
              <a:t>Kui </a:t>
            </a:r>
            <a:r>
              <a:rPr lang="et-EE" sz="2000" b="1" dirty="0">
                <a:solidFill>
                  <a:prstClr val="black"/>
                </a:solidFill>
                <a:latin typeface="Calibri" panose="020F0502020204030204"/>
              </a:rPr>
              <a:t>jah, siis mil viisil?</a:t>
            </a:r>
            <a:endParaRPr lang="en-US" dirty="0"/>
          </a:p>
        </p:txBody>
      </p:sp>
      <p:sp>
        <p:nvSpPr>
          <p:cNvPr id="3" name="Content Placeholder 2"/>
          <p:cNvSpPr>
            <a:spLocks noGrp="1"/>
          </p:cNvSpPr>
          <p:nvPr>
            <p:ph idx="1"/>
          </p:nvPr>
        </p:nvSpPr>
        <p:spPr/>
        <p:txBody>
          <a:bodyPr/>
          <a:lstStyle/>
          <a:p>
            <a:pPr>
              <a:spcBef>
                <a:spcPct val="0"/>
              </a:spcBef>
            </a:pPr>
            <a:endParaRPr lang="et-EE" b="1" dirty="0" smtClean="0"/>
          </a:p>
          <a:p>
            <a:pPr>
              <a:spcBef>
                <a:spcPct val="0"/>
              </a:spcBef>
            </a:pPr>
            <a:r>
              <a:rPr lang="et-EE" sz="2400" dirty="0" smtClean="0"/>
              <a:t>Ei </a:t>
            </a:r>
            <a:r>
              <a:rPr lang="et-EE" sz="2400" dirty="0"/>
              <a:t>ole – </a:t>
            </a:r>
            <a:r>
              <a:rPr lang="et-EE" sz="2400" dirty="0" smtClean="0"/>
              <a:t>15</a:t>
            </a:r>
          </a:p>
          <a:p>
            <a:pPr>
              <a:spcBef>
                <a:spcPct val="0"/>
              </a:spcBef>
            </a:pPr>
            <a:endParaRPr lang="et-EE" sz="2400" dirty="0"/>
          </a:p>
          <a:p>
            <a:pPr>
              <a:spcBef>
                <a:spcPct val="0"/>
              </a:spcBef>
            </a:pPr>
            <a:r>
              <a:rPr lang="et-EE" sz="2400" dirty="0" smtClean="0"/>
              <a:t>1 osaleja lisas lähtuvalt oma analüüside menüüst ühe lisa välise kontrolli</a:t>
            </a:r>
            <a:endParaRPr lang="et-EE" sz="2400" dirty="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292243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t-EE" sz="2000" b="1" dirty="0" smtClean="0">
                <a:latin typeface="+mn-lt"/>
                <a:ea typeface="+mn-ea"/>
                <a:cs typeface="+mn-cs"/>
              </a:rPr>
              <a:t>3. </a:t>
            </a:r>
            <a:r>
              <a:rPr lang="en-US" sz="2000" b="1" dirty="0" err="1" smtClean="0">
                <a:latin typeface="+mn-lt"/>
                <a:ea typeface="+mn-ea"/>
                <a:cs typeface="+mn-cs"/>
              </a:rPr>
              <a:t>Kas</a:t>
            </a:r>
            <a:r>
              <a:rPr lang="en-US" sz="2000" b="1" dirty="0" smtClean="0">
                <a:latin typeface="+mn-lt"/>
                <a:ea typeface="+mn-ea"/>
                <a:cs typeface="+mn-cs"/>
              </a:rPr>
              <a:t> </a:t>
            </a:r>
            <a:r>
              <a:rPr lang="en-US" sz="2000" b="1" dirty="0" err="1">
                <a:latin typeface="+mn-lt"/>
                <a:ea typeface="+mn-ea"/>
                <a:cs typeface="+mn-cs"/>
              </a:rPr>
              <a:t>olete</a:t>
            </a:r>
            <a:r>
              <a:rPr lang="en-US" sz="2000" b="1" dirty="0">
                <a:latin typeface="+mn-lt"/>
                <a:ea typeface="+mn-ea"/>
                <a:cs typeface="+mn-cs"/>
              </a:rPr>
              <a:t> </a:t>
            </a:r>
            <a:r>
              <a:rPr lang="en-US" sz="2000" b="1" dirty="0" err="1">
                <a:latin typeface="+mn-lt"/>
                <a:ea typeface="+mn-ea"/>
                <a:cs typeface="+mn-cs"/>
              </a:rPr>
              <a:t>muutnud</a:t>
            </a:r>
            <a:r>
              <a:rPr lang="en-US" sz="2000" b="1" dirty="0">
                <a:latin typeface="+mn-lt"/>
                <a:ea typeface="+mn-ea"/>
                <a:cs typeface="+mn-cs"/>
              </a:rPr>
              <a:t> </a:t>
            </a:r>
            <a:r>
              <a:rPr lang="en-US" sz="2000" b="1" dirty="0" err="1">
                <a:latin typeface="+mn-lt"/>
                <a:ea typeface="+mn-ea"/>
                <a:cs typeface="+mn-cs"/>
              </a:rPr>
              <a:t>esmaste</a:t>
            </a:r>
            <a:r>
              <a:rPr lang="en-US" sz="2000" b="1" dirty="0">
                <a:latin typeface="+mn-lt"/>
                <a:ea typeface="+mn-ea"/>
                <a:cs typeface="+mn-cs"/>
              </a:rPr>
              <a:t> </a:t>
            </a:r>
            <a:r>
              <a:rPr lang="en-US" sz="2000" b="1" dirty="0" err="1">
                <a:latin typeface="+mn-lt"/>
                <a:ea typeface="+mn-ea"/>
                <a:cs typeface="+mn-cs"/>
              </a:rPr>
              <a:t>doonorite</a:t>
            </a:r>
            <a:r>
              <a:rPr lang="en-US" sz="2000" b="1" dirty="0">
                <a:latin typeface="+mn-lt"/>
                <a:ea typeface="+mn-ea"/>
                <a:cs typeface="+mn-cs"/>
              </a:rPr>
              <a:t> ABO-</a:t>
            </a:r>
            <a:r>
              <a:rPr lang="en-US" sz="2000" b="1" dirty="0" err="1">
                <a:latin typeface="+mn-lt"/>
                <a:ea typeface="+mn-ea"/>
                <a:cs typeface="+mn-cs"/>
              </a:rPr>
              <a:t>veregrupi</a:t>
            </a:r>
            <a:r>
              <a:rPr lang="en-US" sz="2000" b="1" dirty="0">
                <a:latin typeface="+mn-lt"/>
                <a:ea typeface="+mn-ea"/>
                <a:cs typeface="+mn-cs"/>
              </a:rPr>
              <a:t> </a:t>
            </a:r>
            <a:r>
              <a:rPr lang="et-EE" sz="2000" b="1" dirty="0" smtClean="0">
                <a:latin typeface="+mn-lt"/>
                <a:ea typeface="+mn-ea"/>
                <a:cs typeface="+mn-cs"/>
              </a:rPr>
              <a:t/>
            </a:r>
            <a:br>
              <a:rPr lang="et-EE" sz="2000" b="1" dirty="0" smtClean="0">
                <a:latin typeface="+mn-lt"/>
                <a:ea typeface="+mn-ea"/>
                <a:cs typeface="+mn-cs"/>
              </a:rPr>
            </a:br>
            <a:r>
              <a:rPr lang="en-US" sz="2000" b="1" dirty="0" err="1" smtClean="0">
                <a:latin typeface="+mn-lt"/>
                <a:ea typeface="+mn-ea"/>
                <a:cs typeface="+mn-cs"/>
              </a:rPr>
              <a:t>määramise</a:t>
            </a:r>
            <a:r>
              <a:rPr lang="en-US" sz="2000" b="1" dirty="0" smtClean="0">
                <a:latin typeface="+mn-lt"/>
                <a:ea typeface="+mn-ea"/>
                <a:cs typeface="+mn-cs"/>
              </a:rPr>
              <a:t> </a:t>
            </a:r>
            <a:r>
              <a:rPr lang="en-US" sz="2000" b="1" dirty="0" err="1">
                <a:latin typeface="+mn-lt"/>
                <a:ea typeface="+mn-ea"/>
                <a:cs typeface="+mn-cs"/>
              </a:rPr>
              <a:t>korda</a:t>
            </a:r>
            <a:r>
              <a:rPr lang="en-US" sz="2000" b="1" dirty="0">
                <a:latin typeface="+mn-lt"/>
                <a:ea typeface="+mn-ea"/>
                <a:cs typeface="+mn-cs"/>
              </a:rPr>
              <a:t> (§ 8. ABO-</a:t>
            </a:r>
            <a:r>
              <a:rPr lang="en-US" sz="2000" b="1" dirty="0" err="1">
                <a:latin typeface="+mn-lt"/>
                <a:ea typeface="+mn-ea"/>
                <a:cs typeface="+mn-cs"/>
              </a:rPr>
              <a:t>veregrupi</a:t>
            </a:r>
            <a:r>
              <a:rPr lang="en-US" sz="2000" b="1" dirty="0">
                <a:latin typeface="+mn-lt"/>
                <a:ea typeface="+mn-ea"/>
                <a:cs typeface="+mn-cs"/>
              </a:rPr>
              <a:t> </a:t>
            </a:r>
            <a:r>
              <a:rPr lang="en-US" sz="2000" b="1" dirty="0" err="1">
                <a:latin typeface="+mn-lt"/>
                <a:ea typeface="+mn-ea"/>
                <a:cs typeface="+mn-cs"/>
              </a:rPr>
              <a:t>määramine</a:t>
            </a:r>
            <a:r>
              <a:rPr lang="en-US" sz="2000" b="1" dirty="0">
                <a:latin typeface="+mn-lt"/>
                <a:ea typeface="+mn-ea"/>
                <a:cs typeface="+mn-cs"/>
              </a:rPr>
              <a:t>)?</a:t>
            </a:r>
            <a:endParaRPr lang="en-US" sz="2000" b="1" dirty="0">
              <a:latin typeface="+mn-lt"/>
              <a:ea typeface="+mn-ea"/>
              <a:cs typeface="+mn-cs"/>
            </a:endParaRPr>
          </a:p>
        </p:txBody>
      </p:sp>
      <p:sp>
        <p:nvSpPr>
          <p:cNvPr id="4" name="Content Placeholder 3"/>
          <p:cNvSpPr>
            <a:spLocks noGrp="1"/>
          </p:cNvSpPr>
          <p:nvPr>
            <p:ph sz="half" idx="2"/>
          </p:nvPr>
        </p:nvSpPr>
        <p:spPr>
          <a:xfrm>
            <a:off x="6172200" y="1825625"/>
            <a:ext cx="5181600" cy="2471072"/>
          </a:xfrm>
        </p:spPr>
        <p:txBody>
          <a:bodyPr>
            <a:normAutofit/>
          </a:bodyPr>
          <a:lstStyle/>
          <a:p>
            <a:r>
              <a:rPr lang="et-EE" dirty="0" smtClean="0"/>
              <a:t>2019</a:t>
            </a:r>
          </a:p>
          <a:p>
            <a:endParaRPr lang="et-EE" dirty="0" smtClean="0"/>
          </a:p>
          <a:p>
            <a:r>
              <a:rPr lang="en-US" sz="2000" b="1" dirty="0"/>
              <a:t>§ 8.   </a:t>
            </a:r>
            <a:r>
              <a:rPr lang="en-US" sz="2000" dirty="0"/>
              <a:t>ABO-</a:t>
            </a:r>
            <a:r>
              <a:rPr lang="en-US" sz="2000" dirty="0" err="1"/>
              <a:t>veregrupi</a:t>
            </a:r>
            <a:r>
              <a:rPr lang="en-US" sz="2000" dirty="0"/>
              <a:t> </a:t>
            </a:r>
            <a:r>
              <a:rPr lang="en-US" sz="2000" dirty="0" err="1"/>
              <a:t>määramine</a:t>
            </a:r>
            <a:endParaRPr lang="en-US" sz="2000" b="1" dirty="0"/>
          </a:p>
          <a:p>
            <a:r>
              <a:rPr lang="et-EE" sz="2000" dirty="0"/>
              <a:t> (2) Esimest korda verd loovutanud doonori vere ABO-veregrupp määratakse kahest erinevast vereproovist.</a:t>
            </a:r>
            <a:endParaRPr lang="et-EE" sz="2000" dirty="0" smtClean="0"/>
          </a:p>
        </p:txBody>
      </p:sp>
      <p:pic>
        <p:nvPicPr>
          <p:cNvPr id="5" name="Picture 4">
            <a:extLst>
              <a:ext uri="{FF2B5EF4-FFF2-40B4-BE49-F238E27FC236}">
                <a16:creationId xmlns:a16="http://schemas.microsoft.com/office/drawing/2014/main" id="{7BAC272C-D9A7-4115-AC89-66F5A64A88DE}"/>
              </a:ext>
            </a:extLst>
          </p:cNvPr>
          <p:cNvPicPr>
            <a:picLocks noChangeAspect="1"/>
          </p:cNvPicPr>
          <p:nvPr/>
        </p:nvPicPr>
        <p:blipFill>
          <a:blip r:embed="rId2"/>
          <a:stretch>
            <a:fillRect/>
          </a:stretch>
        </p:blipFill>
        <p:spPr>
          <a:xfrm>
            <a:off x="8391525" y="230188"/>
            <a:ext cx="2962275" cy="1276350"/>
          </a:xfrm>
          <a:prstGeom prst="rect">
            <a:avLst/>
          </a:prstGeom>
        </p:spPr>
      </p:pic>
      <p:sp>
        <p:nvSpPr>
          <p:cNvPr id="8" name="Content Placeholder 7"/>
          <p:cNvSpPr>
            <a:spLocks noGrp="1"/>
          </p:cNvSpPr>
          <p:nvPr>
            <p:ph sz="half" idx="1"/>
          </p:nvPr>
        </p:nvSpPr>
        <p:spPr>
          <a:xfrm>
            <a:off x="838200" y="1825625"/>
            <a:ext cx="5181600" cy="2815201"/>
          </a:xfrm>
        </p:spPr>
        <p:txBody>
          <a:bodyPr>
            <a:normAutofit/>
          </a:bodyPr>
          <a:lstStyle/>
          <a:p>
            <a:r>
              <a:rPr lang="et-EE" dirty="0" smtClean="0"/>
              <a:t>2023</a:t>
            </a:r>
          </a:p>
          <a:p>
            <a:endParaRPr lang="et-EE" dirty="0"/>
          </a:p>
          <a:p>
            <a:r>
              <a:rPr lang="en-US" sz="2000" b="1" dirty="0"/>
              <a:t>§ 8.   </a:t>
            </a:r>
            <a:r>
              <a:rPr lang="en-US" sz="2000" b="1" dirty="0"/>
              <a:t>ABO-</a:t>
            </a:r>
            <a:r>
              <a:rPr lang="en-US" sz="2000" b="1" dirty="0" err="1"/>
              <a:t>veregrupi</a:t>
            </a:r>
            <a:r>
              <a:rPr lang="en-US" sz="2000" b="1" dirty="0"/>
              <a:t> </a:t>
            </a:r>
            <a:r>
              <a:rPr lang="en-US" sz="2000" b="1" dirty="0" err="1" smtClean="0"/>
              <a:t>määramine</a:t>
            </a:r>
            <a:endParaRPr lang="et-EE" sz="2000" b="1" dirty="0"/>
          </a:p>
          <a:p>
            <a:r>
              <a:rPr lang="nn-NO" sz="2000" dirty="0"/>
              <a:t> (2) Esimest korda verd loovutanud doonori vere ABO-veregrupp määratakse </a:t>
            </a:r>
            <a:r>
              <a:rPr lang="nn-NO" sz="2000" b="1" dirty="0">
                <a:solidFill>
                  <a:srgbClr val="00B050"/>
                </a:solidFill>
              </a:rPr>
              <a:t>kahe erineva testiga.</a:t>
            </a:r>
            <a:endParaRPr lang="en-US" sz="2000" b="1" dirty="0">
              <a:solidFill>
                <a:srgbClr val="00B050"/>
              </a:solidFill>
            </a:endParaRPr>
          </a:p>
        </p:txBody>
      </p:sp>
    </p:spTree>
    <p:extLst>
      <p:ext uri="{BB962C8B-B14F-4D97-AF65-F5344CB8AC3E}">
        <p14:creationId xmlns:p14="http://schemas.microsoft.com/office/powerpoint/2010/main" val="5141520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z="2000" b="1" dirty="0">
                <a:solidFill>
                  <a:prstClr val="black"/>
                </a:solidFill>
                <a:latin typeface="Calibri" panose="020F0502020204030204"/>
              </a:rPr>
              <a:t>3. </a:t>
            </a:r>
            <a:r>
              <a:rPr lang="en-US" sz="2000" b="1" dirty="0" err="1">
                <a:solidFill>
                  <a:prstClr val="black"/>
                </a:solidFill>
                <a:latin typeface="Calibri" panose="020F0502020204030204"/>
              </a:rPr>
              <a:t>Kas</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olete</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muutnud</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esmaste</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doonorite</a:t>
            </a:r>
            <a:r>
              <a:rPr lang="en-US" sz="2000" b="1" dirty="0">
                <a:solidFill>
                  <a:prstClr val="black"/>
                </a:solidFill>
                <a:latin typeface="Calibri" panose="020F0502020204030204"/>
              </a:rPr>
              <a:t> ABO-</a:t>
            </a:r>
            <a:r>
              <a:rPr lang="en-US" sz="2000" b="1" dirty="0" err="1">
                <a:solidFill>
                  <a:prstClr val="black"/>
                </a:solidFill>
                <a:latin typeface="Calibri" panose="020F0502020204030204"/>
              </a:rPr>
              <a:t>veregrupi</a:t>
            </a:r>
            <a:r>
              <a:rPr lang="en-US" sz="2000" b="1" dirty="0">
                <a:solidFill>
                  <a:prstClr val="black"/>
                </a:solidFill>
                <a:latin typeface="Calibri" panose="020F0502020204030204"/>
              </a:rPr>
              <a:t> </a:t>
            </a:r>
            <a:r>
              <a:rPr lang="et-EE" sz="2000" b="1" dirty="0">
                <a:solidFill>
                  <a:prstClr val="black"/>
                </a:solidFill>
                <a:latin typeface="Calibri" panose="020F0502020204030204"/>
              </a:rPr>
              <a:t/>
            </a:r>
            <a:br>
              <a:rPr lang="et-EE" sz="2000" b="1" dirty="0">
                <a:solidFill>
                  <a:prstClr val="black"/>
                </a:solidFill>
                <a:latin typeface="Calibri" panose="020F0502020204030204"/>
              </a:rPr>
            </a:br>
            <a:r>
              <a:rPr lang="en-US" sz="2000" b="1" dirty="0" err="1">
                <a:solidFill>
                  <a:prstClr val="black"/>
                </a:solidFill>
                <a:latin typeface="Calibri" panose="020F0502020204030204"/>
              </a:rPr>
              <a:t>määramise</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korda</a:t>
            </a:r>
            <a:r>
              <a:rPr lang="en-US" sz="2000" b="1" dirty="0">
                <a:solidFill>
                  <a:prstClr val="black"/>
                </a:solidFill>
                <a:latin typeface="Calibri" panose="020F0502020204030204"/>
              </a:rPr>
              <a:t> (§ 8. ABO-</a:t>
            </a:r>
            <a:r>
              <a:rPr lang="en-US" sz="2000" b="1" dirty="0" err="1">
                <a:solidFill>
                  <a:prstClr val="black"/>
                </a:solidFill>
                <a:latin typeface="Calibri" panose="020F0502020204030204"/>
              </a:rPr>
              <a:t>veregrupi</a:t>
            </a:r>
            <a:r>
              <a:rPr lang="en-US" sz="2000" b="1" dirty="0">
                <a:solidFill>
                  <a:prstClr val="black"/>
                </a:solidFill>
                <a:latin typeface="Calibri" panose="020F0502020204030204"/>
              </a:rPr>
              <a:t> </a:t>
            </a:r>
            <a:r>
              <a:rPr lang="en-US" sz="2000" b="1" dirty="0" err="1">
                <a:solidFill>
                  <a:prstClr val="black"/>
                </a:solidFill>
                <a:latin typeface="Calibri" panose="020F0502020204030204"/>
              </a:rPr>
              <a:t>määramine</a:t>
            </a:r>
            <a:r>
              <a:rPr lang="en-US" sz="2000" b="1" dirty="0">
                <a:solidFill>
                  <a:prstClr val="black"/>
                </a:solidFill>
                <a:latin typeface="Calibri" panose="020F0502020204030204"/>
              </a:rPr>
              <a:t>)?</a:t>
            </a:r>
            <a:endParaRPr lang="en-US" dirty="0"/>
          </a:p>
        </p:txBody>
      </p:sp>
      <p:sp>
        <p:nvSpPr>
          <p:cNvPr id="3" name="Content Placeholder 2"/>
          <p:cNvSpPr>
            <a:spLocks noGrp="1"/>
          </p:cNvSpPr>
          <p:nvPr>
            <p:ph idx="1"/>
          </p:nvPr>
        </p:nvSpPr>
        <p:spPr/>
        <p:txBody>
          <a:bodyPr/>
          <a:lstStyle/>
          <a:p>
            <a:pPr>
              <a:spcBef>
                <a:spcPct val="0"/>
              </a:spcBef>
            </a:pPr>
            <a:endParaRPr lang="et-EE" b="1" dirty="0" smtClean="0"/>
          </a:p>
          <a:p>
            <a:pPr marL="0" indent="0">
              <a:spcBef>
                <a:spcPct val="0"/>
              </a:spcBef>
              <a:buNone/>
            </a:pPr>
            <a:endParaRPr lang="et-EE" sz="2400" dirty="0"/>
          </a:p>
          <a:p>
            <a:pPr>
              <a:spcBef>
                <a:spcPct val="0"/>
              </a:spcBef>
            </a:pPr>
            <a:r>
              <a:rPr lang="et-EE" sz="2400" dirty="0" smtClean="0"/>
              <a:t>PERH Verekeskus – Ei ole (ootab uut infosüsteemi)</a:t>
            </a:r>
          </a:p>
          <a:p>
            <a:pPr>
              <a:spcBef>
                <a:spcPct val="0"/>
              </a:spcBef>
            </a:pPr>
            <a:endParaRPr lang="et-EE" sz="2400" dirty="0"/>
          </a:p>
          <a:p>
            <a:pPr>
              <a:spcBef>
                <a:spcPct val="0"/>
              </a:spcBef>
            </a:pPr>
            <a:r>
              <a:rPr lang="et-EE" sz="2400" dirty="0" smtClean="0"/>
              <a:t>TÜK – Jah</a:t>
            </a:r>
          </a:p>
          <a:p>
            <a:pPr>
              <a:spcBef>
                <a:spcPct val="0"/>
              </a:spcBef>
            </a:pPr>
            <a:endParaRPr lang="et-EE" sz="2400" dirty="0"/>
          </a:p>
          <a:p>
            <a:pPr>
              <a:spcBef>
                <a:spcPct val="0"/>
              </a:spcBef>
            </a:pPr>
            <a:r>
              <a:rPr lang="et-EE" sz="2400" dirty="0" smtClean="0"/>
              <a:t>Pärnu – Ei ole</a:t>
            </a:r>
          </a:p>
          <a:p>
            <a:pPr>
              <a:spcBef>
                <a:spcPct val="0"/>
              </a:spcBef>
            </a:pPr>
            <a:endParaRPr lang="et-EE" sz="2400" dirty="0"/>
          </a:p>
          <a:p>
            <a:pPr>
              <a:spcBef>
                <a:spcPct val="0"/>
              </a:spcBef>
            </a:pPr>
            <a:r>
              <a:rPr lang="et-EE" sz="2400" dirty="0" smtClean="0"/>
              <a:t>IVKH – ???</a:t>
            </a:r>
          </a:p>
          <a:p>
            <a:pPr marL="0" indent="0">
              <a:spcBef>
                <a:spcPct val="0"/>
              </a:spcBef>
              <a:buNone/>
            </a:pPr>
            <a:endParaRPr lang="et-EE" sz="2400" dirty="0"/>
          </a:p>
        </p:txBody>
      </p:sp>
      <p:pic>
        <p:nvPicPr>
          <p:cNvPr id="4" name="Picture 3">
            <a:extLst>
              <a:ext uri="{FF2B5EF4-FFF2-40B4-BE49-F238E27FC236}">
                <a16:creationId xmlns:a16="http://schemas.microsoft.com/office/drawing/2014/main" id="{7BAC272C-D9A7-4115-AC89-66F5A64A88DE}"/>
              </a:ext>
            </a:extLst>
          </p:cNvPr>
          <p:cNvPicPr>
            <a:picLocks noChangeAspect="1"/>
          </p:cNvPicPr>
          <p:nvPr/>
        </p:nvPicPr>
        <p:blipFill>
          <a:blip r:embed="rId3"/>
          <a:stretch>
            <a:fillRect/>
          </a:stretch>
        </p:blipFill>
        <p:spPr>
          <a:xfrm>
            <a:off x="8391525" y="230188"/>
            <a:ext cx="2962275" cy="1276350"/>
          </a:xfrm>
          <a:prstGeom prst="rect">
            <a:avLst/>
          </a:prstGeom>
        </p:spPr>
      </p:pic>
    </p:spTree>
    <p:extLst>
      <p:ext uri="{BB962C8B-B14F-4D97-AF65-F5344CB8AC3E}">
        <p14:creationId xmlns:p14="http://schemas.microsoft.com/office/powerpoint/2010/main" val="36188107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4379B49434DC8449EEE4D07E618331B" ma:contentTypeVersion="13" ma:contentTypeDescription="Loo uus dokument" ma:contentTypeScope="" ma:versionID="66e978203e03abbe3639648041868c20">
  <xsd:schema xmlns:xsd="http://www.w3.org/2001/XMLSchema" xmlns:xs="http://www.w3.org/2001/XMLSchema" xmlns:p="http://schemas.microsoft.com/office/2006/metadata/properties" xmlns:ns2="812b5a2f-c8cd-4dba-9267-48df8d19f782" xmlns:ns3="2d23c382-f1d5-4664-bcd3-c48eb7ffb909" targetNamespace="http://schemas.microsoft.com/office/2006/metadata/properties" ma:root="true" ma:fieldsID="30e100610f70da145500359964394088" ns2:_="" ns3:_="">
    <xsd:import namespace="812b5a2f-c8cd-4dba-9267-48df8d19f782"/>
    <xsd:import namespace="2d23c382-f1d5-4664-bcd3-c48eb7ffb909"/>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SearchProperties" minOccurs="0"/>
                <xsd:element ref="ns3:MediaServiceObjectDetectorVersions" minOccurs="0"/>
                <xsd:element ref="ns3:MediaServiceDateTaken" minOccurs="0"/>
                <xsd:element ref="ns3:MediaServiceGenerationTime" minOccurs="0"/>
                <xsd:element ref="ns3:MediaServiceEventHashCode" minOccurs="0"/>
                <xsd:element ref="ns3:MediaLengthInSeconds" minOccurs="0"/>
                <xsd:element ref="ns3:MediaServiceLocation" minOccurs="0"/>
                <xsd:element ref="ns3:lcf76f155ced4ddcb4097134ff3c332f" minOccurs="0"/>
                <xsd:element ref="ns2:TaxCatchAll"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2b5a2f-c8cd-4dba-9267-48df8d19f782" elementFormDefault="qualified">
    <xsd:import namespace="http://schemas.microsoft.com/office/2006/documentManagement/types"/>
    <xsd:import namespace="http://schemas.microsoft.com/office/infopath/2007/PartnerControls"/>
    <xsd:element name="_dlc_DocId" ma:index="8" nillable="true" ma:displayName="Dokumendi ID väärtus" ma:description="Sellele üksusele määratud dokumendi ID väärtus." ma:indexed="true" ma:internalName="_dlc_DocId" ma:readOnly="true">
      <xsd:simpleType>
        <xsd:restriction base="dms:Text"/>
      </xsd:simpleType>
    </xsd:element>
    <xsd:element name="_dlc_DocIdUrl" ma:index="9" nillable="true" ma:displayName="Dokumendi ID" ma:description="Püsilink sellele dokumendile."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TaxCatchAll" ma:index="22" nillable="true" ma:displayName="Taxonomy Catch All Column" ma:hidden="true" ma:list="{de5cd520-9613-40a4-8cab-a63c57f540d3}" ma:internalName="TaxCatchAll" ma:showField="CatchAllData" ma:web="812b5a2f-c8cd-4dba-9267-48df8d19f78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d23c382-f1d5-4664-bcd3-c48eb7ffb90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Pildisildid" ma:readOnly="false" ma:fieldId="{5cf76f15-5ced-4ddc-b409-7134ff3c332f}" ma:taxonomyMulti="true" ma:sspId="653d35c5-6511-493f-8e60-5f96c3eecb89"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utüüp"/>
        <xsd:element ref="dc:title" minOccurs="0" maxOccurs="1" ma:index="4" ma:displayName="Pealkiri"/>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TaxCatchAll xmlns="812b5a2f-c8cd-4dba-9267-48df8d19f782" xsi:nil="true"/>
    <_dlc_DocId xmlns="812b5a2f-c8cd-4dba-9267-48df8d19f782">E4A27SA7KEQP-1235855075-61563</_dlc_DocId>
    <_dlc_DocIdUrl xmlns="812b5a2f-c8cd-4dba-9267-48df8d19f782">
      <Url>https://regionaalhaigla.sharepoint.com/sites/verekeskus/_layouts/15/DocIdRedir.aspx?ID=E4A27SA7KEQP-1235855075-61563</Url>
      <Description>E4A27SA7KEQP-1235855075-61563</Description>
    </_dlc_DocIdUrl>
    <lcf76f155ced4ddcb4097134ff3c332f xmlns="2d23c382-f1d5-4664-bcd3-c48eb7ffb909">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AD3955B-926C-4884-A750-75E8E30476AE}"/>
</file>

<file path=customXml/itemProps2.xml><?xml version="1.0" encoding="utf-8"?>
<ds:datastoreItem xmlns:ds="http://schemas.openxmlformats.org/officeDocument/2006/customXml" ds:itemID="{25EC5286-3F38-4EA0-BC72-D0B4F3DDDE07}"/>
</file>

<file path=customXml/itemProps3.xml><?xml version="1.0" encoding="utf-8"?>
<ds:datastoreItem xmlns:ds="http://schemas.openxmlformats.org/officeDocument/2006/customXml" ds:itemID="{C0FD892A-425F-4BDD-95E8-210863A5C03C}"/>
</file>

<file path=customXml/itemProps4.xml><?xml version="1.0" encoding="utf-8"?>
<ds:datastoreItem xmlns:ds="http://schemas.openxmlformats.org/officeDocument/2006/customXml" ds:itemID="{919C6C96-2AE8-4D0A-9EA5-E2FB4042FEA9}"/>
</file>

<file path=docProps/app.xml><?xml version="1.0" encoding="utf-8"?>
<Properties xmlns="http://schemas.openxmlformats.org/officeDocument/2006/extended-properties" xmlns:vt="http://schemas.openxmlformats.org/officeDocument/2006/docPropsVTypes">
  <TotalTime>542</TotalTime>
  <Words>2955</Words>
  <Application>Microsoft Office PowerPoint</Application>
  <PresentationFormat>Widescreen</PresentationFormat>
  <Paragraphs>384</Paragraphs>
  <Slides>35</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35</vt:i4>
      </vt:variant>
    </vt:vector>
  </HeadingPairs>
  <TitlesOfParts>
    <vt:vector size="40" baseType="lpstr">
      <vt:lpstr>Arial</vt:lpstr>
      <vt:lpstr>Calibri</vt:lpstr>
      <vt:lpstr>Calibri (Body)</vt:lpstr>
      <vt:lpstr>Calibri Light</vt:lpstr>
      <vt:lpstr>Office Theme</vt:lpstr>
      <vt:lpstr>Vereseadusega seotud määruste muudatuste juurutamine Eestis</vt:lpstr>
      <vt:lpstr>PowerPoint Presentation</vt:lpstr>
      <vt:lpstr>     Vastajaid kokku 16  </vt:lpstr>
      <vt:lpstr>1. Kas olete antud määruse muudatuse tõttu võtnud laboris kasutusele  uusi immunohematoloogilisteks uuringuteks kasutatavaid reaktiive  (§ 3. Nõuded immunohematoloogilistes uuringutes kasutatavatele  reaktiividele)? Kui jah, siis milliseid?</vt:lpstr>
      <vt:lpstr>1. Kas olete antud määruse muudatuse tõttu võtnud laboris  kasutusele uusi immunohematoloogilisteks uuringuteks  kasutatavaid reaktiive (§ 3. Nõuded immunohematoloogilistes  uuringutes kasutatavatele reaktiividele)?  Kui jah, siis milliseid?</vt:lpstr>
      <vt:lpstr>2. Kas olete muutnud välises kontrollis osalemisele sagedust  või pakkujaid (§ 4. Immunohematoloogiliste uuringute tegemine)?  Kui jah, siis mil viisil?</vt:lpstr>
      <vt:lpstr>2. Kas olete muutnud välises kontrollis osalemisele sagedust  või pakkujaid (§ 4. Immunohematoloogiliste uuringute tegemine)?  Kui jah, siis mil viisil?</vt:lpstr>
      <vt:lpstr>3. Kas olete muutnud esmaste doonorite ABO-veregrupi  määramise korda (§ 8. ABO-veregrupi määramine)?</vt:lpstr>
      <vt:lpstr>3. Kas olete muutnud esmaste doonorite ABO-veregrupi  määramise korda (§ 8. ABO-veregrupi määramine)?</vt:lpstr>
      <vt:lpstr>4. Patsiendil ABO veregrupi määramine – kas olete loobunud  patsiendi esmakordsest ABO-veregrupp määramisest patsiendi juures (§ 15. ABO-veregrupi määramine)?</vt:lpstr>
      <vt:lpstr>4. Patsiendil ABO veregrupi määramine – kas olete loobunud  patsiendi esmakordsest ABO-veregrupp määramisest patsiendi juures (§ 15. ABO-veregrupi määramine)?</vt:lpstr>
      <vt:lpstr>5. Kas sobitate kliiniliselt mitteoluliste antikehadega patsientidele  veredoosid ise (§ 18. Positiivne antikehade sõeluuring)?</vt:lpstr>
      <vt:lpstr>5. Kas sobitate kliiniliselt mitteoluliste antikehadega patsientidele  veredoosid ise (§ 18. Positiivne antikehade sõeluuring)?</vt:lpstr>
      <vt:lpstr>6. Kas olete loobunud enne erütrotsüütide suspensiooni ülekannet vahetu ABO määramisest patsiendilt ja verekoti segmendist  (§ 7. Vahetud vereülekande-eelsed toimingud)?</vt:lpstr>
      <vt:lpstr>6. Kas olete loobunud enne erütrotsüütide suspensiooni ülekannet vahetu ABO määramisest patsiendilt ja verekoti segmendist  (§ 7. Vahetud vereülekande-eelsed toimingud)?</vt:lpstr>
      <vt:lpstr>7. Kas olete üle kandnud madala anti-A ja anti-B tiitriga täisverd  (§ 4. Vereülekanne erakorralises situatsioonis abi osutamise korral)?</vt:lpstr>
      <vt:lpstr>7. Kas olete üle kandnud madala anti-A ja anti-B tiitriga täisverd  (§ 4. Vereülekanne erakorralises situatsioonis  abi osutamise korral)?</vt:lpstr>
      <vt:lpstr>8. Mis aja jooksul tuleb teie haiglas alustada  ERS ülekannet peale toote külmikust välja võtmist? </vt:lpstr>
      <vt:lpstr>8. Mis aja jooksul tuleb teie haiglas alustada  ERS ülekannet peale toote külmikust välja võtmist?</vt:lpstr>
      <vt:lpstr>9. Mis aja jooksul peab olema lõpetatud  trombokontsentraadi ülekanne peale selle alustamist? </vt:lpstr>
      <vt:lpstr>9. Mis aja jooksul peab olema lõpetatud  trombokontsentraadi ülekanne peale selle alustamist?</vt:lpstr>
      <vt:lpstr>10. Kas olete teinud muudatusi plasmapreparaatide  ülekande aegades? </vt:lpstr>
      <vt:lpstr>10. Kas olete teinud muudatusi plasmapreparaatide  ülekande aegades?</vt:lpstr>
      <vt:lpstr>10. Kas olete teinud muudatusi plasmapreparaatide  ülekande aegades?</vt:lpstr>
      <vt:lpstr>11. Kas olete teinud muudatusi patsiendi jälgimises  vereülekande ajal ja selle järgselt (§ 10. Patsiendi  jälgimine vereülekande ajal ja selle järgselt)? Kui jah,  siis milliseid? </vt:lpstr>
      <vt:lpstr>11. Kas olete teinud muudatusi patsiendi jälgimises  vereülekande ajal ja selle järgselt (§ 10. Patsiendi  jälgimine vereülekande ajal ja selle järgselt)? Kui jah,  siis milliseid?</vt:lpstr>
      <vt:lpstr>11. Kas olete teinud muudatusi patsiendi jälgimises  vereülekande ajal ja selle järgselt (§ 10. Patsiendi  jälgimine vereülekande ajal ja selle järgselt)? Kui jah,  siis milliseid?</vt:lpstr>
      <vt:lpstr>12. Kas olete teinud muudatusi vereülekande jääkide  sälitamises ja tagastamises verekabinetti (§ 11. Vereülekande jääkide saatmine ja verepreparaatide tagastamine  verekabinetti)? Kui jah, siis milliseid? </vt:lpstr>
      <vt:lpstr>12. Kas olete teinud muudatusi vereülekande jääkide  sälitamises ja tagastamises verekabinetti (§ 11. Vereülekande jääkide saatmine ja verepreparaatide tagastamine  verekabinetti)? Kui jah, siis milliseid?</vt:lpstr>
      <vt:lpstr>13. Kas olete teinud muudatusi vereülekandega  seonduvatesse dokumentidesse – verekaart, verepreparaadi tellimisleht, transfusiooniprotokoll ja  transfusioonireaktsiooni protokoll? Kui jah, siis milliseid?</vt:lpstr>
      <vt:lpstr>13. Kas olete teinud muudatusi vereülekandega  seonduvatesse dokumentidesse – verekaart, verepreparaadi tellimisleht, transfusiooniprotokoll ja  transfusioonireaktsiooni protokoll? Kui jah, siis milliseid?</vt:lpstr>
      <vt:lpstr>13. Kas olete teinud muudatusi vereülekandega  seonduvatesse dokumentidesse – verekaart, verepreparaadi tellimisleht, transfusiooniprotokoll ja  transfusioonireaktsiooni protokoll? Kui jah, siis milliseid?</vt:lpstr>
      <vt:lpstr>14. Kuidas klinitsistid ja teised haigla töötajad on  muudatustele reageerinud?</vt:lpstr>
      <vt:lpstr>14. Kuidas klinitsistid ja teised haigla töötajad on  muudatustele reageerinud?</vt:lpstr>
      <vt:lpstr>15. Muud kommentaarid</vt:lpstr>
    </vt:vector>
  </TitlesOfParts>
  <Company>PERH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Eve Laansoo - PERH</dc:creator>
  <cp:lastModifiedBy>Eve Laansoo - PERH</cp:lastModifiedBy>
  <cp:revision>68</cp:revision>
  <dcterms:created xsi:type="dcterms:W3CDTF">2023-05-18T11:25:35Z</dcterms:created>
  <dcterms:modified xsi:type="dcterms:W3CDTF">2024-12-10T20:31:24Z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0x010100A4379B49434DC8449EEE4D07E618331B</vt:lpwstr>
  </property>
  <property fmtid="{D5CDD505-2E9C-101B-9397-08002B2CF9AE}" pid="3" name="Order">
    <vt:r8>12799600</vt:r8>
  </property>
  <property fmtid="{D5CDD505-2E9C-101B-9397-08002B2CF9AE}" pid="4" name="_dlc_DocIdItemGuid">
    <vt:lpwstr>80c40ff6-b6a0-4ae1-9656-e3a74fc7e3e9</vt:lpwstr>
  </property>
  <property fmtid="{D5CDD505-2E9C-101B-9397-08002B2CF9AE}" pid="5" name="MediaServiceImageTags">
    <vt:lpwstr/>
  </property>
</Properties>
</file>