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6" r:id="rId1"/>
  </p:sldMasterIdLst>
  <p:sldIdLst>
    <p:sldId id="257" r:id="rId2"/>
    <p:sldId id="258" r:id="rId3"/>
    <p:sldId id="259" r:id="rId4"/>
    <p:sldId id="260" r:id="rId5"/>
    <p:sldId id="262" r:id="rId6"/>
    <p:sldId id="261" r:id="rId7"/>
    <p:sldId id="263" r:id="rId8"/>
    <p:sldId id="265" r:id="rId9"/>
    <p:sldId id="264" r:id="rId10"/>
    <p:sldId id="266" r:id="rId11"/>
  </p:sldIdLst>
  <p:sldSz cx="12192000" cy="6858000"/>
  <p:notesSz cx="6858000" cy="9926638"/>
  <p:embeddedFontLst>
    <p:embeddedFont>
      <p:font typeface="Dax Pro" panose="02000506060000020004" pitchFamily="50" charset="0"/>
      <p:regular r:id="rId12"/>
      <p:bold r:id="rId13"/>
      <p:italic r:id="rId14"/>
      <p:boldItalic r:id="rId15"/>
    </p:embeddedFont>
  </p:embeddedFontLst>
  <p:defaultTextStyle>
    <a:defPPr>
      <a:defRPr lang="en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279"/>
    <a:srgbClr val="0019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60"/>
    <p:restoredTop sz="97872"/>
  </p:normalViewPr>
  <p:slideViewPr>
    <p:cSldViewPr snapToGrid="0" snapToObjects="1">
      <p:cViewPr varScale="1">
        <p:scale>
          <a:sx n="125" d="100"/>
          <a:sy n="125" d="100"/>
        </p:scale>
        <p:origin x="132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white and blue background&#10;&#10;Description automatically generated with medium confidence">
            <a:extLst>
              <a:ext uri="{FF2B5EF4-FFF2-40B4-BE49-F238E27FC236}">
                <a16:creationId xmlns:a16="http://schemas.microsoft.com/office/drawing/2014/main" id="{1B7AA295-9651-BEA6-611B-BCF49978FA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12B8FD-94E7-F722-0DEB-4E09845663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144" y="1749170"/>
            <a:ext cx="9448991" cy="1827467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rgbClr val="001279"/>
                </a:solidFill>
                <a:latin typeface="Dax Pro" panose="02000506060000020004" pitchFamily="2" charset="0"/>
              </a:defRPr>
            </a:lvl1pPr>
          </a:lstStyle>
          <a:p>
            <a:r>
              <a:rPr lang="en-GB" dirty="0"/>
              <a:t>Click to edit Master title</a:t>
            </a:r>
            <a:endParaRPr lang="en-E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EA5A7A-A048-814C-2568-D56C4A9547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144" y="4059238"/>
            <a:ext cx="9144000" cy="3651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solidFill>
                  <a:srgbClr val="00127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EE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A2F5CB0-FCBB-A7B6-7D70-964F67F7E26B}"/>
              </a:ext>
            </a:extLst>
          </p:cNvPr>
          <p:cNvCxnSpPr/>
          <p:nvPr userDrawn="1"/>
        </p:nvCxnSpPr>
        <p:spPr>
          <a:xfrm>
            <a:off x="499872" y="6233056"/>
            <a:ext cx="11116395" cy="0"/>
          </a:xfrm>
          <a:prstGeom prst="line">
            <a:avLst/>
          </a:prstGeom>
          <a:ln w="9525">
            <a:solidFill>
              <a:srgbClr val="0012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9B5BC2A-61AD-EDEC-760C-7E308E897EC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3807" y="4545149"/>
            <a:ext cx="9196251" cy="4709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1279"/>
                </a:solidFill>
              </a:defRPr>
            </a:lvl1pPr>
          </a:lstStyle>
          <a:p>
            <a:pPr lvl="0"/>
            <a:r>
              <a:rPr lang="en-EE" dirty="0"/>
              <a:t>Click to edit Master subtitle style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2D81787-D224-8C01-41E8-83C89487F12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5938" y="6281903"/>
            <a:ext cx="1655762" cy="2728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001279"/>
                </a:solidFill>
              </a:defRPr>
            </a:lvl1pPr>
          </a:lstStyle>
          <a:p>
            <a:pPr lvl="0"/>
            <a:r>
              <a:rPr lang="en-EE" dirty="0"/>
              <a:t>Tartu Ülikooli Kliinikum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D5672D91-673E-EB17-04BB-FF0452BD9C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51088" y="6281903"/>
            <a:ext cx="2147894" cy="2728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001279"/>
                </a:solidFill>
              </a:defRPr>
            </a:lvl1pPr>
          </a:lstStyle>
          <a:p>
            <a:pPr lvl="0"/>
            <a:r>
              <a:rPr lang="en-EE" dirty="0"/>
              <a:t>kliinikum@kliinikum.ee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A3C9289-845C-2C81-F8D7-266CDDCA2BC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7220" y="280786"/>
            <a:ext cx="3661495" cy="92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406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1368" userDrawn="1">
          <p15:clr>
            <a:srgbClr val="FBAE40"/>
          </p15:clr>
        </p15:guide>
        <p15:guide id="4" pos="1481" userDrawn="1">
          <p15:clr>
            <a:srgbClr val="FBAE40"/>
          </p15:clr>
        </p15:guide>
        <p15:guide id="5" pos="2547" userDrawn="1">
          <p15:clr>
            <a:srgbClr val="FBAE40"/>
          </p15:clr>
        </p15:guide>
        <p15:guide id="6" pos="2683" userDrawn="1">
          <p15:clr>
            <a:srgbClr val="FBAE40"/>
          </p15:clr>
        </p15:guide>
        <p15:guide id="7" pos="3749" userDrawn="1">
          <p15:clr>
            <a:srgbClr val="FBAE40"/>
          </p15:clr>
        </p15:guide>
        <p15:guide id="8" pos="325" userDrawn="1">
          <p15:clr>
            <a:srgbClr val="FBAE40"/>
          </p15:clr>
        </p15:guide>
        <p15:guide id="9" pos="3885" userDrawn="1">
          <p15:clr>
            <a:srgbClr val="FBAE40"/>
          </p15:clr>
        </p15:guide>
        <p15:guide id="10" pos="4929" userDrawn="1">
          <p15:clr>
            <a:srgbClr val="FBAE40"/>
          </p15:clr>
        </p15:guide>
        <p15:guide id="11" pos="5065" userDrawn="1">
          <p15:clr>
            <a:srgbClr val="FBAE40"/>
          </p15:clr>
        </p15:guide>
        <p15:guide id="12" pos="6131" userDrawn="1">
          <p15:clr>
            <a:srgbClr val="FBAE40"/>
          </p15:clr>
        </p15:guide>
        <p15:guide id="13" pos="6267" userDrawn="1">
          <p15:clr>
            <a:srgbClr val="FBAE40"/>
          </p15:clr>
        </p15:guide>
        <p15:guide id="14" pos="731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Smaller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white and blue background&#10;&#10;Description automatically generated with medium confidence">
            <a:extLst>
              <a:ext uri="{FF2B5EF4-FFF2-40B4-BE49-F238E27FC236}">
                <a16:creationId xmlns:a16="http://schemas.microsoft.com/office/drawing/2014/main" id="{1B7AA295-9651-BEA6-611B-BCF49978FA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4C80D9C-F472-C6B4-D470-4AAAAD5793E7}"/>
              </a:ext>
            </a:extLst>
          </p:cNvPr>
          <p:cNvCxnSpPr/>
          <p:nvPr userDrawn="1"/>
        </p:nvCxnSpPr>
        <p:spPr>
          <a:xfrm>
            <a:off x="499872" y="6233056"/>
            <a:ext cx="11116395" cy="0"/>
          </a:xfrm>
          <a:prstGeom prst="line">
            <a:avLst/>
          </a:prstGeom>
          <a:ln w="9525">
            <a:solidFill>
              <a:srgbClr val="0012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2E99540-B287-C32D-E13E-1E7FE4747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933" y="1574801"/>
            <a:ext cx="11065432" cy="4602162"/>
          </a:xfrm>
          <a:prstGeom prst="rect">
            <a:avLst/>
          </a:prstGeom>
        </p:spPr>
        <p:txBody>
          <a:bodyPr>
            <a:normAutofit/>
          </a:bodyPr>
          <a:lstStyle>
            <a:lvl1pPr marL="156600">
              <a:defRPr sz="2000">
                <a:solidFill>
                  <a:srgbClr val="001279"/>
                </a:solidFill>
              </a:defRPr>
            </a:lvl1pPr>
            <a:lvl2pPr>
              <a:defRPr>
                <a:solidFill>
                  <a:srgbClr val="001279"/>
                </a:solidFill>
              </a:defRPr>
            </a:lvl2pPr>
            <a:lvl3pPr>
              <a:defRPr>
                <a:solidFill>
                  <a:srgbClr val="001279"/>
                </a:solidFill>
              </a:defRPr>
            </a:lvl3pPr>
            <a:lvl4pPr>
              <a:defRPr>
                <a:solidFill>
                  <a:srgbClr val="001279"/>
                </a:solidFill>
              </a:defRPr>
            </a:lvl4pPr>
            <a:lvl5pPr>
              <a:defRPr>
                <a:solidFill>
                  <a:srgbClr val="001279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to edit Master text styles</a:t>
            </a:r>
          </a:p>
          <a:p>
            <a:pPr lvl="0"/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6405671-D031-D7B5-FD5C-4637BC273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692" y="495752"/>
            <a:ext cx="9208271" cy="584111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001279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EE" dirty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D193063F-B071-CC83-2E32-777E145EE0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5938" y="6281903"/>
            <a:ext cx="1655762" cy="2728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001279"/>
                </a:solidFill>
              </a:defRPr>
            </a:lvl1pPr>
          </a:lstStyle>
          <a:p>
            <a:pPr lvl="0"/>
            <a:r>
              <a:rPr lang="en-EE" dirty="0"/>
              <a:t>Tartu Ülikooli Kliinikum</a:t>
            </a: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59F36CC0-5306-6380-2E50-21FDB1C9B6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51088" y="6281903"/>
            <a:ext cx="2147894" cy="2728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001279"/>
                </a:solidFill>
              </a:defRPr>
            </a:lvl1pPr>
          </a:lstStyle>
          <a:p>
            <a:pPr lvl="0"/>
            <a:r>
              <a:rPr lang="en-EE" dirty="0"/>
              <a:t>Eesnimi Perenimi</a:t>
            </a:r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B46DD32D-1994-603B-8F6C-F1C89096C1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49596" y="6281903"/>
            <a:ext cx="1655029" cy="27289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>
                <a:solidFill>
                  <a:srgbClr val="001279"/>
                </a:solidFill>
              </a:defRPr>
            </a:lvl1pPr>
          </a:lstStyle>
          <a:p>
            <a:pPr lvl="0"/>
            <a:r>
              <a:rPr lang="et-EE" dirty="0"/>
              <a:t>02.02.2024</a:t>
            </a:r>
            <a:endParaRPr lang="en-EE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D6B9097-6752-AE30-7088-3A277C4ACB7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17535" y="94271"/>
            <a:ext cx="1293770" cy="1293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1081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1368" userDrawn="1">
          <p15:clr>
            <a:srgbClr val="FBAE40"/>
          </p15:clr>
        </p15:guide>
        <p15:guide id="4" pos="1504" userDrawn="1">
          <p15:clr>
            <a:srgbClr val="FBAE40"/>
          </p15:clr>
        </p15:guide>
        <p15:guide id="5" pos="2547" userDrawn="1">
          <p15:clr>
            <a:srgbClr val="FBAE40"/>
          </p15:clr>
        </p15:guide>
        <p15:guide id="6" pos="2683" userDrawn="1">
          <p15:clr>
            <a:srgbClr val="FBAE40"/>
          </p15:clr>
        </p15:guide>
        <p15:guide id="7" pos="3749" userDrawn="1">
          <p15:clr>
            <a:srgbClr val="FBAE40"/>
          </p15:clr>
        </p15:guide>
        <p15:guide id="8" pos="325" userDrawn="1">
          <p15:clr>
            <a:srgbClr val="FBAE40"/>
          </p15:clr>
        </p15:guide>
        <p15:guide id="9" pos="3885" userDrawn="1">
          <p15:clr>
            <a:srgbClr val="FBAE40"/>
          </p15:clr>
        </p15:guide>
        <p15:guide id="10" pos="4929" userDrawn="1">
          <p15:clr>
            <a:srgbClr val="FBAE40"/>
          </p15:clr>
        </p15:guide>
        <p15:guide id="11" pos="5065" userDrawn="1">
          <p15:clr>
            <a:srgbClr val="FBAE40"/>
          </p15:clr>
        </p15:guide>
        <p15:guide id="12" pos="6131" userDrawn="1">
          <p15:clr>
            <a:srgbClr val="FBAE40"/>
          </p15:clr>
        </p15:guide>
        <p15:guide id="13" pos="6267" userDrawn="1">
          <p15:clr>
            <a:srgbClr val="FBAE40"/>
          </p15:clr>
        </p15:guide>
        <p15:guide id="14" pos="731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Smaller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nk and white gradient&#10;&#10;Description automatically generated">
            <a:extLst>
              <a:ext uri="{FF2B5EF4-FFF2-40B4-BE49-F238E27FC236}">
                <a16:creationId xmlns:a16="http://schemas.microsoft.com/office/drawing/2014/main" id="{986E183A-AABB-DCC2-CF75-B5BC33A932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7D1C709-0344-EF38-6AA2-E53D137CC71B}"/>
              </a:ext>
            </a:extLst>
          </p:cNvPr>
          <p:cNvCxnSpPr/>
          <p:nvPr userDrawn="1"/>
        </p:nvCxnSpPr>
        <p:spPr>
          <a:xfrm>
            <a:off x="499872" y="6233056"/>
            <a:ext cx="11116395" cy="0"/>
          </a:xfrm>
          <a:prstGeom prst="line">
            <a:avLst/>
          </a:prstGeom>
          <a:ln w="9525">
            <a:solidFill>
              <a:srgbClr val="0012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D6951-1D5D-A83D-3932-174615C60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934" y="1574801"/>
            <a:ext cx="11078878" cy="4602162"/>
          </a:xfrm>
          <a:prstGeom prst="rect">
            <a:avLst/>
          </a:prstGeom>
        </p:spPr>
        <p:txBody>
          <a:bodyPr>
            <a:normAutofit/>
          </a:bodyPr>
          <a:lstStyle>
            <a:lvl1pPr marL="156600">
              <a:defRPr sz="2000">
                <a:solidFill>
                  <a:srgbClr val="001279"/>
                </a:solidFill>
              </a:defRPr>
            </a:lvl1pPr>
            <a:lvl2pPr>
              <a:defRPr>
                <a:solidFill>
                  <a:srgbClr val="001279"/>
                </a:solidFill>
              </a:defRPr>
            </a:lvl2pPr>
            <a:lvl3pPr>
              <a:defRPr>
                <a:solidFill>
                  <a:srgbClr val="001279"/>
                </a:solidFill>
              </a:defRPr>
            </a:lvl3pPr>
            <a:lvl4pPr>
              <a:defRPr>
                <a:solidFill>
                  <a:srgbClr val="001279"/>
                </a:solidFill>
              </a:defRPr>
            </a:lvl4pPr>
            <a:lvl5pPr>
              <a:defRPr>
                <a:solidFill>
                  <a:srgbClr val="001279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to edit Master text styles</a:t>
            </a:r>
          </a:p>
          <a:p>
            <a:pPr lvl="0"/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6DDD039-2BDE-639F-06F2-1BC5C16C2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692" y="495752"/>
            <a:ext cx="9208271" cy="584111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001279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EE" dirty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66AC2A84-EED7-75CA-A568-97ED16A1C8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5938" y="6281903"/>
            <a:ext cx="1655762" cy="2728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001279"/>
                </a:solidFill>
              </a:defRPr>
            </a:lvl1pPr>
          </a:lstStyle>
          <a:p>
            <a:pPr lvl="0"/>
            <a:r>
              <a:rPr lang="en-EE" dirty="0"/>
              <a:t>Tartu Ülikooli Kliinikum</a:t>
            </a:r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783C6F31-E6A3-6982-0369-8FD50438CE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51088" y="6281903"/>
            <a:ext cx="2147894" cy="2728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001279"/>
                </a:solidFill>
              </a:defRPr>
            </a:lvl1pPr>
          </a:lstStyle>
          <a:p>
            <a:pPr lvl="0"/>
            <a:r>
              <a:rPr lang="en-EE" dirty="0"/>
              <a:t>Eesnimi Perenimi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BA4CAC8B-C9DE-153C-4227-2ACCAFC004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49596" y="6281903"/>
            <a:ext cx="1655029" cy="27289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>
                <a:solidFill>
                  <a:srgbClr val="001279"/>
                </a:solidFill>
              </a:defRPr>
            </a:lvl1pPr>
          </a:lstStyle>
          <a:p>
            <a:pPr lvl="0"/>
            <a:r>
              <a:rPr lang="et-EE" dirty="0"/>
              <a:t>02.02.2024</a:t>
            </a:r>
            <a:endParaRPr lang="en-EE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DFBE62C-7509-9A76-EE2A-2322FA238E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17535" y="94271"/>
            <a:ext cx="1293770" cy="1293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2165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1368" userDrawn="1">
          <p15:clr>
            <a:srgbClr val="FBAE40"/>
          </p15:clr>
        </p15:guide>
        <p15:guide id="4" pos="1504" userDrawn="1">
          <p15:clr>
            <a:srgbClr val="FBAE40"/>
          </p15:clr>
        </p15:guide>
        <p15:guide id="5" pos="2547" userDrawn="1">
          <p15:clr>
            <a:srgbClr val="FBAE40"/>
          </p15:clr>
        </p15:guide>
        <p15:guide id="6" pos="2683" userDrawn="1">
          <p15:clr>
            <a:srgbClr val="FBAE40"/>
          </p15:clr>
        </p15:guide>
        <p15:guide id="7" pos="3749" userDrawn="1">
          <p15:clr>
            <a:srgbClr val="FBAE40"/>
          </p15:clr>
        </p15:guide>
        <p15:guide id="8" pos="325" userDrawn="1">
          <p15:clr>
            <a:srgbClr val="FBAE40"/>
          </p15:clr>
        </p15:guide>
        <p15:guide id="9" pos="3885" userDrawn="1">
          <p15:clr>
            <a:srgbClr val="FBAE40"/>
          </p15:clr>
        </p15:guide>
        <p15:guide id="10" pos="4929" userDrawn="1">
          <p15:clr>
            <a:srgbClr val="FBAE40"/>
          </p15:clr>
        </p15:guide>
        <p15:guide id="11" pos="5065" userDrawn="1">
          <p15:clr>
            <a:srgbClr val="FBAE40"/>
          </p15:clr>
        </p15:guide>
        <p15:guide id="12" pos="6131" userDrawn="1">
          <p15:clr>
            <a:srgbClr val="FBAE40"/>
          </p15:clr>
        </p15:guide>
        <p15:guide id="13" pos="6267" userDrawn="1">
          <p15:clr>
            <a:srgbClr val="FBAE40"/>
          </p15:clr>
        </p15:guide>
        <p15:guide id="14" pos="731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Smaller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and blue background&#10;&#10;Description automatically generated">
            <a:extLst>
              <a:ext uri="{FF2B5EF4-FFF2-40B4-BE49-F238E27FC236}">
                <a16:creationId xmlns:a16="http://schemas.microsoft.com/office/drawing/2014/main" id="{7EF272C3-5FFD-2BBE-AB62-1D7115A3F4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07F2AFD-9633-DEAF-0434-FBB9FCA7D73E}"/>
              </a:ext>
            </a:extLst>
          </p:cNvPr>
          <p:cNvCxnSpPr/>
          <p:nvPr userDrawn="1"/>
        </p:nvCxnSpPr>
        <p:spPr>
          <a:xfrm>
            <a:off x="499872" y="6233056"/>
            <a:ext cx="11116395" cy="0"/>
          </a:xfrm>
          <a:prstGeom prst="line">
            <a:avLst/>
          </a:prstGeom>
          <a:ln w="9525">
            <a:solidFill>
              <a:srgbClr val="0012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CC6D4F-3A8E-3952-29C6-1C64735A5F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934" y="1574801"/>
            <a:ext cx="11078878" cy="4602162"/>
          </a:xfrm>
          <a:prstGeom prst="rect">
            <a:avLst/>
          </a:prstGeom>
        </p:spPr>
        <p:txBody>
          <a:bodyPr>
            <a:normAutofit/>
          </a:bodyPr>
          <a:lstStyle>
            <a:lvl1pPr marL="156600">
              <a:defRPr sz="2000">
                <a:solidFill>
                  <a:srgbClr val="001279"/>
                </a:solidFill>
              </a:defRPr>
            </a:lvl1pPr>
            <a:lvl2pPr>
              <a:defRPr>
                <a:solidFill>
                  <a:srgbClr val="001279"/>
                </a:solidFill>
              </a:defRPr>
            </a:lvl2pPr>
            <a:lvl3pPr>
              <a:defRPr>
                <a:solidFill>
                  <a:srgbClr val="001279"/>
                </a:solidFill>
              </a:defRPr>
            </a:lvl3pPr>
            <a:lvl4pPr>
              <a:defRPr>
                <a:solidFill>
                  <a:srgbClr val="001279"/>
                </a:solidFill>
              </a:defRPr>
            </a:lvl4pPr>
            <a:lvl5pPr>
              <a:defRPr>
                <a:solidFill>
                  <a:srgbClr val="001279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to edit Master text styles</a:t>
            </a:r>
          </a:p>
          <a:p>
            <a:pPr lvl="0"/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EAFB893-3041-B5E2-0E07-D12EE0132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692" y="495752"/>
            <a:ext cx="9208271" cy="584111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001279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EE" dirty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56592DD0-3BD9-6FC8-C37B-68F8CC2B90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5938" y="6281903"/>
            <a:ext cx="1655762" cy="2728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001279"/>
                </a:solidFill>
              </a:defRPr>
            </a:lvl1pPr>
          </a:lstStyle>
          <a:p>
            <a:pPr lvl="0"/>
            <a:r>
              <a:rPr lang="en-EE" dirty="0"/>
              <a:t>Tartu Ülikooli Kliinikum</a:t>
            </a:r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7D148C61-6E7A-B6D6-8AB1-A1338823BA8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51088" y="6281903"/>
            <a:ext cx="2147894" cy="2728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001279"/>
                </a:solidFill>
              </a:defRPr>
            </a:lvl1pPr>
          </a:lstStyle>
          <a:p>
            <a:pPr lvl="0"/>
            <a:r>
              <a:rPr lang="en-EE" dirty="0"/>
              <a:t>Eesnimi Perenimi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A819F8B7-919E-12C5-22A0-ED7CE8976D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49596" y="6281903"/>
            <a:ext cx="1655029" cy="27289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>
                <a:solidFill>
                  <a:srgbClr val="001279"/>
                </a:solidFill>
              </a:defRPr>
            </a:lvl1pPr>
          </a:lstStyle>
          <a:p>
            <a:pPr lvl="0"/>
            <a:r>
              <a:rPr lang="et-EE" dirty="0"/>
              <a:t>02.02.2024</a:t>
            </a:r>
            <a:endParaRPr lang="en-EE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61E85B8-53CE-2FDC-9B10-10473C62AD2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17535" y="94271"/>
            <a:ext cx="1293770" cy="1293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4281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1368" userDrawn="1">
          <p15:clr>
            <a:srgbClr val="FBAE40"/>
          </p15:clr>
        </p15:guide>
        <p15:guide id="4" pos="1504" userDrawn="1">
          <p15:clr>
            <a:srgbClr val="FBAE40"/>
          </p15:clr>
        </p15:guide>
        <p15:guide id="5" pos="2547" userDrawn="1">
          <p15:clr>
            <a:srgbClr val="FBAE40"/>
          </p15:clr>
        </p15:guide>
        <p15:guide id="6" pos="2683" userDrawn="1">
          <p15:clr>
            <a:srgbClr val="FBAE40"/>
          </p15:clr>
        </p15:guide>
        <p15:guide id="7" pos="3749" userDrawn="1">
          <p15:clr>
            <a:srgbClr val="FBAE40"/>
          </p15:clr>
        </p15:guide>
        <p15:guide id="8" pos="325" userDrawn="1">
          <p15:clr>
            <a:srgbClr val="FBAE40"/>
          </p15:clr>
        </p15:guide>
        <p15:guide id="9" pos="3885" userDrawn="1">
          <p15:clr>
            <a:srgbClr val="FBAE40"/>
          </p15:clr>
        </p15:guide>
        <p15:guide id="10" pos="4929" userDrawn="1">
          <p15:clr>
            <a:srgbClr val="FBAE40"/>
          </p15:clr>
        </p15:guide>
        <p15:guide id="11" pos="5065" userDrawn="1">
          <p15:clr>
            <a:srgbClr val="FBAE40"/>
          </p15:clr>
        </p15:guide>
        <p15:guide id="12" pos="6131" userDrawn="1">
          <p15:clr>
            <a:srgbClr val="FBAE40"/>
          </p15:clr>
        </p15:guide>
        <p15:guide id="13" pos="6267" userDrawn="1">
          <p15:clr>
            <a:srgbClr val="FBAE40"/>
          </p15:clr>
        </p15:guide>
        <p15:guide id="14" pos="731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white and blue background&#10;&#10;Description automatically generated with medium confidence">
            <a:extLst>
              <a:ext uri="{FF2B5EF4-FFF2-40B4-BE49-F238E27FC236}">
                <a16:creationId xmlns:a16="http://schemas.microsoft.com/office/drawing/2014/main" id="{3507415C-D16B-D95D-8EDF-BFD81DCCAC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A2F5CB0-FCBB-A7B6-7D70-964F67F7E26B}"/>
              </a:ext>
            </a:extLst>
          </p:cNvPr>
          <p:cNvCxnSpPr>
            <a:cxnSpLocks/>
          </p:cNvCxnSpPr>
          <p:nvPr userDrawn="1"/>
        </p:nvCxnSpPr>
        <p:spPr>
          <a:xfrm>
            <a:off x="499872" y="6233056"/>
            <a:ext cx="5463124" cy="0"/>
          </a:xfrm>
          <a:prstGeom prst="line">
            <a:avLst/>
          </a:prstGeom>
          <a:ln w="9525">
            <a:solidFill>
              <a:srgbClr val="0012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2BA993F-2A0F-28FA-0B62-3D834BABBB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031" y="1574801"/>
            <a:ext cx="5452965" cy="46021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rgbClr val="001279"/>
                </a:solidFill>
              </a:defRPr>
            </a:lvl1pPr>
            <a:lvl2pPr>
              <a:defRPr>
                <a:solidFill>
                  <a:srgbClr val="001279"/>
                </a:solidFill>
              </a:defRPr>
            </a:lvl2pPr>
            <a:lvl3pPr>
              <a:defRPr>
                <a:solidFill>
                  <a:srgbClr val="001279"/>
                </a:solidFill>
              </a:defRPr>
            </a:lvl3pPr>
            <a:lvl4pPr>
              <a:defRPr>
                <a:solidFill>
                  <a:srgbClr val="001279"/>
                </a:solidFill>
              </a:defRPr>
            </a:lvl4pPr>
            <a:lvl5pPr>
              <a:defRPr>
                <a:solidFill>
                  <a:srgbClr val="001279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to edit Master text styles</a:t>
            </a:r>
          </a:p>
          <a:p>
            <a:pPr lvl="0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AFB6CD-AB7D-5EE1-5ACF-66D5B3E56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692" y="495752"/>
            <a:ext cx="6511834" cy="584111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001279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EE" dirty="0"/>
          </a:p>
        </p:txBody>
      </p:sp>
      <p:sp>
        <p:nvSpPr>
          <p:cNvPr id="3" name="Text Placeholder 16">
            <a:extLst>
              <a:ext uri="{FF2B5EF4-FFF2-40B4-BE49-F238E27FC236}">
                <a16:creationId xmlns:a16="http://schemas.microsoft.com/office/drawing/2014/main" id="{625071BC-C6EA-B022-FF7F-4C0C5BA1724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5938" y="6281903"/>
            <a:ext cx="1655762" cy="2728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001279"/>
                </a:solidFill>
              </a:defRPr>
            </a:lvl1pPr>
          </a:lstStyle>
          <a:p>
            <a:pPr lvl="0"/>
            <a:r>
              <a:rPr lang="en-EE" dirty="0"/>
              <a:t>Tartu Ülikooli Kliinikum</a:t>
            </a:r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8B2D0AF3-0BA5-0CA1-8DA7-2A5BE42876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51088" y="6281903"/>
            <a:ext cx="2147894" cy="2728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001279"/>
                </a:solidFill>
              </a:defRPr>
            </a:lvl1pPr>
          </a:lstStyle>
          <a:p>
            <a:pPr lvl="0"/>
            <a:r>
              <a:rPr lang="en-EE" dirty="0"/>
              <a:t>Eesnimi Perenimi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35C1ADA-3B06-199E-1240-20544645A4A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97606" y="0"/>
            <a:ext cx="5994394" cy="6858000"/>
          </a:xfrm>
          <a:custGeom>
            <a:avLst/>
            <a:gdLst>
              <a:gd name="connsiteX0" fmla="*/ 2172757 w 5994394"/>
              <a:gd name="connsiteY0" fmla="*/ 0 h 6858000"/>
              <a:gd name="connsiteX1" fmla="*/ 5994330 w 5994394"/>
              <a:gd name="connsiteY1" fmla="*/ 0 h 6858000"/>
              <a:gd name="connsiteX2" fmla="*/ 5994394 w 5994394"/>
              <a:gd name="connsiteY2" fmla="*/ 0 h 6858000"/>
              <a:gd name="connsiteX3" fmla="*/ 5994394 w 5994394"/>
              <a:gd name="connsiteY3" fmla="*/ 6858000 h 6858000"/>
              <a:gd name="connsiteX4" fmla="*/ 345766 w 5994394"/>
              <a:gd name="connsiteY4" fmla="*/ 6858000 h 6858000"/>
              <a:gd name="connsiteX5" fmla="*/ 1419493 w 5994394"/>
              <a:gd name="connsiteY5" fmla="*/ 794322 h 6858000"/>
              <a:gd name="connsiteX6" fmla="*/ 2172757 w 5994394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94" h="6858000">
                <a:moveTo>
                  <a:pt x="2172757" y="0"/>
                </a:moveTo>
                <a:lnTo>
                  <a:pt x="5994330" y="0"/>
                </a:lnTo>
                <a:lnTo>
                  <a:pt x="5994394" y="0"/>
                </a:lnTo>
                <a:lnTo>
                  <a:pt x="5994394" y="6858000"/>
                </a:lnTo>
                <a:lnTo>
                  <a:pt x="345766" y="6858000"/>
                </a:lnTo>
                <a:cubicBezTo>
                  <a:pt x="-363857" y="4775581"/>
                  <a:pt x="30758" y="2524951"/>
                  <a:pt x="1419493" y="794322"/>
                </a:cubicBezTo>
                <a:cubicBezTo>
                  <a:pt x="1651339" y="505143"/>
                  <a:pt x="1903485" y="239967"/>
                  <a:pt x="217275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EE" dirty="0"/>
          </a:p>
        </p:txBody>
      </p:sp>
    </p:spTree>
    <p:extLst>
      <p:ext uri="{BB962C8B-B14F-4D97-AF65-F5344CB8AC3E}">
        <p14:creationId xmlns:p14="http://schemas.microsoft.com/office/powerpoint/2010/main" val="13196740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49">
          <p15:clr>
            <a:srgbClr val="FBAE40"/>
          </p15:clr>
        </p15:guide>
        <p15:guide id="2" pos="2683">
          <p15:clr>
            <a:srgbClr val="FBAE40"/>
          </p15:clr>
        </p15:guide>
        <p15:guide id="3" pos="2570">
          <p15:clr>
            <a:srgbClr val="FBAE40"/>
          </p15:clr>
        </p15:guide>
        <p15:guide id="4" pos="1504">
          <p15:clr>
            <a:srgbClr val="FBAE40"/>
          </p15:clr>
        </p15:guide>
        <p15:guide id="5" pos="1368">
          <p15:clr>
            <a:srgbClr val="FBAE40"/>
          </p15:clr>
        </p15:guide>
        <p15:guide id="6" pos="325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nk and white gradient&#10;&#10;Description automatically generated">
            <a:extLst>
              <a:ext uri="{FF2B5EF4-FFF2-40B4-BE49-F238E27FC236}">
                <a16:creationId xmlns:a16="http://schemas.microsoft.com/office/drawing/2014/main" id="{2C541C1B-527C-1790-8B8E-FC4614B426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A2F5CB0-FCBB-A7B6-7D70-964F67F7E26B}"/>
              </a:ext>
            </a:extLst>
          </p:cNvPr>
          <p:cNvCxnSpPr>
            <a:cxnSpLocks/>
          </p:cNvCxnSpPr>
          <p:nvPr userDrawn="1"/>
        </p:nvCxnSpPr>
        <p:spPr>
          <a:xfrm>
            <a:off x="499872" y="6233056"/>
            <a:ext cx="5463124" cy="0"/>
          </a:xfrm>
          <a:prstGeom prst="line">
            <a:avLst/>
          </a:prstGeom>
          <a:ln w="9525">
            <a:solidFill>
              <a:srgbClr val="0012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1E8D10D-00AC-CAC1-4DC7-76A4677B4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031" y="1574801"/>
            <a:ext cx="5452965" cy="46021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rgbClr val="001279"/>
                </a:solidFill>
              </a:defRPr>
            </a:lvl1pPr>
            <a:lvl2pPr>
              <a:defRPr>
                <a:solidFill>
                  <a:srgbClr val="001279"/>
                </a:solidFill>
              </a:defRPr>
            </a:lvl2pPr>
            <a:lvl3pPr>
              <a:defRPr>
                <a:solidFill>
                  <a:srgbClr val="001279"/>
                </a:solidFill>
              </a:defRPr>
            </a:lvl3pPr>
            <a:lvl4pPr>
              <a:defRPr>
                <a:solidFill>
                  <a:srgbClr val="001279"/>
                </a:solidFill>
              </a:defRPr>
            </a:lvl4pPr>
            <a:lvl5pPr>
              <a:defRPr>
                <a:solidFill>
                  <a:srgbClr val="001279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to edit Master text styles</a:t>
            </a:r>
          </a:p>
          <a:p>
            <a:pPr lvl="0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7DEEA8-D74C-2ED3-051E-80FF2B766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692" y="495752"/>
            <a:ext cx="6511834" cy="584111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001279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EE" dirty="0"/>
          </a:p>
        </p:txBody>
      </p:sp>
      <p:sp>
        <p:nvSpPr>
          <p:cNvPr id="3" name="Text Placeholder 16">
            <a:extLst>
              <a:ext uri="{FF2B5EF4-FFF2-40B4-BE49-F238E27FC236}">
                <a16:creationId xmlns:a16="http://schemas.microsoft.com/office/drawing/2014/main" id="{A4EFB308-EC39-F4BE-14D1-02821FB50F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5938" y="6281903"/>
            <a:ext cx="1655762" cy="2728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001279"/>
                </a:solidFill>
              </a:defRPr>
            </a:lvl1pPr>
          </a:lstStyle>
          <a:p>
            <a:pPr lvl="0"/>
            <a:r>
              <a:rPr lang="en-EE" dirty="0"/>
              <a:t>Tartu Ülikooli Kliinikum</a:t>
            </a:r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302C278B-E8D7-8ECD-D6C6-950EB3D89FF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51088" y="6281903"/>
            <a:ext cx="2147894" cy="2728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001279"/>
                </a:solidFill>
              </a:defRPr>
            </a:lvl1pPr>
          </a:lstStyle>
          <a:p>
            <a:pPr lvl="0"/>
            <a:r>
              <a:rPr lang="en-EE" dirty="0"/>
              <a:t>Eesnimi Perenimi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D329E2D-18EC-A858-EF15-58428C27D72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97606" y="0"/>
            <a:ext cx="5994394" cy="6858000"/>
          </a:xfrm>
          <a:custGeom>
            <a:avLst/>
            <a:gdLst>
              <a:gd name="connsiteX0" fmla="*/ 2172757 w 5994394"/>
              <a:gd name="connsiteY0" fmla="*/ 0 h 6858000"/>
              <a:gd name="connsiteX1" fmla="*/ 5994330 w 5994394"/>
              <a:gd name="connsiteY1" fmla="*/ 0 h 6858000"/>
              <a:gd name="connsiteX2" fmla="*/ 5994394 w 5994394"/>
              <a:gd name="connsiteY2" fmla="*/ 0 h 6858000"/>
              <a:gd name="connsiteX3" fmla="*/ 5994394 w 5994394"/>
              <a:gd name="connsiteY3" fmla="*/ 6858000 h 6858000"/>
              <a:gd name="connsiteX4" fmla="*/ 345766 w 5994394"/>
              <a:gd name="connsiteY4" fmla="*/ 6858000 h 6858000"/>
              <a:gd name="connsiteX5" fmla="*/ 1419493 w 5994394"/>
              <a:gd name="connsiteY5" fmla="*/ 794322 h 6858000"/>
              <a:gd name="connsiteX6" fmla="*/ 2172757 w 5994394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94" h="6858000">
                <a:moveTo>
                  <a:pt x="2172757" y="0"/>
                </a:moveTo>
                <a:lnTo>
                  <a:pt x="5994330" y="0"/>
                </a:lnTo>
                <a:lnTo>
                  <a:pt x="5994394" y="0"/>
                </a:lnTo>
                <a:lnTo>
                  <a:pt x="5994394" y="6858000"/>
                </a:lnTo>
                <a:lnTo>
                  <a:pt x="345766" y="6858000"/>
                </a:lnTo>
                <a:cubicBezTo>
                  <a:pt x="-363857" y="4775581"/>
                  <a:pt x="30758" y="2524951"/>
                  <a:pt x="1419493" y="794322"/>
                </a:cubicBezTo>
                <a:cubicBezTo>
                  <a:pt x="1651339" y="505143"/>
                  <a:pt x="1903485" y="239967"/>
                  <a:pt x="217275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EE" dirty="0"/>
          </a:p>
        </p:txBody>
      </p:sp>
    </p:spTree>
    <p:extLst>
      <p:ext uri="{BB962C8B-B14F-4D97-AF65-F5344CB8AC3E}">
        <p14:creationId xmlns:p14="http://schemas.microsoft.com/office/powerpoint/2010/main" val="31857058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49">
          <p15:clr>
            <a:srgbClr val="FBAE40"/>
          </p15:clr>
        </p15:guide>
        <p15:guide id="2" pos="2683">
          <p15:clr>
            <a:srgbClr val="FBAE40"/>
          </p15:clr>
        </p15:guide>
        <p15:guide id="3" pos="2570">
          <p15:clr>
            <a:srgbClr val="FBAE40"/>
          </p15:clr>
        </p15:guide>
        <p15:guide id="4" pos="1504">
          <p15:clr>
            <a:srgbClr val="FBAE40"/>
          </p15:clr>
        </p15:guide>
        <p15:guide id="5" pos="1368">
          <p15:clr>
            <a:srgbClr val="FBAE40"/>
          </p15:clr>
        </p15:guide>
        <p15:guide id="6" pos="325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and blue background&#10;&#10;Description automatically generated">
            <a:extLst>
              <a:ext uri="{FF2B5EF4-FFF2-40B4-BE49-F238E27FC236}">
                <a16:creationId xmlns:a16="http://schemas.microsoft.com/office/drawing/2014/main" id="{77E50DFF-9A28-6770-A59F-E84F1F886B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A2F5CB0-FCBB-A7B6-7D70-964F67F7E26B}"/>
              </a:ext>
            </a:extLst>
          </p:cNvPr>
          <p:cNvCxnSpPr>
            <a:cxnSpLocks/>
          </p:cNvCxnSpPr>
          <p:nvPr userDrawn="1"/>
        </p:nvCxnSpPr>
        <p:spPr>
          <a:xfrm>
            <a:off x="499872" y="6233056"/>
            <a:ext cx="5463124" cy="0"/>
          </a:xfrm>
          <a:prstGeom prst="line">
            <a:avLst/>
          </a:prstGeom>
          <a:ln w="9525">
            <a:solidFill>
              <a:srgbClr val="0012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D9323DA-792D-BD4E-4E28-18623B346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031" y="1574801"/>
            <a:ext cx="5452965" cy="46021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rgbClr val="001279"/>
                </a:solidFill>
              </a:defRPr>
            </a:lvl1pPr>
            <a:lvl2pPr>
              <a:defRPr>
                <a:solidFill>
                  <a:srgbClr val="001279"/>
                </a:solidFill>
              </a:defRPr>
            </a:lvl2pPr>
            <a:lvl3pPr>
              <a:defRPr>
                <a:solidFill>
                  <a:srgbClr val="001279"/>
                </a:solidFill>
              </a:defRPr>
            </a:lvl3pPr>
            <a:lvl4pPr>
              <a:defRPr>
                <a:solidFill>
                  <a:srgbClr val="001279"/>
                </a:solidFill>
              </a:defRPr>
            </a:lvl4pPr>
            <a:lvl5pPr>
              <a:defRPr>
                <a:solidFill>
                  <a:srgbClr val="001279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to edit Master text styles</a:t>
            </a:r>
          </a:p>
          <a:p>
            <a:pPr lvl="0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51626D-77BC-211A-F1D2-D9B8C68FF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692" y="495752"/>
            <a:ext cx="6346371" cy="584111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001279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EE" dirty="0"/>
          </a:p>
        </p:txBody>
      </p:sp>
      <p:sp>
        <p:nvSpPr>
          <p:cNvPr id="3" name="Text Placeholder 16">
            <a:extLst>
              <a:ext uri="{FF2B5EF4-FFF2-40B4-BE49-F238E27FC236}">
                <a16:creationId xmlns:a16="http://schemas.microsoft.com/office/drawing/2014/main" id="{9C8D7BEE-1D2A-8287-336E-CEBEF42B2D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5938" y="6281903"/>
            <a:ext cx="1655762" cy="2728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001279"/>
                </a:solidFill>
              </a:defRPr>
            </a:lvl1pPr>
          </a:lstStyle>
          <a:p>
            <a:pPr lvl="0"/>
            <a:r>
              <a:rPr lang="en-EE" dirty="0"/>
              <a:t>Tartu Ülikooli Kliinikum</a:t>
            </a:r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EE1C31F4-972B-7C1A-AB16-46467A8A07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51088" y="6281903"/>
            <a:ext cx="2147894" cy="2728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001279"/>
                </a:solidFill>
              </a:defRPr>
            </a:lvl1pPr>
          </a:lstStyle>
          <a:p>
            <a:pPr lvl="0"/>
            <a:r>
              <a:rPr lang="en-EE" dirty="0"/>
              <a:t>Eesnimi Perenimi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48D53AD-DEB4-272B-753C-D18B16AE6F9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97606" y="0"/>
            <a:ext cx="5994394" cy="6858000"/>
          </a:xfrm>
          <a:custGeom>
            <a:avLst/>
            <a:gdLst>
              <a:gd name="connsiteX0" fmla="*/ 2172757 w 5994394"/>
              <a:gd name="connsiteY0" fmla="*/ 0 h 6858000"/>
              <a:gd name="connsiteX1" fmla="*/ 5994330 w 5994394"/>
              <a:gd name="connsiteY1" fmla="*/ 0 h 6858000"/>
              <a:gd name="connsiteX2" fmla="*/ 5994394 w 5994394"/>
              <a:gd name="connsiteY2" fmla="*/ 0 h 6858000"/>
              <a:gd name="connsiteX3" fmla="*/ 5994394 w 5994394"/>
              <a:gd name="connsiteY3" fmla="*/ 6858000 h 6858000"/>
              <a:gd name="connsiteX4" fmla="*/ 345766 w 5994394"/>
              <a:gd name="connsiteY4" fmla="*/ 6858000 h 6858000"/>
              <a:gd name="connsiteX5" fmla="*/ 1419493 w 5994394"/>
              <a:gd name="connsiteY5" fmla="*/ 794322 h 6858000"/>
              <a:gd name="connsiteX6" fmla="*/ 2172757 w 5994394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94" h="6858000">
                <a:moveTo>
                  <a:pt x="2172757" y="0"/>
                </a:moveTo>
                <a:lnTo>
                  <a:pt x="5994330" y="0"/>
                </a:lnTo>
                <a:lnTo>
                  <a:pt x="5994394" y="0"/>
                </a:lnTo>
                <a:lnTo>
                  <a:pt x="5994394" y="6858000"/>
                </a:lnTo>
                <a:lnTo>
                  <a:pt x="345766" y="6858000"/>
                </a:lnTo>
                <a:cubicBezTo>
                  <a:pt x="-363857" y="4775581"/>
                  <a:pt x="30758" y="2524951"/>
                  <a:pt x="1419493" y="794322"/>
                </a:cubicBezTo>
                <a:cubicBezTo>
                  <a:pt x="1651339" y="505143"/>
                  <a:pt x="1903485" y="239967"/>
                  <a:pt x="217275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EE" dirty="0"/>
          </a:p>
        </p:txBody>
      </p:sp>
    </p:spTree>
    <p:extLst>
      <p:ext uri="{BB962C8B-B14F-4D97-AF65-F5344CB8AC3E}">
        <p14:creationId xmlns:p14="http://schemas.microsoft.com/office/powerpoint/2010/main" val="39986313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49">
          <p15:clr>
            <a:srgbClr val="FBAE40"/>
          </p15:clr>
        </p15:guide>
        <p15:guide id="2" pos="2683">
          <p15:clr>
            <a:srgbClr val="FBAE40"/>
          </p15:clr>
        </p15:guide>
        <p15:guide id="3" pos="2570">
          <p15:clr>
            <a:srgbClr val="FBAE40"/>
          </p15:clr>
        </p15:guide>
        <p15:guide id="4" pos="1504">
          <p15:clr>
            <a:srgbClr val="FBAE40"/>
          </p15:clr>
        </p15:guide>
        <p15:guide id="5" pos="1368">
          <p15:clr>
            <a:srgbClr val="FBAE40"/>
          </p15:clr>
        </p15:guide>
        <p15:guide id="6" pos="32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nk and white gradient&#10;&#10;Description automatically generated">
            <a:extLst>
              <a:ext uri="{FF2B5EF4-FFF2-40B4-BE49-F238E27FC236}">
                <a16:creationId xmlns:a16="http://schemas.microsoft.com/office/drawing/2014/main" id="{986E183A-AABB-DCC2-CF75-B5BC33A932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57EA5A7A-A048-814C-2568-D56C4A9547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144" y="4059238"/>
            <a:ext cx="9144000" cy="3651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solidFill>
                  <a:srgbClr val="00127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EE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A2F5CB0-FCBB-A7B6-7D70-964F67F7E26B}"/>
              </a:ext>
            </a:extLst>
          </p:cNvPr>
          <p:cNvCxnSpPr/>
          <p:nvPr userDrawn="1"/>
        </p:nvCxnSpPr>
        <p:spPr>
          <a:xfrm>
            <a:off x="499872" y="6233056"/>
            <a:ext cx="11116395" cy="0"/>
          </a:xfrm>
          <a:prstGeom prst="line">
            <a:avLst/>
          </a:prstGeom>
          <a:ln w="9525">
            <a:solidFill>
              <a:srgbClr val="0012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4C6A07EF-1DB2-3FF9-5B52-E1086BD017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144" y="1749170"/>
            <a:ext cx="9448991" cy="1827467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rgbClr val="001279"/>
                </a:solidFill>
                <a:latin typeface="Dax Pro" panose="02000506060000020004" pitchFamily="2" charset="0"/>
              </a:defRPr>
            </a:lvl1pPr>
          </a:lstStyle>
          <a:p>
            <a:r>
              <a:rPr lang="en-GB" dirty="0"/>
              <a:t>Click to edit Master title</a:t>
            </a:r>
            <a:endParaRPr lang="en-EE" dirty="0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A1E4AE74-5175-71E5-2607-80813D72F7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3807" y="4545149"/>
            <a:ext cx="9196251" cy="4709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1279"/>
                </a:solidFill>
              </a:defRPr>
            </a:lvl1pPr>
          </a:lstStyle>
          <a:p>
            <a:pPr lvl="0"/>
            <a:r>
              <a:rPr lang="en-EE" dirty="0"/>
              <a:t>Click to edit Master subtitle style</a:t>
            </a:r>
          </a:p>
        </p:txBody>
      </p:sp>
      <p:sp>
        <p:nvSpPr>
          <p:cNvPr id="2" name="Text Placeholder 16">
            <a:extLst>
              <a:ext uri="{FF2B5EF4-FFF2-40B4-BE49-F238E27FC236}">
                <a16:creationId xmlns:a16="http://schemas.microsoft.com/office/drawing/2014/main" id="{7AF6EB49-0B14-3562-7C8A-43C2C46A7AB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5938" y="6281903"/>
            <a:ext cx="1655762" cy="2728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001279"/>
                </a:solidFill>
              </a:defRPr>
            </a:lvl1pPr>
          </a:lstStyle>
          <a:p>
            <a:pPr lvl="0"/>
            <a:r>
              <a:rPr lang="en-EE" dirty="0"/>
              <a:t>Tartu Ülikooli Kliinikum</a:t>
            </a:r>
          </a:p>
        </p:txBody>
      </p:sp>
      <p:sp>
        <p:nvSpPr>
          <p:cNvPr id="4" name="Text Placeholder 16">
            <a:extLst>
              <a:ext uri="{FF2B5EF4-FFF2-40B4-BE49-F238E27FC236}">
                <a16:creationId xmlns:a16="http://schemas.microsoft.com/office/drawing/2014/main" id="{6110A5BF-5454-C4DD-F634-EFA3AE9D9E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6281903"/>
            <a:ext cx="2147894" cy="2728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001279"/>
                </a:solidFill>
              </a:defRPr>
            </a:lvl1pPr>
          </a:lstStyle>
          <a:p>
            <a:pPr lvl="0"/>
            <a:r>
              <a:rPr lang="en-EE" dirty="0"/>
              <a:t>kliinikum@kliinikum.ee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B0E0044-8E3E-6906-AC30-120721CF97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7220" y="280786"/>
            <a:ext cx="3661495" cy="92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8050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1368" userDrawn="1">
          <p15:clr>
            <a:srgbClr val="FBAE40"/>
          </p15:clr>
        </p15:guide>
        <p15:guide id="4" pos="1504" userDrawn="1">
          <p15:clr>
            <a:srgbClr val="FBAE40"/>
          </p15:clr>
        </p15:guide>
        <p15:guide id="5" pos="2547" userDrawn="1">
          <p15:clr>
            <a:srgbClr val="FBAE40"/>
          </p15:clr>
        </p15:guide>
        <p15:guide id="6" pos="2683" userDrawn="1">
          <p15:clr>
            <a:srgbClr val="FBAE40"/>
          </p15:clr>
        </p15:guide>
        <p15:guide id="7" pos="3749" userDrawn="1">
          <p15:clr>
            <a:srgbClr val="FBAE40"/>
          </p15:clr>
        </p15:guide>
        <p15:guide id="8" pos="325" userDrawn="1">
          <p15:clr>
            <a:srgbClr val="FBAE40"/>
          </p15:clr>
        </p15:guide>
        <p15:guide id="9" pos="3885" userDrawn="1">
          <p15:clr>
            <a:srgbClr val="FBAE40"/>
          </p15:clr>
        </p15:guide>
        <p15:guide id="10" pos="4929" userDrawn="1">
          <p15:clr>
            <a:srgbClr val="FBAE40"/>
          </p15:clr>
        </p15:guide>
        <p15:guide id="11" pos="5065" userDrawn="1">
          <p15:clr>
            <a:srgbClr val="FBAE40"/>
          </p15:clr>
        </p15:guide>
        <p15:guide id="12" pos="6131" userDrawn="1">
          <p15:clr>
            <a:srgbClr val="FBAE40"/>
          </p15:clr>
        </p15:guide>
        <p15:guide id="13" pos="6267" userDrawn="1">
          <p15:clr>
            <a:srgbClr val="FBAE40"/>
          </p15:clr>
        </p15:guide>
        <p15:guide id="14" pos="731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and blue background&#10;&#10;Description automatically generated">
            <a:extLst>
              <a:ext uri="{FF2B5EF4-FFF2-40B4-BE49-F238E27FC236}">
                <a16:creationId xmlns:a16="http://schemas.microsoft.com/office/drawing/2014/main" id="{7EF272C3-5FFD-2BBE-AB62-1D7115A3F4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57EA5A7A-A048-814C-2568-D56C4A9547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144" y="4059238"/>
            <a:ext cx="9144000" cy="3651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solidFill>
                  <a:srgbClr val="00127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EE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A2F5CB0-FCBB-A7B6-7D70-964F67F7E26B}"/>
              </a:ext>
            </a:extLst>
          </p:cNvPr>
          <p:cNvCxnSpPr/>
          <p:nvPr userDrawn="1"/>
        </p:nvCxnSpPr>
        <p:spPr>
          <a:xfrm>
            <a:off x="499872" y="6233056"/>
            <a:ext cx="11116395" cy="0"/>
          </a:xfrm>
          <a:prstGeom prst="line">
            <a:avLst/>
          </a:prstGeom>
          <a:ln w="9525">
            <a:solidFill>
              <a:srgbClr val="0012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4C6A07EF-1DB2-3FF9-5B52-E1086BD017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144" y="1749170"/>
            <a:ext cx="9448991" cy="1827467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rgbClr val="001279"/>
                </a:solidFill>
                <a:latin typeface="Dax Pro" panose="02000506060000020004" pitchFamily="2" charset="0"/>
              </a:defRPr>
            </a:lvl1pPr>
          </a:lstStyle>
          <a:p>
            <a:r>
              <a:rPr lang="en-GB" dirty="0"/>
              <a:t>Click to edit Master title</a:t>
            </a:r>
            <a:endParaRPr lang="en-EE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453A3851-6732-6B1B-F263-2A4564DF8B6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3807" y="4545149"/>
            <a:ext cx="9196251" cy="4709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1279"/>
                </a:solidFill>
              </a:defRPr>
            </a:lvl1pPr>
          </a:lstStyle>
          <a:p>
            <a:pPr lvl="0"/>
            <a:r>
              <a:rPr lang="en-EE" dirty="0"/>
              <a:t>Click to edit Master subtitle style</a:t>
            </a:r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258F17EA-31D7-B621-7039-5E60FD311B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5938" y="6281903"/>
            <a:ext cx="1655762" cy="2728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001279"/>
                </a:solidFill>
              </a:defRPr>
            </a:lvl1pPr>
          </a:lstStyle>
          <a:p>
            <a:pPr lvl="0"/>
            <a:r>
              <a:rPr lang="en-EE" dirty="0"/>
              <a:t>Tartu Ülikooli Kliinikum</a:t>
            </a:r>
          </a:p>
        </p:txBody>
      </p:sp>
      <p:sp>
        <p:nvSpPr>
          <p:cNvPr id="4" name="Text Placeholder 16">
            <a:extLst>
              <a:ext uri="{FF2B5EF4-FFF2-40B4-BE49-F238E27FC236}">
                <a16:creationId xmlns:a16="http://schemas.microsoft.com/office/drawing/2014/main" id="{CC8C6117-CF28-2EA9-DC7A-890F8AA08F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6281903"/>
            <a:ext cx="2147894" cy="2728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001279"/>
                </a:solidFill>
              </a:defRPr>
            </a:lvl1pPr>
          </a:lstStyle>
          <a:p>
            <a:pPr lvl="0"/>
            <a:r>
              <a:rPr lang="en-EE" dirty="0"/>
              <a:t>kliinikum@kliinikum.ee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9C93E9F-89F3-D91D-DD49-EC2C96B7D1D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7220" y="280786"/>
            <a:ext cx="3661495" cy="92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8876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1368" userDrawn="1">
          <p15:clr>
            <a:srgbClr val="FBAE40"/>
          </p15:clr>
        </p15:guide>
        <p15:guide id="4" pos="1504" userDrawn="1">
          <p15:clr>
            <a:srgbClr val="FBAE40"/>
          </p15:clr>
        </p15:guide>
        <p15:guide id="5" pos="2547" userDrawn="1">
          <p15:clr>
            <a:srgbClr val="FBAE40"/>
          </p15:clr>
        </p15:guide>
        <p15:guide id="6" pos="2683" userDrawn="1">
          <p15:clr>
            <a:srgbClr val="FBAE40"/>
          </p15:clr>
        </p15:guide>
        <p15:guide id="7" pos="3749" userDrawn="1">
          <p15:clr>
            <a:srgbClr val="FBAE40"/>
          </p15:clr>
        </p15:guide>
        <p15:guide id="8" pos="325" userDrawn="1">
          <p15:clr>
            <a:srgbClr val="FBAE40"/>
          </p15:clr>
        </p15:guide>
        <p15:guide id="9" pos="3885" userDrawn="1">
          <p15:clr>
            <a:srgbClr val="FBAE40"/>
          </p15:clr>
        </p15:guide>
        <p15:guide id="10" pos="4929" userDrawn="1">
          <p15:clr>
            <a:srgbClr val="FBAE40"/>
          </p15:clr>
        </p15:guide>
        <p15:guide id="11" pos="5065" userDrawn="1">
          <p15:clr>
            <a:srgbClr val="FBAE40"/>
          </p15:clr>
        </p15:guide>
        <p15:guide id="12" pos="6131" userDrawn="1">
          <p15:clr>
            <a:srgbClr val="FBAE40"/>
          </p15:clr>
        </p15:guide>
        <p15:guide id="13" pos="6267" userDrawn="1">
          <p15:clr>
            <a:srgbClr val="FBAE40"/>
          </p15:clr>
        </p15:guide>
        <p15:guide id="14" pos="731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white and blue background&#10;&#10;Description automatically generated with medium confidence">
            <a:extLst>
              <a:ext uri="{FF2B5EF4-FFF2-40B4-BE49-F238E27FC236}">
                <a16:creationId xmlns:a16="http://schemas.microsoft.com/office/drawing/2014/main" id="{3507415C-D16B-D95D-8EDF-BFD81DCCAC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12B8FD-94E7-F722-0DEB-4E09845663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823" y="1749170"/>
            <a:ext cx="5463123" cy="1827467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rgbClr val="001279"/>
                </a:solidFill>
                <a:latin typeface="Dax Pro" panose="02000506060000020004" pitchFamily="2" charset="0"/>
              </a:defRPr>
            </a:lvl1pPr>
          </a:lstStyle>
          <a:p>
            <a:r>
              <a:rPr lang="en-GB" dirty="0"/>
              <a:t>Click to edit Master title</a:t>
            </a:r>
            <a:endParaRPr lang="en-E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EA5A7A-A048-814C-2568-D56C4A9547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144" y="4059238"/>
            <a:ext cx="5445851" cy="112871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>
                <a:solidFill>
                  <a:srgbClr val="00127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EE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A2F5CB0-FCBB-A7B6-7D70-964F67F7E26B}"/>
              </a:ext>
            </a:extLst>
          </p:cNvPr>
          <p:cNvCxnSpPr>
            <a:cxnSpLocks/>
          </p:cNvCxnSpPr>
          <p:nvPr userDrawn="1"/>
        </p:nvCxnSpPr>
        <p:spPr>
          <a:xfrm>
            <a:off x="499872" y="6233056"/>
            <a:ext cx="5463124" cy="0"/>
          </a:xfrm>
          <a:prstGeom prst="line">
            <a:avLst/>
          </a:prstGeom>
          <a:ln w="9525">
            <a:solidFill>
              <a:srgbClr val="0012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FB040265-C43B-2A7C-6923-9FB4AB6E97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5938" y="6281903"/>
            <a:ext cx="1655762" cy="2728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001279"/>
                </a:solidFill>
              </a:defRPr>
            </a:lvl1pPr>
          </a:lstStyle>
          <a:p>
            <a:pPr lvl="0"/>
            <a:r>
              <a:rPr lang="en-EE" dirty="0"/>
              <a:t>Tartu Ülikooli Kliinikum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53D709D-BB3B-3A81-5FBC-EF165F905C5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97606" y="0"/>
            <a:ext cx="5994394" cy="6858000"/>
          </a:xfrm>
          <a:custGeom>
            <a:avLst/>
            <a:gdLst>
              <a:gd name="connsiteX0" fmla="*/ 2172757 w 5994394"/>
              <a:gd name="connsiteY0" fmla="*/ 0 h 6858000"/>
              <a:gd name="connsiteX1" fmla="*/ 5994330 w 5994394"/>
              <a:gd name="connsiteY1" fmla="*/ 0 h 6858000"/>
              <a:gd name="connsiteX2" fmla="*/ 5994394 w 5994394"/>
              <a:gd name="connsiteY2" fmla="*/ 0 h 6858000"/>
              <a:gd name="connsiteX3" fmla="*/ 5994394 w 5994394"/>
              <a:gd name="connsiteY3" fmla="*/ 6858000 h 6858000"/>
              <a:gd name="connsiteX4" fmla="*/ 345766 w 5994394"/>
              <a:gd name="connsiteY4" fmla="*/ 6858000 h 6858000"/>
              <a:gd name="connsiteX5" fmla="*/ 1419493 w 5994394"/>
              <a:gd name="connsiteY5" fmla="*/ 794322 h 6858000"/>
              <a:gd name="connsiteX6" fmla="*/ 2172757 w 5994394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94" h="6858000">
                <a:moveTo>
                  <a:pt x="2172757" y="0"/>
                </a:moveTo>
                <a:lnTo>
                  <a:pt x="5994330" y="0"/>
                </a:lnTo>
                <a:lnTo>
                  <a:pt x="5994394" y="0"/>
                </a:lnTo>
                <a:lnTo>
                  <a:pt x="5994394" y="6858000"/>
                </a:lnTo>
                <a:lnTo>
                  <a:pt x="345766" y="6858000"/>
                </a:lnTo>
                <a:cubicBezTo>
                  <a:pt x="-363857" y="4775581"/>
                  <a:pt x="30758" y="2524951"/>
                  <a:pt x="1419493" y="794322"/>
                </a:cubicBezTo>
                <a:cubicBezTo>
                  <a:pt x="1651339" y="505143"/>
                  <a:pt x="1903485" y="239967"/>
                  <a:pt x="217275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EE" dirty="0"/>
          </a:p>
        </p:txBody>
      </p:sp>
      <p:sp>
        <p:nvSpPr>
          <p:cNvPr id="4" name="Text Placeholder 16">
            <a:extLst>
              <a:ext uri="{FF2B5EF4-FFF2-40B4-BE49-F238E27FC236}">
                <a16:creationId xmlns:a16="http://schemas.microsoft.com/office/drawing/2014/main" id="{10ED9781-3AD4-9A0E-ECF8-D5247A5A6B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6281903"/>
            <a:ext cx="2147894" cy="2728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001279"/>
                </a:solidFill>
              </a:defRPr>
            </a:lvl1pPr>
          </a:lstStyle>
          <a:p>
            <a:pPr lvl="0"/>
            <a:r>
              <a:rPr lang="en-EE" dirty="0"/>
              <a:t>kliinikum@kliinikum.ee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48AB4C3-D849-0449-01A8-FE632EE164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7220" y="280786"/>
            <a:ext cx="3661495" cy="92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8884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49" userDrawn="1">
          <p15:clr>
            <a:srgbClr val="FBAE40"/>
          </p15:clr>
        </p15:guide>
        <p15:guide id="2" pos="2683" userDrawn="1">
          <p15:clr>
            <a:srgbClr val="FBAE40"/>
          </p15:clr>
        </p15:guide>
        <p15:guide id="3" pos="2570" userDrawn="1">
          <p15:clr>
            <a:srgbClr val="FBAE40"/>
          </p15:clr>
        </p15:guide>
        <p15:guide id="4" pos="1504" userDrawn="1">
          <p15:clr>
            <a:srgbClr val="FBAE40"/>
          </p15:clr>
        </p15:guide>
        <p15:guide id="5" pos="1368" userDrawn="1">
          <p15:clr>
            <a:srgbClr val="FBAE40"/>
          </p15:clr>
        </p15:guide>
        <p15:guide id="6" pos="325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nk and white gradient&#10;&#10;Description automatically generated">
            <a:extLst>
              <a:ext uri="{FF2B5EF4-FFF2-40B4-BE49-F238E27FC236}">
                <a16:creationId xmlns:a16="http://schemas.microsoft.com/office/drawing/2014/main" id="{2C541C1B-527C-1790-8B8E-FC4614B426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12B8FD-94E7-F722-0DEB-4E09845663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823" y="1749170"/>
            <a:ext cx="5463123" cy="1827467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rgbClr val="001279"/>
                </a:solidFill>
                <a:latin typeface="Dax Pro" panose="02000506060000020004" pitchFamily="2" charset="0"/>
              </a:defRPr>
            </a:lvl1pPr>
          </a:lstStyle>
          <a:p>
            <a:r>
              <a:rPr lang="en-GB" dirty="0"/>
              <a:t>Click to edit Master title</a:t>
            </a:r>
            <a:endParaRPr lang="en-E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EA5A7A-A048-814C-2568-D56C4A9547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144" y="4059238"/>
            <a:ext cx="5445851" cy="112871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>
                <a:solidFill>
                  <a:srgbClr val="00127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EE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A2F5CB0-FCBB-A7B6-7D70-964F67F7E26B}"/>
              </a:ext>
            </a:extLst>
          </p:cNvPr>
          <p:cNvCxnSpPr>
            <a:cxnSpLocks/>
          </p:cNvCxnSpPr>
          <p:nvPr userDrawn="1"/>
        </p:nvCxnSpPr>
        <p:spPr>
          <a:xfrm>
            <a:off x="499872" y="6233056"/>
            <a:ext cx="5463124" cy="0"/>
          </a:xfrm>
          <a:prstGeom prst="line">
            <a:avLst/>
          </a:prstGeom>
          <a:ln w="9525">
            <a:solidFill>
              <a:srgbClr val="0012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9EB2E6F0-8513-3193-ED74-D288A55D184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5938" y="6281903"/>
            <a:ext cx="1655762" cy="2728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001279"/>
                </a:solidFill>
              </a:defRPr>
            </a:lvl1pPr>
          </a:lstStyle>
          <a:p>
            <a:pPr lvl="0"/>
            <a:r>
              <a:rPr lang="en-EE" dirty="0"/>
              <a:t>Tartu Ülikooli Kliinikum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1DC162AE-E4FA-8683-E73A-E3BA928DC7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97606" y="0"/>
            <a:ext cx="5994394" cy="6858000"/>
          </a:xfrm>
          <a:custGeom>
            <a:avLst/>
            <a:gdLst>
              <a:gd name="connsiteX0" fmla="*/ 2172757 w 5994394"/>
              <a:gd name="connsiteY0" fmla="*/ 0 h 6858000"/>
              <a:gd name="connsiteX1" fmla="*/ 5994330 w 5994394"/>
              <a:gd name="connsiteY1" fmla="*/ 0 h 6858000"/>
              <a:gd name="connsiteX2" fmla="*/ 5994394 w 5994394"/>
              <a:gd name="connsiteY2" fmla="*/ 0 h 6858000"/>
              <a:gd name="connsiteX3" fmla="*/ 5994394 w 5994394"/>
              <a:gd name="connsiteY3" fmla="*/ 6858000 h 6858000"/>
              <a:gd name="connsiteX4" fmla="*/ 345766 w 5994394"/>
              <a:gd name="connsiteY4" fmla="*/ 6858000 h 6858000"/>
              <a:gd name="connsiteX5" fmla="*/ 1419493 w 5994394"/>
              <a:gd name="connsiteY5" fmla="*/ 794322 h 6858000"/>
              <a:gd name="connsiteX6" fmla="*/ 2172757 w 5994394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94" h="6858000">
                <a:moveTo>
                  <a:pt x="2172757" y="0"/>
                </a:moveTo>
                <a:lnTo>
                  <a:pt x="5994330" y="0"/>
                </a:lnTo>
                <a:lnTo>
                  <a:pt x="5994394" y="0"/>
                </a:lnTo>
                <a:lnTo>
                  <a:pt x="5994394" y="6858000"/>
                </a:lnTo>
                <a:lnTo>
                  <a:pt x="345766" y="6858000"/>
                </a:lnTo>
                <a:cubicBezTo>
                  <a:pt x="-363857" y="4775581"/>
                  <a:pt x="30758" y="2524951"/>
                  <a:pt x="1419493" y="794322"/>
                </a:cubicBezTo>
                <a:cubicBezTo>
                  <a:pt x="1651339" y="505143"/>
                  <a:pt x="1903485" y="239967"/>
                  <a:pt x="217275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EE" dirty="0"/>
          </a:p>
        </p:txBody>
      </p:sp>
      <p:sp>
        <p:nvSpPr>
          <p:cNvPr id="4" name="Text Placeholder 16">
            <a:extLst>
              <a:ext uri="{FF2B5EF4-FFF2-40B4-BE49-F238E27FC236}">
                <a16:creationId xmlns:a16="http://schemas.microsoft.com/office/drawing/2014/main" id="{80307B79-128E-8492-33C8-C957F2FE71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6281903"/>
            <a:ext cx="2147894" cy="2728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001279"/>
                </a:solidFill>
              </a:defRPr>
            </a:lvl1pPr>
          </a:lstStyle>
          <a:p>
            <a:pPr lvl="0"/>
            <a:r>
              <a:rPr lang="en-EE" dirty="0"/>
              <a:t>kliinikum@kliinikum.ee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257B5A8-7F31-3A21-2F10-C10352841F0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7220" y="280786"/>
            <a:ext cx="3661495" cy="92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2421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49" userDrawn="1">
          <p15:clr>
            <a:srgbClr val="FBAE40"/>
          </p15:clr>
        </p15:guide>
        <p15:guide id="2" pos="2683" userDrawn="1">
          <p15:clr>
            <a:srgbClr val="FBAE40"/>
          </p15:clr>
        </p15:guide>
        <p15:guide id="3" pos="2570" userDrawn="1">
          <p15:clr>
            <a:srgbClr val="FBAE40"/>
          </p15:clr>
        </p15:guide>
        <p15:guide id="4" pos="1504" userDrawn="1">
          <p15:clr>
            <a:srgbClr val="FBAE40"/>
          </p15:clr>
        </p15:guide>
        <p15:guide id="5" pos="1368" userDrawn="1">
          <p15:clr>
            <a:srgbClr val="FBAE40"/>
          </p15:clr>
        </p15:guide>
        <p15:guide id="6" pos="325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and blue background&#10;&#10;Description automatically generated">
            <a:extLst>
              <a:ext uri="{FF2B5EF4-FFF2-40B4-BE49-F238E27FC236}">
                <a16:creationId xmlns:a16="http://schemas.microsoft.com/office/drawing/2014/main" id="{77E50DFF-9A28-6770-A59F-E84F1F886B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12B8FD-94E7-F722-0DEB-4E09845663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823" y="1749170"/>
            <a:ext cx="5463123" cy="1827467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rgbClr val="001279"/>
                </a:solidFill>
                <a:latin typeface="Dax Pro" panose="02000506060000020004" pitchFamily="2" charset="0"/>
              </a:defRPr>
            </a:lvl1pPr>
          </a:lstStyle>
          <a:p>
            <a:r>
              <a:rPr lang="en-GB" dirty="0"/>
              <a:t>Click to edit Master title</a:t>
            </a:r>
            <a:endParaRPr lang="en-E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EA5A7A-A048-814C-2568-D56C4A9547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144" y="4059238"/>
            <a:ext cx="5445851" cy="112871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>
                <a:solidFill>
                  <a:srgbClr val="00127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EE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A2F5CB0-FCBB-A7B6-7D70-964F67F7E26B}"/>
              </a:ext>
            </a:extLst>
          </p:cNvPr>
          <p:cNvCxnSpPr>
            <a:cxnSpLocks/>
          </p:cNvCxnSpPr>
          <p:nvPr userDrawn="1"/>
        </p:nvCxnSpPr>
        <p:spPr>
          <a:xfrm>
            <a:off x="499872" y="6233056"/>
            <a:ext cx="5463124" cy="0"/>
          </a:xfrm>
          <a:prstGeom prst="line">
            <a:avLst/>
          </a:prstGeom>
          <a:ln w="9525">
            <a:solidFill>
              <a:srgbClr val="0012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4252AAF8-CE25-756A-F9A2-55E8751494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5938" y="6281903"/>
            <a:ext cx="1655762" cy="2728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001279"/>
                </a:solidFill>
              </a:defRPr>
            </a:lvl1pPr>
          </a:lstStyle>
          <a:p>
            <a:pPr lvl="0"/>
            <a:r>
              <a:rPr lang="en-EE" dirty="0"/>
              <a:t>Tartu Ülikooli Kliinikum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2F1FCDB-DFB6-9A23-B95B-F9818953FC6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97606" y="0"/>
            <a:ext cx="5994394" cy="6858000"/>
          </a:xfrm>
          <a:custGeom>
            <a:avLst/>
            <a:gdLst>
              <a:gd name="connsiteX0" fmla="*/ 2172757 w 5994394"/>
              <a:gd name="connsiteY0" fmla="*/ 0 h 6858000"/>
              <a:gd name="connsiteX1" fmla="*/ 5994330 w 5994394"/>
              <a:gd name="connsiteY1" fmla="*/ 0 h 6858000"/>
              <a:gd name="connsiteX2" fmla="*/ 5994394 w 5994394"/>
              <a:gd name="connsiteY2" fmla="*/ 0 h 6858000"/>
              <a:gd name="connsiteX3" fmla="*/ 5994394 w 5994394"/>
              <a:gd name="connsiteY3" fmla="*/ 6858000 h 6858000"/>
              <a:gd name="connsiteX4" fmla="*/ 345766 w 5994394"/>
              <a:gd name="connsiteY4" fmla="*/ 6858000 h 6858000"/>
              <a:gd name="connsiteX5" fmla="*/ 1419493 w 5994394"/>
              <a:gd name="connsiteY5" fmla="*/ 794322 h 6858000"/>
              <a:gd name="connsiteX6" fmla="*/ 2172757 w 5994394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94" h="6858000">
                <a:moveTo>
                  <a:pt x="2172757" y="0"/>
                </a:moveTo>
                <a:lnTo>
                  <a:pt x="5994330" y="0"/>
                </a:lnTo>
                <a:lnTo>
                  <a:pt x="5994394" y="0"/>
                </a:lnTo>
                <a:lnTo>
                  <a:pt x="5994394" y="6858000"/>
                </a:lnTo>
                <a:lnTo>
                  <a:pt x="345766" y="6858000"/>
                </a:lnTo>
                <a:cubicBezTo>
                  <a:pt x="-363857" y="4775581"/>
                  <a:pt x="30758" y="2524951"/>
                  <a:pt x="1419493" y="794322"/>
                </a:cubicBezTo>
                <a:cubicBezTo>
                  <a:pt x="1651339" y="505143"/>
                  <a:pt x="1903485" y="239967"/>
                  <a:pt x="217275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EE" dirty="0"/>
          </a:p>
        </p:txBody>
      </p:sp>
      <p:sp>
        <p:nvSpPr>
          <p:cNvPr id="4" name="Text Placeholder 16">
            <a:extLst>
              <a:ext uri="{FF2B5EF4-FFF2-40B4-BE49-F238E27FC236}">
                <a16:creationId xmlns:a16="http://schemas.microsoft.com/office/drawing/2014/main" id="{1541CF57-37F2-1CEE-0281-466260C6D10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6281903"/>
            <a:ext cx="2147894" cy="2728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001279"/>
                </a:solidFill>
              </a:defRPr>
            </a:lvl1pPr>
          </a:lstStyle>
          <a:p>
            <a:pPr lvl="0"/>
            <a:r>
              <a:rPr lang="en-EE" dirty="0"/>
              <a:t>kliinikum@kliinikum.ee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EB1FB45-80E3-A92D-C1CD-3BCC2E89C8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7220" y="280786"/>
            <a:ext cx="3661495" cy="92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7902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49" userDrawn="1">
          <p15:clr>
            <a:srgbClr val="FBAE40"/>
          </p15:clr>
        </p15:guide>
        <p15:guide id="2" pos="2683" userDrawn="1">
          <p15:clr>
            <a:srgbClr val="FBAE40"/>
          </p15:clr>
        </p15:guide>
        <p15:guide id="3" pos="2570" userDrawn="1">
          <p15:clr>
            <a:srgbClr val="FBAE40"/>
          </p15:clr>
        </p15:guide>
        <p15:guide id="4" pos="1504" userDrawn="1">
          <p15:clr>
            <a:srgbClr val="FBAE40"/>
          </p15:clr>
        </p15:guide>
        <p15:guide id="5" pos="1368" userDrawn="1">
          <p15:clr>
            <a:srgbClr val="FBAE40"/>
          </p15:clr>
        </p15:guide>
        <p15:guide id="6" pos="325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Bigger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white and blue background&#10;&#10;Description automatically generated with medium confidence">
            <a:extLst>
              <a:ext uri="{FF2B5EF4-FFF2-40B4-BE49-F238E27FC236}">
                <a16:creationId xmlns:a16="http://schemas.microsoft.com/office/drawing/2014/main" id="{1B7AA295-9651-BEA6-611B-BCF49978FA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4C80D9C-F472-C6B4-D470-4AAAAD5793E7}"/>
              </a:ext>
            </a:extLst>
          </p:cNvPr>
          <p:cNvCxnSpPr/>
          <p:nvPr userDrawn="1"/>
        </p:nvCxnSpPr>
        <p:spPr>
          <a:xfrm>
            <a:off x="499872" y="6233056"/>
            <a:ext cx="11116395" cy="0"/>
          </a:xfrm>
          <a:prstGeom prst="line">
            <a:avLst/>
          </a:prstGeom>
          <a:ln w="9525">
            <a:solidFill>
              <a:srgbClr val="0012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92DE679-A194-AF41-66BE-C4BF592E76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574801"/>
            <a:ext cx="11116395" cy="46021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00">
                <a:solidFill>
                  <a:srgbClr val="001279"/>
                </a:solidFill>
              </a:defRPr>
            </a:lvl1pPr>
            <a:lvl2pPr>
              <a:defRPr>
                <a:solidFill>
                  <a:srgbClr val="001279"/>
                </a:solidFill>
              </a:defRPr>
            </a:lvl2pPr>
            <a:lvl3pPr>
              <a:defRPr>
                <a:solidFill>
                  <a:srgbClr val="001279"/>
                </a:solidFill>
              </a:defRPr>
            </a:lvl3pPr>
            <a:lvl4pPr>
              <a:defRPr>
                <a:solidFill>
                  <a:srgbClr val="001279"/>
                </a:solidFill>
              </a:defRPr>
            </a:lvl4pPr>
            <a:lvl5pPr>
              <a:defRPr>
                <a:solidFill>
                  <a:srgbClr val="001279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to edit Master text styles</a:t>
            </a:r>
          </a:p>
          <a:p>
            <a:pPr lvl="0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592791-EF6B-FA31-B3BC-E26BAEB46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692" y="495752"/>
            <a:ext cx="9208271" cy="584111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001279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EE" dirty="0"/>
          </a:p>
        </p:txBody>
      </p:sp>
      <p:sp>
        <p:nvSpPr>
          <p:cNvPr id="3" name="Text Placeholder 16">
            <a:extLst>
              <a:ext uri="{FF2B5EF4-FFF2-40B4-BE49-F238E27FC236}">
                <a16:creationId xmlns:a16="http://schemas.microsoft.com/office/drawing/2014/main" id="{A0F4A240-6E44-6968-7570-4865519ACE0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5938" y="6281903"/>
            <a:ext cx="1655762" cy="2728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001279"/>
                </a:solidFill>
              </a:defRPr>
            </a:lvl1pPr>
          </a:lstStyle>
          <a:p>
            <a:pPr lvl="0"/>
            <a:r>
              <a:rPr lang="en-EE" dirty="0"/>
              <a:t>Tartu Ülikooli Kliinikum</a:t>
            </a:r>
          </a:p>
        </p:txBody>
      </p:sp>
      <p:sp>
        <p:nvSpPr>
          <p:cNvPr id="4" name="Text Placeholder 16">
            <a:extLst>
              <a:ext uri="{FF2B5EF4-FFF2-40B4-BE49-F238E27FC236}">
                <a16:creationId xmlns:a16="http://schemas.microsoft.com/office/drawing/2014/main" id="{04841EB8-5629-11F8-6769-0624B26A5C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51088" y="6281903"/>
            <a:ext cx="2147894" cy="2728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001279"/>
                </a:solidFill>
              </a:defRPr>
            </a:lvl1pPr>
          </a:lstStyle>
          <a:p>
            <a:pPr lvl="0"/>
            <a:r>
              <a:rPr lang="en-EE" dirty="0"/>
              <a:t>Eesnimi Perenimi</a:t>
            </a:r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9A61182C-DCE8-7999-DF57-54353C28F3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49596" y="6281903"/>
            <a:ext cx="1655029" cy="27289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>
                <a:solidFill>
                  <a:srgbClr val="001279"/>
                </a:solidFill>
              </a:defRPr>
            </a:lvl1pPr>
          </a:lstStyle>
          <a:p>
            <a:pPr lvl="0"/>
            <a:r>
              <a:rPr lang="et-EE" dirty="0"/>
              <a:t>02.02.2024</a:t>
            </a:r>
            <a:endParaRPr lang="en-EE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BFBFA0C-39C6-049E-5E0A-96BEFDD4D67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17535" y="94271"/>
            <a:ext cx="1293770" cy="1293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1182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1368" userDrawn="1">
          <p15:clr>
            <a:srgbClr val="FBAE40"/>
          </p15:clr>
        </p15:guide>
        <p15:guide id="4" pos="1504" userDrawn="1">
          <p15:clr>
            <a:srgbClr val="FBAE40"/>
          </p15:clr>
        </p15:guide>
        <p15:guide id="5" pos="2547" userDrawn="1">
          <p15:clr>
            <a:srgbClr val="FBAE40"/>
          </p15:clr>
        </p15:guide>
        <p15:guide id="6" pos="2683" userDrawn="1">
          <p15:clr>
            <a:srgbClr val="FBAE40"/>
          </p15:clr>
        </p15:guide>
        <p15:guide id="7" pos="3749" userDrawn="1">
          <p15:clr>
            <a:srgbClr val="FBAE40"/>
          </p15:clr>
        </p15:guide>
        <p15:guide id="8" pos="325" userDrawn="1">
          <p15:clr>
            <a:srgbClr val="FBAE40"/>
          </p15:clr>
        </p15:guide>
        <p15:guide id="9" pos="3885" userDrawn="1">
          <p15:clr>
            <a:srgbClr val="FBAE40"/>
          </p15:clr>
        </p15:guide>
        <p15:guide id="10" pos="4929" userDrawn="1">
          <p15:clr>
            <a:srgbClr val="FBAE40"/>
          </p15:clr>
        </p15:guide>
        <p15:guide id="11" pos="5065" userDrawn="1">
          <p15:clr>
            <a:srgbClr val="FBAE40"/>
          </p15:clr>
        </p15:guide>
        <p15:guide id="12" pos="6131" userDrawn="1">
          <p15:clr>
            <a:srgbClr val="FBAE40"/>
          </p15:clr>
        </p15:guide>
        <p15:guide id="13" pos="6267" userDrawn="1">
          <p15:clr>
            <a:srgbClr val="FBAE40"/>
          </p15:clr>
        </p15:guide>
        <p15:guide id="14" pos="731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Bigger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nk and white gradient&#10;&#10;Description automatically generated">
            <a:extLst>
              <a:ext uri="{FF2B5EF4-FFF2-40B4-BE49-F238E27FC236}">
                <a16:creationId xmlns:a16="http://schemas.microsoft.com/office/drawing/2014/main" id="{986E183A-AABB-DCC2-CF75-B5BC33A932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7D1C709-0344-EF38-6AA2-E53D137CC71B}"/>
              </a:ext>
            </a:extLst>
          </p:cNvPr>
          <p:cNvCxnSpPr/>
          <p:nvPr userDrawn="1"/>
        </p:nvCxnSpPr>
        <p:spPr>
          <a:xfrm>
            <a:off x="499872" y="6233056"/>
            <a:ext cx="11116395" cy="0"/>
          </a:xfrm>
          <a:prstGeom prst="line">
            <a:avLst/>
          </a:prstGeom>
          <a:ln w="9525">
            <a:solidFill>
              <a:srgbClr val="0012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3C57746-6276-3683-3FD3-4E991E5AE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574801"/>
            <a:ext cx="11116395" cy="46021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00">
                <a:solidFill>
                  <a:srgbClr val="001279"/>
                </a:solidFill>
              </a:defRPr>
            </a:lvl1pPr>
            <a:lvl2pPr>
              <a:defRPr>
                <a:solidFill>
                  <a:srgbClr val="001279"/>
                </a:solidFill>
              </a:defRPr>
            </a:lvl2pPr>
            <a:lvl3pPr>
              <a:defRPr>
                <a:solidFill>
                  <a:srgbClr val="001279"/>
                </a:solidFill>
              </a:defRPr>
            </a:lvl3pPr>
            <a:lvl4pPr>
              <a:defRPr>
                <a:solidFill>
                  <a:srgbClr val="001279"/>
                </a:solidFill>
              </a:defRPr>
            </a:lvl4pPr>
            <a:lvl5pPr>
              <a:defRPr>
                <a:solidFill>
                  <a:srgbClr val="001279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to edit Master text styles</a:t>
            </a:r>
          </a:p>
          <a:p>
            <a:pPr lvl="0"/>
            <a:endParaRPr lang="en-GB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43E1F0B-6E80-5970-F994-58C4E10BF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692" y="495752"/>
            <a:ext cx="9208271" cy="584111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001279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EE" dirty="0"/>
          </a:p>
        </p:txBody>
      </p:sp>
      <p:sp>
        <p:nvSpPr>
          <p:cNvPr id="4" name="Text Placeholder 16">
            <a:extLst>
              <a:ext uri="{FF2B5EF4-FFF2-40B4-BE49-F238E27FC236}">
                <a16:creationId xmlns:a16="http://schemas.microsoft.com/office/drawing/2014/main" id="{32D15D81-B994-8D28-8D90-ECF6B207C9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5938" y="6281903"/>
            <a:ext cx="1655762" cy="2728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001279"/>
                </a:solidFill>
              </a:defRPr>
            </a:lvl1pPr>
          </a:lstStyle>
          <a:p>
            <a:pPr lvl="0"/>
            <a:r>
              <a:rPr lang="en-EE" dirty="0"/>
              <a:t>Tartu Ülikooli Kliinikum</a:t>
            </a:r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CA660BF1-6597-DCDE-BFDE-274E214C323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51088" y="6281903"/>
            <a:ext cx="2147894" cy="2728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001279"/>
                </a:solidFill>
              </a:defRPr>
            </a:lvl1pPr>
          </a:lstStyle>
          <a:p>
            <a:pPr lvl="0"/>
            <a:r>
              <a:rPr lang="en-EE" dirty="0"/>
              <a:t>Eesnimi Perenimi</a:t>
            </a:r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E8F0D264-3FFF-8EF9-057E-06F13477BE5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49596" y="6281903"/>
            <a:ext cx="1655029" cy="27289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>
                <a:solidFill>
                  <a:srgbClr val="001279"/>
                </a:solidFill>
              </a:defRPr>
            </a:lvl1pPr>
          </a:lstStyle>
          <a:p>
            <a:pPr lvl="0"/>
            <a:r>
              <a:rPr lang="et-EE" dirty="0"/>
              <a:t>02.02.2024</a:t>
            </a:r>
            <a:endParaRPr lang="en-EE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BBFA85F-A2E8-9C53-51BA-63C2F211D6B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17535" y="94271"/>
            <a:ext cx="1293770" cy="1293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7086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1368" userDrawn="1">
          <p15:clr>
            <a:srgbClr val="FBAE40"/>
          </p15:clr>
        </p15:guide>
        <p15:guide id="4" pos="1504" userDrawn="1">
          <p15:clr>
            <a:srgbClr val="FBAE40"/>
          </p15:clr>
        </p15:guide>
        <p15:guide id="5" pos="2547" userDrawn="1">
          <p15:clr>
            <a:srgbClr val="FBAE40"/>
          </p15:clr>
        </p15:guide>
        <p15:guide id="6" pos="2683" userDrawn="1">
          <p15:clr>
            <a:srgbClr val="FBAE40"/>
          </p15:clr>
        </p15:guide>
        <p15:guide id="7" pos="3749" userDrawn="1">
          <p15:clr>
            <a:srgbClr val="FBAE40"/>
          </p15:clr>
        </p15:guide>
        <p15:guide id="8" pos="325" userDrawn="1">
          <p15:clr>
            <a:srgbClr val="FBAE40"/>
          </p15:clr>
        </p15:guide>
        <p15:guide id="9" pos="3885" userDrawn="1">
          <p15:clr>
            <a:srgbClr val="FBAE40"/>
          </p15:clr>
        </p15:guide>
        <p15:guide id="10" pos="4929" userDrawn="1">
          <p15:clr>
            <a:srgbClr val="FBAE40"/>
          </p15:clr>
        </p15:guide>
        <p15:guide id="11" pos="5065" userDrawn="1">
          <p15:clr>
            <a:srgbClr val="FBAE40"/>
          </p15:clr>
        </p15:guide>
        <p15:guide id="12" pos="6131" userDrawn="1">
          <p15:clr>
            <a:srgbClr val="FBAE40"/>
          </p15:clr>
        </p15:guide>
        <p15:guide id="13" pos="6267" userDrawn="1">
          <p15:clr>
            <a:srgbClr val="FBAE40"/>
          </p15:clr>
        </p15:guide>
        <p15:guide id="14" pos="731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Bigger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and blue background&#10;&#10;Description automatically generated">
            <a:extLst>
              <a:ext uri="{FF2B5EF4-FFF2-40B4-BE49-F238E27FC236}">
                <a16:creationId xmlns:a16="http://schemas.microsoft.com/office/drawing/2014/main" id="{7EF272C3-5FFD-2BBE-AB62-1D7115A3F4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07F2AFD-9633-DEAF-0434-FBB9FCA7D73E}"/>
              </a:ext>
            </a:extLst>
          </p:cNvPr>
          <p:cNvCxnSpPr/>
          <p:nvPr userDrawn="1"/>
        </p:nvCxnSpPr>
        <p:spPr>
          <a:xfrm>
            <a:off x="499872" y="6233056"/>
            <a:ext cx="11116395" cy="0"/>
          </a:xfrm>
          <a:prstGeom prst="line">
            <a:avLst/>
          </a:prstGeom>
          <a:ln w="9525">
            <a:solidFill>
              <a:srgbClr val="0012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CDCA47A-BE30-02DE-98AB-6F70B0A7E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574801"/>
            <a:ext cx="11116395" cy="46021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00">
                <a:solidFill>
                  <a:srgbClr val="001279"/>
                </a:solidFill>
              </a:defRPr>
            </a:lvl1pPr>
            <a:lvl2pPr>
              <a:defRPr>
                <a:solidFill>
                  <a:srgbClr val="001279"/>
                </a:solidFill>
              </a:defRPr>
            </a:lvl2pPr>
            <a:lvl3pPr>
              <a:defRPr>
                <a:solidFill>
                  <a:srgbClr val="001279"/>
                </a:solidFill>
              </a:defRPr>
            </a:lvl3pPr>
            <a:lvl4pPr>
              <a:defRPr>
                <a:solidFill>
                  <a:srgbClr val="001279"/>
                </a:solidFill>
              </a:defRPr>
            </a:lvl4pPr>
            <a:lvl5pPr>
              <a:defRPr>
                <a:solidFill>
                  <a:srgbClr val="001279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to edit Master text styles</a:t>
            </a:r>
          </a:p>
          <a:p>
            <a:pPr lvl="0"/>
            <a:endParaRPr lang="en-GB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6B70302-467D-C206-B1BD-591B2738A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692" y="495752"/>
            <a:ext cx="9208271" cy="584111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001279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EE" dirty="0"/>
          </a:p>
        </p:txBody>
      </p:sp>
      <p:sp>
        <p:nvSpPr>
          <p:cNvPr id="4" name="Text Placeholder 16">
            <a:extLst>
              <a:ext uri="{FF2B5EF4-FFF2-40B4-BE49-F238E27FC236}">
                <a16:creationId xmlns:a16="http://schemas.microsoft.com/office/drawing/2014/main" id="{A2DB4D21-4F7C-5CF9-6E64-799AAD1F84B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5938" y="6281903"/>
            <a:ext cx="1655762" cy="2728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001279"/>
                </a:solidFill>
              </a:defRPr>
            </a:lvl1pPr>
          </a:lstStyle>
          <a:p>
            <a:pPr lvl="0"/>
            <a:r>
              <a:rPr lang="en-EE" dirty="0"/>
              <a:t>Tartu Ülikooli Kliinikum</a:t>
            </a:r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6B5DB4A8-9C60-87C7-2727-94D6642DF6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51088" y="6281903"/>
            <a:ext cx="2147894" cy="2728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001279"/>
                </a:solidFill>
              </a:defRPr>
            </a:lvl1pPr>
          </a:lstStyle>
          <a:p>
            <a:pPr lvl="0"/>
            <a:r>
              <a:rPr lang="en-EE" dirty="0"/>
              <a:t>Eesnimi Perenimi</a:t>
            </a:r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7AA5EB7B-82E7-6BDC-7FC6-6A9CE4F4B00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49596" y="6281903"/>
            <a:ext cx="1655029" cy="27289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>
                <a:solidFill>
                  <a:srgbClr val="001279"/>
                </a:solidFill>
              </a:defRPr>
            </a:lvl1pPr>
          </a:lstStyle>
          <a:p>
            <a:pPr lvl="0"/>
            <a:r>
              <a:rPr lang="et-EE" dirty="0"/>
              <a:t>02.02.2024</a:t>
            </a:r>
            <a:endParaRPr lang="en-EE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AEC5527-F857-5AD3-3BEE-78B3E94D1D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17535" y="94271"/>
            <a:ext cx="1293770" cy="1293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3087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1368" userDrawn="1">
          <p15:clr>
            <a:srgbClr val="FBAE40"/>
          </p15:clr>
        </p15:guide>
        <p15:guide id="4" pos="1504" userDrawn="1">
          <p15:clr>
            <a:srgbClr val="FBAE40"/>
          </p15:clr>
        </p15:guide>
        <p15:guide id="5" pos="2547" userDrawn="1">
          <p15:clr>
            <a:srgbClr val="FBAE40"/>
          </p15:clr>
        </p15:guide>
        <p15:guide id="6" pos="2683" userDrawn="1">
          <p15:clr>
            <a:srgbClr val="FBAE40"/>
          </p15:clr>
        </p15:guide>
        <p15:guide id="7" pos="3749" userDrawn="1">
          <p15:clr>
            <a:srgbClr val="FBAE40"/>
          </p15:clr>
        </p15:guide>
        <p15:guide id="8" pos="325" userDrawn="1">
          <p15:clr>
            <a:srgbClr val="FBAE40"/>
          </p15:clr>
        </p15:guide>
        <p15:guide id="9" pos="3885" userDrawn="1">
          <p15:clr>
            <a:srgbClr val="FBAE40"/>
          </p15:clr>
        </p15:guide>
        <p15:guide id="10" pos="4929" userDrawn="1">
          <p15:clr>
            <a:srgbClr val="FBAE40"/>
          </p15:clr>
        </p15:guide>
        <p15:guide id="11" pos="5065" userDrawn="1">
          <p15:clr>
            <a:srgbClr val="FBAE40"/>
          </p15:clr>
        </p15:guide>
        <p15:guide id="12" pos="6131" userDrawn="1">
          <p15:clr>
            <a:srgbClr val="FBAE40"/>
          </p15:clr>
        </p15:guide>
        <p15:guide id="13" pos="6267" userDrawn="1">
          <p15:clr>
            <a:srgbClr val="FBAE40"/>
          </p15:clr>
        </p15:guide>
        <p15:guide id="14" pos="731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6010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83" r:id="rId2"/>
    <p:sldLayoutId id="2147483684" r:id="rId3"/>
    <p:sldLayoutId id="2147483679" r:id="rId4"/>
    <p:sldLayoutId id="2147483688" r:id="rId5"/>
    <p:sldLayoutId id="2147483689" r:id="rId6"/>
    <p:sldLayoutId id="2147483685" r:id="rId7"/>
    <p:sldLayoutId id="2147483686" r:id="rId8"/>
    <p:sldLayoutId id="2147483687" r:id="rId9"/>
    <p:sldLayoutId id="2147483690" r:id="rId10"/>
    <p:sldLayoutId id="2147483691" r:id="rId11"/>
    <p:sldLayoutId id="2147483692" r:id="rId12"/>
    <p:sldLayoutId id="2147483695" r:id="rId13"/>
    <p:sldLayoutId id="2147483696" r:id="rId14"/>
    <p:sldLayoutId id="2147483697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Dax Pro" panose="0200050606000002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Dax Pro" panose="0200050606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Dax Pro" panose="0200050606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Dax Pro" panose="0200050606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Dax Pro" panose="0200050606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Dax Pro" panose="0200050606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8BD5F-8F86-D5CD-8ADD-785BDB85D4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/>
              <a:t>POI /POHAK lühiülevaade</a:t>
            </a:r>
            <a:endParaRPr lang="en-E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256B09-D950-A172-AD4C-04125D66F3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E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26E34B-82EB-B194-0640-6D81633357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t-EE" dirty="0"/>
              <a:t>Merle Keps</a:t>
            </a:r>
          </a:p>
          <a:p>
            <a:r>
              <a:rPr lang="et-EE" dirty="0"/>
              <a:t>ETMS üldkoosolek</a:t>
            </a:r>
          </a:p>
          <a:p>
            <a:r>
              <a:rPr lang="et-EE" dirty="0"/>
              <a:t>16.05.2025</a:t>
            </a:r>
          </a:p>
          <a:p>
            <a:endParaRPr lang="en-E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490CCF-C832-D572-564D-8FD9B2160F9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1758325-E27C-650D-E4CF-EAF51DC2B99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EE" dirty="0"/>
          </a:p>
        </p:txBody>
      </p:sp>
    </p:spTree>
    <p:extLst>
      <p:ext uri="{BB962C8B-B14F-4D97-AF65-F5344CB8AC3E}">
        <p14:creationId xmlns:p14="http://schemas.microsoft.com/office/powerpoint/2010/main" val="3250718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u kohatäide 1">
            <a:extLst>
              <a:ext uri="{FF2B5EF4-FFF2-40B4-BE49-F238E27FC236}">
                <a16:creationId xmlns:a16="http://schemas.microsoft.com/office/drawing/2014/main" id="{190BD41B-9DEB-A209-83D0-DACFE1BD8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933" y="1455420"/>
            <a:ext cx="11065432" cy="4721543"/>
          </a:xfrm>
        </p:spPr>
        <p:txBody>
          <a:bodyPr/>
          <a:lstStyle/>
          <a:p>
            <a:r>
              <a:rPr lang="et-EE" dirty="0"/>
              <a:t>21.03.2025 esitatud Terviseametile Eesti Transfusioonmeditsiini Seltsi ettepanek transfusioonraviga seotud patsiendiohutusjuhtumite klassifikaatorite muutmiseks</a:t>
            </a:r>
          </a:p>
          <a:p>
            <a:pPr marL="0" indent="0">
              <a:buNone/>
            </a:pPr>
            <a:endParaRPr lang="et-EE" dirty="0"/>
          </a:p>
          <a:p>
            <a:r>
              <a:rPr lang="et-EE" b="1" dirty="0"/>
              <a:t>Millal muudatus jõustub?</a:t>
            </a:r>
          </a:p>
          <a:p>
            <a:r>
              <a:rPr lang="et-EE" dirty="0"/>
              <a:t>TÜK patsiendiohutuse koordinaator soovitas pöörduda oma küsimusega riikliku patsiendiohutuse töörühma juhi Teele </a:t>
            </a:r>
            <a:r>
              <a:rPr lang="et-EE" dirty="0" err="1"/>
              <a:t>Orgse</a:t>
            </a:r>
            <a:r>
              <a:rPr lang="et-EE" dirty="0"/>
              <a:t> poole</a:t>
            </a:r>
          </a:p>
          <a:p>
            <a:r>
              <a:rPr lang="et-EE" dirty="0"/>
              <a:t>Vastus 13.05.2025: </a:t>
            </a:r>
            <a:r>
              <a:rPr lang="fi-FI" dirty="0" err="1"/>
              <a:t>esimene</a:t>
            </a:r>
            <a:r>
              <a:rPr lang="fi-FI" dirty="0"/>
              <a:t> </a:t>
            </a:r>
            <a:r>
              <a:rPr lang="fi-FI" dirty="0" err="1"/>
              <a:t>ülevaatamine</a:t>
            </a:r>
            <a:r>
              <a:rPr lang="fi-FI" dirty="0"/>
              <a:t> </a:t>
            </a:r>
            <a:r>
              <a:rPr lang="fi-FI" dirty="0" err="1"/>
              <a:t>tuleb</a:t>
            </a:r>
            <a:r>
              <a:rPr lang="fi-FI" dirty="0"/>
              <a:t> </a:t>
            </a:r>
            <a:r>
              <a:rPr lang="fi-FI" dirty="0" err="1"/>
              <a:t>ilmselt</a:t>
            </a:r>
            <a:r>
              <a:rPr lang="fi-FI" dirty="0"/>
              <a:t> </a:t>
            </a:r>
            <a:r>
              <a:rPr lang="fi-FI" dirty="0" err="1"/>
              <a:t>juuni</a:t>
            </a:r>
            <a:r>
              <a:rPr lang="fi-FI" dirty="0"/>
              <a:t> </a:t>
            </a:r>
            <a:r>
              <a:rPr lang="fi-FI" dirty="0" err="1"/>
              <a:t>teisel</a:t>
            </a:r>
            <a:r>
              <a:rPr lang="fi-FI" dirty="0"/>
              <a:t> </a:t>
            </a:r>
            <a:r>
              <a:rPr lang="fi-FI" dirty="0" err="1"/>
              <a:t>poolel</a:t>
            </a:r>
            <a:endParaRPr lang="et-EE" dirty="0"/>
          </a:p>
          <a:p>
            <a:endParaRPr lang="et-EE" dirty="0"/>
          </a:p>
        </p:txBody>
      </p:sp>
      <p:sp>
        <p:nvSpPr>
          <p:cNvPr id="3" name="Pealkiri 2">
            <a:extLst>
              <a:ext uri="{FF2B5EF4-FFF2-40B4-BE49-F238E27FC236}">
                <a16:creationId xmlns:a16="http://schemas.microsoft.com/office/drawing/2014/main" id="{81A3398A-9138-FBA5-4011-AE4B6DDF8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58B5C83D-FB54-6A20-75D4-C4F0649A29A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Teksti kohatäide 4">
            <a:extLst>
              <a:ext uri="{FF2B5EF4-FFF2-40B4-BE49-F238E27FC236}">
                <a16:creationId xmlns:a16="http://schemas.microsoft.com/office/drawing/2014/main" id="{AC631C63-9671-F490-6FF4-4557BEA9BD9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Teksti kohatäide 5">
            <a:extLst>
              <a:ext uri="{FF2B5EF4-FFF2-40B4-BE49-F238E27FC236}">
                <a16:creationId xmlns:a16="http://schemas.microsoft.com/office/drawing/2014/main" id="{26ECA9A5-3C99-446A-245E-015812DFED0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69603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isu kohatäide 19">
            <a:extLst>
              <a:ext uri="{FF2B5EF4-FFF2-40B4-BE49-F238E27FC236}">
                <a16:creationId xmlns:a16="http://schemas.microsoft.com/office/drawing/2014/main" id="{B128074C-8FC3-5A2C-53A6-AAEC8CE150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40331"/>
          <a:stretch/>
        </p:blipFill>
        <p:spPr>
          <a:xfrm>
            <a:off x="538875" y="2072640"/>
            <a:ext cx="9585613" cy="357378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5E9893F-3E4F-37D6-491A-CC07BC08C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Kliinikumi Patsiendiohutusjuhtumite infosüsteem POI kuni 02.12.2024</a:t>
            </a:r>
            <a:endParaRPr lang="en-E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E6E43A-1987-79C3-884B-727BFF3998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DF389B-0221-6055-0B37-2A9646F2E68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87CD378-47DE-8130-57B6-4973C5EB27D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1434192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alkiri 2">
            <a:extLst>
              <a:ext uri="{FF2B5EF4-FFF2-40B4-BE49-F238E27FC236}">
                <a16:creationId xmlns:a16="http://schemas.microsoft.com/office/drawing/2014/main" id="{0C6DE0E6-C6B2-4DA1-1804-7378A0C20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Alates 02.12.2024</a:t>
            </a:r>
          </a:p>
        </p:txBody>
      </p:sp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312F3B51-105B-DA18-D30D-A87377CBAE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Teksti kohatäide 4">
            <a:extLst>
              <a:ext uri="{FF2B5EF4-FFF2-40B4-BE49-F238E27FC236}">
                <a16:creationId xmlns:a16="http://schemas.microsoft.com/office/drawing/2014/main" id="{F9810721-AFB1-A366-1442-74C634696D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Teksti kohatäide 5">
            <a:extLst>
              <a:ext uri="{FF2B5EF4-FFF2-40B4-BE49-F238E27FC236}">
                <a16:creationId xmlns:a16="http://schemas.microsoft.com/office/drawing/2014/main" id="{679F23D8-B094-DD85-98BF-2AFEAC55A4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7" name="Sisu kohatäide 6" descr="Pilt, millel on kujutatud tekst, kuvatõmmis, tarkvara, Arvutiikoon&#10;&#10;Tehisintellekti genereeritud sisu võib olla ebatõene.">
            <a:extLst>
              <a:ext uri="{FF2B5EF4-FFF2-40B4-BE49-F238E27FC236}">
                <a16:creationId xmlns:a16="http://schemas.microsoft.com/office/drawing/2014/main" id="{A2497489-2FDE-C3B3-B2EB-E88730CE9F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9490" t="9892" r="10879" b="4664"/>
          <a:stretch/>
        </p:blipFill>
        <p:spPr bwMode="auto">
          <a:xfrm>
            <a:off x="3314701" y="1079863"/>
            <a:ext cx="5978010" cy="48332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84437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u kohatäide 1">
            <a:extLst>
              <a:ext uri="{FF2B5EF4-FFF2-40B4-BE49-F238E27FC236}">
                <a16:creationId xmlns:a16="http://schemas.microsoft.com/office/drawing/2014/main" id="{A474C600-5D8B-410A-1BD9-38650ACB3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933" y="952107"/>
            <a:ext cx="11065432" cy="522485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t-EE" sz="1400" dirty="0"/>
          </a:p>
          <a:p>
            <a:pPr marL="0" indent="0">
              <a:buNone/>
            </a:pPr>
            <a:r>
              <a:rPr lang="et-EE" sz="1400" dirty="0"/>
              <a:t>Transfusioonraviga seotud juhtum</a:t>
            </a:r>
          </a:p>
          <a:p>
            <a:pPr marL="0" indent="0">
              <a:buNone/>
            </a:pPr>
            <a:r>
              <a:rPr lang="et-EE" sz="1400" dirty="0"/>
              <a:t>Valele patsiendile tellitud või väljastatud verekomponent</a:t>
            </a:r>
          </a:p>
          <a:p>
            <a:pPr marL="0" indent="0">
              <a:buNone/>
            </a:pPr>
            <a:r>
              <a:rPr lang="et-EE" sz="1400" dirty="0"/>
              <a:t>Tellitud või väljastatud vale verekomponent</a:t>
            </a:r>
          </a:p>
          <a:p>
            <a:pPr marL="0" indent="0">
              <a:buNone/>
            </a:pPr>
            <a:r>
              <a:rPr lang="et-EE" sz="1400" dirty="0"/>
              <a:t>Tellitud või väljastatud vale verekomponentide kogus</a:t>
            </a:r>
          </a:p>
          <a:p>
            <a:pPr marL="0" indent="0">
              <a:buNone/>
            </a:pPr>
            <a:r>
              <a:rPr lang="et-EE" sz="1400" dirty="0"/>
              <a:t>Tellitud või väljastatud vale veregrupp</a:t>
            </a:r>
          </a:p>
          <a:p>
            <a:pPr marL="0" indent="0">
              <a:buNone/>
            </a:pPr>
            <a:r>
              <a:rPr lang="et-EE" sz="1400" dirty="0"/>
              <a:t>Verekomponent tellitud või väljastatud valeks ülekande ajaks</a:t>
            </a:r>
          </a:p>
          <a:p>
            <a:pPr marL="0" indent="0">
              <a:buNone/>
            </a:pPr>
            <a:r>
              <a:rPr lang="et-EE" sz="1400" dirty="0"/>
              <a:t>Vale osakonna tellitud või väljastatud verekomponent</a:t>
            </a:r>
          </a:p>
          <a:p>
            <a:pPr marL="0" indent="0">
              <a:buNone/>
            </a:pPr>
            <a:r>
              <a:rPr lang="et-EE" sz="1400" dirty="0"/>
              <a:t>Muu viga verekomponendi tellimisel või väljastamisel</a:t>
            </a:r>
          </a:p>
          <a:p>
            <a:pPr marL="0" indent="0">
              <a:buNone/>
            </a:pPr>
            <a:r>
              <a:rPr lang="et-EE" sz="1400" dirty="0"/>
              <a:t>Patsiendi isikuandmed ebakorrektsed või puuduvad transfusioonravi dokumentatsioonis</a:t>
            </a:r>
          </a:p>
          <a:p>
            <a:pPr marL="0" indent="0">
              <a:buNone/>
            </a:pPr>
            <a:r>
              <a:rPr lang="et-EE" sz="1400" dirty="0"/>
              <a:t>Vale verekomponent transfusioonravi dokumentatsioonis</a:t>
            </a:r>
          </a:p>
          <a:p>
            <a:pPr marL="0" indent="0">
              <a:buNone/>
            </a:pPr>
            <a:r>
              <a:rPr lang="et-EE" sz="1400" dirty="0"/>
              <a:t>Vale kogus transfusioonravi dokumentatsioonis</a:t>
            </a:r>
          </a:p>
          <a:p>
            <a:pPr marL="0" indent="0">
              <a:buNone/>
            </a:pPr>
            <a:r>
              <a:rPr lang="et-EE" sz="1400" dirty="0"/>
              <a:t>Vale veregrupp transfusioonravi dokumentatsioonis</a:t>
            </a:r>
          </a:p>
          <a:p>
            <a:pPr marL="0" indent="0">
              <a:buNone/>
            </a:pPr>
            <a:r>
              <a:rPr lang="et-EE" sz="1400" dirty="0"/>
              <a:t>Esmane AB0 puudub transfusioonravi dokumentatsioonis</a:t>
            </a:r>
          </a:p>
          <a:p>
            <a:pPr marL="0" indent="0">
              <a:buNone/>
            </a:pPr>
            <a:r>
              <a:rPr lang="et-EE" sz="1400" dirty="0"/>
              <a:t>Esmane AB0 vale transfusioonravi dokumentatsioonis</a:t>
            </a:r>
          </a:p>
          <a:p>
            <a:pPr marL="0" indent="0">
              <a:buNone/>
            </a:pPr>
            <a:r>
              <a:rPr lang="et-EE" sz="1400" dirty="0"/>
              <a:t>Vale ülekande aeg transfusioonravi dokumentatsioonis</a:t>
            </a:r>
          </a:p>
          <a:p>
            <a:pPr marL="0" indent="0">
              <a:buNone/>
            </a:pPr>
            <a:r>
              <a:rPr lang="et-EE" sz="1400" dirty="0"/>
              <a:t>Osakonna nimi vale või puudub transfusioonravi dokumentatsioonis</a:t>
            </a:r>
          </a:p>
          <a:p>
            <a:pPr marL="0" indent="0">
              <a:buNone/>
            </a:pPr>
            <a:r>
              <a:rPr lang="et-EE" sz="1400" dirty="0"/>
              <a:t>………</a:t>
            </a:r>
          </a:p>
          <a:p>
            <a:pPr marL="0" indent="0">
              <a:buNone/>
            </a:pPr>
            <a:r>
              <a:rPr lang="et-EE" sz="1600" b="1" dirty="0"/>
              <a:t>Kokku 44 juhtumit</a:t>
            </a:r>
            <a:endParaRPr lang="et-EE" sz="1900" b="1" dirty="0"/>
          </a:p>
          <a:p>
            <a:pPr marL="0" indent="0">
              <a:buNone/>
            </a:pPr>
            <a:r>
              <a:rPr lang="et-EE" dirty="0"/>
              <a:t> </a:t>
            </a:r>
          </a:p>
        </p:txBody>
      </p:sp>
      <p:sp>
        <p:nvSpPr>
          <p:cNvPr id="3" name="Pealkiri 2">
            <a:extLst>
              <a:ext uri="{FF2B5EF4-FFF2-40B4-BE49-F238E27FC236}">
                <a16:creationId xmlns:a16="http://schemas.microsoft.com/office/drawing/2014/main" id="{0B636337-773E-0111-8585-4F0206CD9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692" y="495752"/>
            <a:ext cx="9208271" cy="540568"/>
          </a:xfrm>
        </p:spPr>
        <p:txBody>
          <a:bodyPr/>
          <a:lstStyle/>
          <a:p>
            <a:r>
              <a:rPr lang="et-EE" sz="2000" dirty="0"/>
              <a:t>Alates dets 2024 kuni praeguseni</a:t>
            </a:r>
          </a:p>
        </p:txBody>
      </p:sp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E42A73E9-6E09-C189-76D0-17325F30930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Teksti kohatäide 4">
            <a:extLst>
              <a:ext uri="{FF2B5EF4-FFF2-40B4-BE49-F238E27FC236}">
                <a16:creationId xmlns:a16="http://schemas.microsoft.com/office/drawing/2014/main" id="{9594FCF1-A9C7-C790-2514-B3B150B09F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Teksti kohatäide 5">
            <a:extLst>
              <a:ext uri="{FF2B5EF4-FFF2-40B4-BE49-F238E27FC236}">
                <a16:creationId xmlns:a16="http://schemas.microsoft.com/office/drawing/2014/main" id="{C8E05013-3A27-C22E-03F2-38385DF33D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584000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u kohatäide 1">
            <a:extLst>
              <a:ext uri="{FF2B5EF4-FFF2-40B4-BE49-F238E27FC236}">
                <a16:creationId xmlns:a16="http://schemas.microsoft.com/office/drawing/2014/main" id="{EC7962D1-C860-E363-FA6D-E57686B6D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933" y="1318260"/>
            <a:ext cx="11065432" cy="4858703"/>
          </a:xfrm>
        </p:spPr>
        <p:txBody>
          <a:bodyPr/>
          <a:lstStyle/>
          <a:p>
            <a:r>
              <a:rPr lang="et-EE" dirty="0"/>
              <a:t>1. novembrist 2024 kehtib Eestis tervishoiuteenuse osutaja (TTO) kohustuslik vastutuskindlustuse seadus</a:t>
            </a:r>
          </a:p>
          <a:p>
            <a:r>
              <a:rPr lang="et-EE" dirty="0"/>
              <a:t>Muudeti Tervishoiuteenuste korraldamise seadust, mille paragrahv nr 4 sätestab, et tervishoiutöötaja on kohustatud dokumenteerima tervishoiuteenuse osutamisega kaasnenud patsiendiohutusjuhtumid, mis oleks võinud põhjustada või põhjustasid patsiendile välditavat tervisekahju</a:t>
            </a:r>
          </a:p>
          <a:p>
            <a:r>
              <a:rPr lang="et-EE" dirty="0"/>
              <a:t>Kehtestati ka määrused, mis reguleerivad riiklikult patsiendiohutusjuhtumite registreerimist ja menetlemist tervishoiuteenust osutavates asutustes</a:t>
            </a:r>
          </a:p>
          <a:p>
            <a:r>
              <a:rPr lang="et-EE" dirty="0"/>
              <a:t>Loodi riiklik klassifikatsioon (POK- patsiendiohutusjuhtumite klassifikaator) registreeritavatest patsiendiohutusjuhtumitest (POJU), kus on eraldi märgitud juhtumid, mis tuleb edastada patsiendiohutuse andmekogusse (POHAK)</a:t>
            </a:r>
          </a:p>
        </p:txBody>
      </p:sp>
      <p:sp>
        <p:nvSpPr>
          <p:cNvPr id="3" name="Pealkiri 2">
            <a:extLst>
              <a:ext uri="{FF2B5EF4-FFF2-40B4-BE49-F238E27FC236}">
                <a16:creationId xmlns:a16="http://schemas.microsoft.com/office/drawing/2014/main" id="{A14F422D-0E5E-FFA0-AA04-289126EBC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692" y="495752"/>
            <a:ext cx="9208271" cy="715828"/>
          </a:xfrm>
        </p:spPr>
        <p:txBody>
          <a:bodyPr/>
          <a:lstStyle/>
          <a:p>
            <a:r>
              <a:rPr lang="et-EE" dirty="0"/>
              <a:t>Miks muudatus tehti?</a:t>
            </a:r>
          </a:p>
        </p:txBody>
      </p:sp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A35250BC-78BA-3D5D-8CD9-605BE2D039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Teksti kohatäide 4">
            <a:extLst>
              <a:ext uri="{FF2B5EF4-FFF2-40B4-BE49-F238E27FC236}">
                <a16:creationId xmlns:a16="http://schemas.microsoft.com/office/drawing/2014/main" id="{042CFBDD-CE25-6D16-C482-8DE14319914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Teksti kohatäide 5">
            <a:extLst>
              <a:ext uri="{FF2B5EF4-FFF2-40B4-BE49-F238E27FC236}">
                <a16:creationId xmlns:a16="http://schemas.microsoft.com/office/drawing/2014/main" id="{CC99C346-735F-35AE-803A-D9E0A50160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1095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u kohatäide 1">
            <a:extLst>
              <a:ext uri="{FF2B5EF4-FFF2-40B4-BE49-F238E27FC236}">
                <a16:creationId xmlns:a16="http://schemas.microsoft.com/office/drawing/2014/main" id="{CFA9BE20-DE2F-150A-2992-D4F4F0E15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933" y="1181100"/>
            <a:ext cx="11065432" cy="4995863"/>
          </a:xfrm>
        </p:spPr>
        <p:txBody>
          <a:bodyPr/>
          <a:lstStyle/>
          <a:p>
            <a:pPr marL="342900" indent="-342900"/>
            <a:r>
              <a:rPr lang="et-EE" dirty="0"/>
              <a:t>Riiklikus patsiendiohutusjuhtumite klassifikatsioonis (POK) kokku 44 erinevat transfusioonraviga seotud juhtumit (POJU), nendest POHAKU kohustusega 6</a:t>
            </a:r>
          </a:p>
          <a:p>
            <a:pPr marL="342900" indent="-342900"/>
            <a:r>
              <a:rPr lang="et-EE" dirty="0"/>
              <a:t>Nende </a:t>
            </a:r>
            <a:r>
              <a:rPr lang="et-EE" dirty="0" err="1"/>
              <a:t>POJU-de</a:t>
            </a:r>
            <a:r>
              <a:rPr lang="et-EE" dirty="0"/>
              <a:t> hulgas ka sellised, mida praeguste kehtivate määruste järgi nõutud ei ole</a:t>
            </a:r>
          </a:p>
          <a:p>
            <a:pPr marL="0" indent="0">
              <a:buNone/>
            </a:pPr>
            <a:r>
              <a:rPr lang="et-EE" dirty="0"/>
              <a:t>   Näiteks</a:t>
            </a:r>
          </a:p>
          <a:p>
            <a:pPr lvl="1"/>
            <a:r>
              <a:rPr lang="et-EE" sz="1400" dirty="0"/>
              <a:t>Esmane AB0 puudub transfusioonravi dokumentatsioonis</a:t>
            </a:r>
          </a:p>
          <a:p>
            <a:pPr lvl="1"/>
            <a:r>
              <a:rPr lang="et-EE" sz="1400" dirty="0"/>
              <a:t>Esmane AB0 vale transfusioonravi dokumentatsioonis</a:t>
            </a:r>
          </a:p>
          <a:p>
            <a:pPr lvl="1"/>
            <a:r>
              <a:rPr lang="et-EE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Uriini kontroll märkimata transfusioonravi dokumentatsioonis</a:t>
            </a:r>
          </a:p>
          <a:p>
            <a:pPr marL="457200" lvl="1" indent="0">
              <a:buNone/>
            </a:pPr>
            <a:endParaRPr lang="et-E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t-EE" dirty="0"/>
              <a:t> Laboriga seotud 20 POJU (POHAKU kohustusega 2)</a:t>
            </a:r>
          </a:p>
          <a:p>
            <a:r>
              <a:rPr lang="et-EE" dirty="0"/>
              <a:t> Patoloogia 27 POJU (POHAKU kohustusega 0)</a:t>
            </a:r>
          </a:p>
          <a:p>
            <a:endParaRPr lang="et-EE" dirty="0"/>
          </a:p>
        </p:txBody>
      </p:sp>
      <p:sp>
        <p:nvSpPr>
          <p:cNvPr id="3" name="Pealkiri 2">
            <a:extLst>
              <a:ext uri="{FF2B5EF4-FFF2-40B4-BE49-F238E27FC236}">
                <a16:creationId xmlns:a16="http://schemas.microsoft.com/office/drawing/2014/main" id="{3D81195B-992C-A0AF-1920-49FC885D5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A284F214-E817-C374-7896-4C6D4E12CB8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Teksti kohatäide 4">
            <a:extLst>
              <a:ext uri="{FF2B5EF4-FFF2-40B4-BE49-F238E27FC236}">
                <a16:creationId xmlns:a16="http://schemas.microsoft.com/office/drawing/2014/main" id="{93705C4B-A8AA-8A10-89C2-6B16E47874F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Teksti kohatäide 5">
            <a:extLst>
              <a:ext uri="{FF2B5EF4-FFF2-40B4-BE49-F238E27FC236}">
                <a16:creationId xmlns:a16="http://schemas.microsoft.com/office/drawing/2014/main" id="{62CE99FC-A48E-29A3-0C7A-D807ED3CC3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68221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u kohatäide 1">
            <a:extLst>
              <a:ext uri="{FF2B5EF4-FFF2-40B4-BE49-F238E27FC236}">
                <a16:creationId xmlns:a16="http://schemas.microsoft.com/office/drawing/2014/main" id="{9F95BB12-4CE7-475C-04CF-A6C076B0C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933" y="1363980"/>
            <a:ext cx="11065432" cy="4812983"/>
          </a:xfrm>
        </p:spPr>
        <p:txBody>
          <a:bodyPr/>
          <a:lstStyle/>
          <a:p>
            <a:r>
              <a:rPr lang="et-EE" dirty="0"/>
              <a:t>Jaanuaris 2025 algatasime seltsi juhatuses transfusioonravi puudutavate </a:t>
            </a:r>
            <a:r>
              <a:rPr lang="et-EE" dirty="0" err="1"/>
              <a:t>POJUde</a:t>
            </a:r>
            <a:r>
              <a:rPr lang="et-EE" dirty="0"/>
              <a:t> korrigeerimise</a:t>
            </a:r>
          </a:p>
          <a:p>
            <a:r>
              <a:rPr lang="et-EE" dirty="0"/>
              <a:t>Kuni märtsini elav kirjavahetus nii sisu kui sõnastuse osas, konsulteerimine kolleegidega</a:t>
            </a:r>
          </a:p>
          <a:p>
            <a:r>
              <a:rPr lang="et-EE" dirty="0"/>
              <a:t>Lõplik versioon 20.03.2025 </a:t>
            </a:r>
          </a:p>
          <a:p>
            <a:r>
              <a:rPr lang="et-EE" dirty="0"/>
              <a:t>Selles 27 POJU, nendest POHAKU kohustusega 5 </a:t>
            </a:r>
          </a:p>
          <a:p>
            <a:endParaRPr lang="et-EE" dirty="0"/>
          </a:p>
        </p:txBody>
      </p:sp>
      <p:sp>
        <p:nvSpPr>
          <p:cNvPr id="3" name="Pealkiri 2">
            <a:extLst>
              <a:ext uri="{FF2B5EF4-FFF2-40B4-BE49-F238E27FC236}">
                <a16:creationId xmlns:a16="http://schemas.microsoft.com/office/drawing/2014/main" id="{02F16090-49C0-690C-C53A-B25FCAB52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5059C952-0AA9-31AD-ED58-BCB8B6D6FE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Teksti kohatäide 4">
            <a:extLst>
              <a:ext uri="{FF2B5EF4-FFF2-40B4-BE49-F238E27FC236}">
                <a16:creationId xmlns:a16="http://schemas.microsoft.com/office/drawing/2014/main" id="{75779E87-2315-7D73-8609-2E33524AF82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Teksti kohatäide 5">
            <a:extLst>
              <a:ext uri="{FF2B5EF4-FFF2-40B4-BE49-F238E27FC236}">
                <a16:creationId xmlns:a16="http://schemas.microsoft.com/office/drawing/2014/main" id="{42E068C0-597E-39FB-2E00-9B878A32D9A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39060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isu kohatäide 7">
            <a:extLst>
              <a:ext uri="{FF2B5EF4-FFF2-40B4-BE49-F238E27FC236}">
                <a16:creationId xmlns:a16="http://schemas.microsoft.com/office/drawing/2014/main" id="{ECFE0E0C-F882-9BEC-BDD2-F1B46185D7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7586" y="838201"/>
            <a:ext cx="9538716" cy="5212080"/>
          </a:xfrm>
        </p:spPr>
      </p:pic>
      <p:sp>
        <p:nvSpPr>
          <p:cNvPr id="3" name="Pealkiri 2">
            <a:extLst>
              <a:ext uri="{FF2B5EF4-FFF2-40B4-BE49-F238E27FC236}">
                <a16:creationId xmlns:a16="http://schemas.microsoft.com/office/drawing/2014/main" id="{A1649612-241C-4910-A9FE-01D23D276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5752"/>
            <a:ext cx="9208271" cy="272893"/>
          </a:xfrm>
        </p:spPr>
        <p:txBody>
          <a:bodyPr/>
          <a:lstStyle/>
          <a:p>
            <a:r>
              <a:rPr lang="et-EE" sz="1800" dirty="0"/>
              <a:t>Transfusioonraviga seotud juhtum</a:t>
            </a:r>
          </a:p>
        </p:txBody>
      </p:sp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E66CF617-93D7-807E-840D-94C81DA5F7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Teksti kohatäide 4">
            <a:extLst>
              <a:ext uri="{FF2B5EF4-FFF2-40B4-BE49-F238E27FC236}">
                <a16:creationId xmlns:a16="http://schemas.microsoft.com/office/drawing/2014/main" id="{F1C679C0-6D86-AD2C-7067-CE25112B58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Teksti kohatäide 5">
            <a:extLst>
              <a:ext uri="{FF2B5EF4-FFF2-40B4-BE49-F238E27FC236}">
                <a16:creationId xmlns:a16="http://schemas.microsoft.com/office/drawing/2014/main" id="{3A29194F-4254-87F3-1B94-8FF8FD686B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54368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u kohatäide 1">
            <a:extLst>
              <a:ext uri="{FF2B5EF4-FFF2-40B4-BE49-F238E27FC236}">
                <a16:creationId xmlns:a16="http://schemas.microsoft.com/office/drawing/2014/main" id="{B71B4541-432B-53D9-3E9D-8C7F827A8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933" y="1079864"/>
            <a:ext cx="11065432" cy="50971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t-EE" b="1" dirty="0"/>
              <a:t>Transfusioonraviga seotud juhtumite ETMS töögrupp koosseisus: </a:t>
            </a:r>
          </a:p>
          <a:p>
            <a:pPr marL="342900" indent="-342900"/>
            <a:r>
              <a:rPr lang="et-EE" dirty="0"/>
              <a:t>Ülle Kuusik</a:t>
            </a:r>
          </a:p>
          <a:p>
            <a:pPr marL="342900" indent="-342900"/>
            <a:r>
              <a:rPr lang="et-EE" dirty="0"/>
              <a:t>Polina Savitski</a:t>
            </a:r>
          </a:p>
          <a:p>
            <a:pPr marL="342900" indent="-342900"/>
            <a:r>
              <a:rPr lang="et-EE" dirty="0"/>
              <a:t>Riin Kullaste</a:t>
            </a:r>
          </a:p>
          <a:p>
            <a:pPr marL="342900" indent="-342900"/>
            <a:r>
              <a:rPr lang="et-EE" dirty="0"/>
              <a:t>Ene Vadi</a:t>
            </a:r>
          </a:p>
          <a:p>
            <a:pPr marL="342900" indent="-342900"/>
            <a:r>
              <a:rPr lang="et-EE" dirty="0"/>
              <a:t>Dina Ljahh</a:t>
            </a:r>
          </a:p>
          <a:p>
            <a:pPr marL="342900" indent="-342900"/>
            <a:r>
              <a:rPr lang="et-EE" dirty="0"/>
              <a:t>Eve Laansoo</a:t>
            </a:r>
          </a:p>
          <a:p>
            <a:pPr marL="342900" indent="-342900"/>
            <a:r>
              <a:rPr lang="et-EE" dirty="0"/>
              <a:t>Ave Lellep</a:t>
            </a:r>
          </a:p>
          <a:p>
            <a:pPr marL="342900" indent="-342900"/>
            <a:r>
              <a:rPr lang="et-EE" dirty="0" err="1"/>
              <a:t>Monyca</a:t>
            </a:r>
            <a:r>
              <a:rPr lang="et-EE" dirty="0"/>
              <a:t> Sepp</a:t>
            </a:r>
          </a:p>
          <a:p>
            <a:pPr marL="342900" indent="-342900"/>
            <a:r>
              <a:rPr lang="et-EE" dirty="0"/>
              <a:t>Natalja </a:t>
            </a:r>
            <a:r>
              <a:rPr lang="et-EE" dirty="0" err="1"/>
              <a:t>Gritsjuk</a:t>
            </a:r>
            <a:endParaRPr lang="et-EE" dirty="0"/>
          </a:p>
          <a:p>
            <a:pPr marL="342900" indent="-342900"/>
            <a:r>
              <a:rPr lang="et-EE" dirty="0"/>
              <a:t>Pille Muliin</a:t>
            </a:r>
          </a:p>
          <a:p>
            <a:pPr marL="342900" indent="-342900"/>
            <a:r>
              <a:rPr lang="et-EE" dirty="0"/>
              <a:t>Rahel Reimal</a:t>
            </a:r>
          </a:p>
          <a:p>
            <a:pPr marL="342900" indent="-342900"/>
            <a:r>
              <a:rPr lang="et-EE" dirty="0"/>
              <a:t>Kristi Lindmäe</a:t>
            </a:r>
          </a:p>
          <a:p>
            <a:pPr marL="342900" indent="-342900"/>
            <a:r>
              <a:rPr lang="et-EE" dirty="0"/>
              <a:t>Aale Allik</a:t>
            </a:r>
          </a:p>
          <a:p>
            <a:pPr marL="342900" indent="-342900"/>
            <a:r>
              <a:rPr lang="et-EE" dirty="0"/>
              <a:t>Merle Keps</a:t>
            </a:r>
          </a:p>
          <a:p>
            <a:pPr marL="342900" indent="-342900"/>
            <a:r>
              <a:rPr lang="et-EE" dirty="0"/>
              <a:t>Astrid Pihlak</a:t>
            </a:r>
          </a:p>
          <a:p>
            <a:endParaRPr lang="et-EE" dirty="0"/>
          </a:p>
        </p:txBody>
      </p:sp>
      <p:sp>
        <p:nvSpPr>
          <p:cNvPr id="3" name="Pealkiri 2">
            <a:extLst>
              <a:ext uri="{FF2B5EF4-FFF2-40B4-BE49-F238E27FC236}">
                <a16:creationId xmlns:a16="http://schemas.microsoft.com/office/drawing/2014/main" id="{BD704ACA-E3A9-90CB-1FC5-4B88C5FF5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Täname!</a:t>
            </a:r>
          </a:p>
        </p:txBody>
      </p:sp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1AE0DF2A-F91F-E3F7-79A3-B8569066DA2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Teksti kohatäide 4">
            <a:extLst>
              <a:ext uri="{FF2B5EF4-FFF2-40B4-BE49-F238E27FC236}">
                <a16:creationId xmlns:a16="http://schemas.microsoft.com/office/drawing/2014/main" id="{B735AE20-6489-6873-80C6-158B451B3C3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Teksti kohatäide 5">
            <a:extLst>
              <a:ext uri="{FF2B5EF4-FFF2-40B4-BE49-F238E27FC236}">
                <a16:creationId xmlns:a16="http://schemas.microsoft.com/office/drawing/2014/main" id="{C5FF02A6-930F-7F1E-1A95-6A509A977D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29613533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4379B49434DC8449EEE4D07E618331B" ma:contentTypeVersion="14" ma:contentTypeDescription="Loo uus dokument" ma:contentTypeScope="" ma:versionID="9c37d5303e7356fc0dd602e0404e61f0">
  <xsd:schema xmlns:xsd="http://www.w3.org/2001/XMLSchema" xmlns:xs="http://www.w3.org/2001/XMLSchema" xmlns:p="http://schemas.microsoft.com/office/2006/metadata/properties" xmlns:ns2="812b5a2f-c8cd-4dba-9267-48df8d19f782" xmlns:ns3="2d23c382-f1d5-4664-bcd3-c48eb7ffb909" targetNamespace="http://schemas.microsoft.com/office/2006/metadata/properties" ma:root="true" ma:fieldsID="08fa45ea381ae11eef26085a014f6ff3" ns2:_="" ns3:_="">
    <xsd:import namespace="812b5a2f-c8cd-4dba-9267-48df8d19f782"/>
    <xsd:import namespace="2d23c382-f1d5-4664-bcd3-c48eb7ffb90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2b5a2f-c8cd-4dba-9267-48df8d19f78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kumendi ID väärtus" ma:description="Sellele üksusele määratud dokumendi ID väärtus." ma:indexed="true" ma:internalName="_dlc_DocId" ma:readOnly="true">
      <xsd:simpleType>
        <xsd:restriction base="dms:Text"/>
      </xsd:simpleType>
    </xsd:element>
    <xsd:element name="_dlc_DocIdUrl" ma:index="9" nillable="true" ma:displayName="Dokumendi ID" ma:description="Püsilink sellele dokumendile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22" nillable="true" ma:displayName="Taxonomy Catch All Column" ma:hidden="true" ma:list="{de5cd520-9613-40a4-8cab-a63c57f540d3}" ma:internalName="TaxCatchAll" ma:showField="CatchAllData" ma:web="812b5a2f-c8cd-4dba-9267-48df8d19f78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23c382-f1d5-4664-bcd3-c48eb7ffb9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Pildisildid" ma:readOnly="false" ma:fieldId="{5cf76f15-5ced-4ddc-b409-7134ff3c332f}" ma:taxonomyMulti="true" ma:sspId="653d35c5-6511-493f-8e60-5f96c3eecb8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utüüp"/>
        <xsd:element ref="dc:title" minOccurs="0" maxOccurs="1" ma:index="4" ma:displayName="Pealkiri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d23c382-f1d5-4664-bcd3-c48eb7ffb909">
      <Terms xmlns="http://schemas.microsoft.com/office/infopath/2007/PartnerControls"/>
    </lcf76f155ced4ddcb4097134ff3c332f>
    <TaxCatchAll xmlns="812b5a2f-c8cd-4dba-9267-48df8d19f782" xsi:nil="true"/>
    <_dlc_DocId xmlns="812b5a2f-c8cd-4dba-9267-48df8d19f782">E4A27SA7KEQP-1235855075-489340</_dlc_DocId>
    <_dlc_DocIdUrl xmlns="812b5a2f-c8cd-4dba-9267-48df8d19f782">
      <Url>https://regionaalhaigla.sharepoint.com/sites/verekeskus/_layouts/15/DocIdRedir.aspx?ID=E4A27SA7KEQP-1235855075-489340</Url>
      <Description>E4A27SA7KEQP-1235855075-489340</Description>
    </_dlc_DocIdUrl>
  </documentManagement>
</p:properties>
</file>

<file path=customXml/itemProps1.xml><?xml version="1.0" encoding="utf-8"?>
<ds:datastoreItem xmlns:ds="http://schemas.openxmlformats.org/officeDocument/2006/customXml" ds:itemID="{4B4A3EB9-A8CF-4B4D-A704-AEFE992AE39A}"/>
</file>

<file path=customXml/itemProps2.xml><?xml version="1.0" encoding="utf-8"?>
<ds:datastoreItem xmlns:ds="http://schemas.openxmlformats.org/officeDocument/2006/customXml" ds:itemID="{5AA9253F-2900-4270-B1EC-7F0B751C15BB}"/>
</file>

<file path=customXml/itemProps3.xml><?xml version="1.0" encoding="utf-8"?>
<ds:datastoreItem xmlns:ds="http://schemas.openxmlformats.org/officeDocument/2006/customXml" ds:itemID="{10FAA03C-172F-4FC3-BBE6-A724A79D2034}"/>
</file>

<file path=customXml/itemProps4.xml><?xml version="1.0" encoding="utf-8"?>
<ds:datastoreItem xmlns:ds="http://schemas.openxmlformats.org/officeDocument/2006/customXml" ds:itemID="{B1541490-067A-4029-9831-371DDEA4D4C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1276</TotalTime>
  <Words>384</Words>
  <Application>Microsoft Office PowerPoint</Application>
  <PresentationFormat>Laiekraan</PresentationFormat>
  <Paragraphs>68</Paragraphs>
  <Slides>10</Slides>
  <Notes>0</Notes>
  <HiddenSlides>0</HiddenSlides>
  <MMClips>0</MMClips>
  <ScaleCrop>false</ScaleCrop>
  <HeadingPairs>
    <vt:vector size="6" baseType="variant">
      <vt:variant>
        <vt:lpstr>Kasutatud fondid</vt:lpstr>
      </vt:variant>
      <vt:variant>
        <vt:i4>3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10</vt:i4>
      </vt:variant>
    </vt:vector>
  </HeadingPairs>
  <TitlesOfParts>
    <vt:vector size="14" baseType="lpstr">
      <vt:lpstr>Calibri</vt:lpstr>
      <vt:lpstr>Arial</vt:lpstr>
      <vt:lpstr>Dax Pro</vt:lpstr>
      <vt:lpstr>Custom Design</vt:lpstr>
      <vt:lpstr>POI /POHAK lühiülevaade</vt:lpstr>
      <vt:lpstr>Kliinikumi Patsiendiohutusjuhtumite infosüsteem POI kuni 02.12.2024</vt:lpstr>
      <vt:lpstr>Alates 02.12.2024</vt:lpstr>
      <vt:lpstr>Alates dets 2024 kuni praeguseni</vt:lpstr>
      <vt:lpstr>Miks muudatus tehti?</vt:lpstr>
      <vt:lpstr>PowerPointi esitlus</vt:lpstr>
      <vt:lpstr>PowerPointi esitlus</vt:lpstr>
      <vt:lpstr>Transfusioonraviga seotud juhtum</vt:lpstr>
      <vt:lpstr>Täname!</vt:lpstr>
      <vt:lpstr>PowerPointi esitlus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Jakov Unukainen | NEWAY</dc:creator>
  <cp:lastModifiedBy>Merle Keps</cp:lastModifiedBy>
  <cp:revision>86</cp:revision>
  <cp:lastPrinted>2025-05-15T07:05:27Z</cp:lastPrinted>
  <dcterms:created xsi:type="dcterms:W3CDTF">2021-01-20T14:09:08Z</dcterms:created>
  <dcterms:modified xsi:type="dcterms:W3CDTF">2025-05-15T07:14:44Z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0x010100A4379B49434DC8449EEE4D07E618331B</vt:lpwstr>
  </property>
  <property fmtid="{D5CDD505-2E9C-101B-9397-08002B2CF9AE}" pid="3" name="_dlc_DocIdItemGuid">
    <vt:lpwstr>70f86a82-7941-418d-b048-b6cbcfd7a7f7</vt:lpwstr>
  </property>
</Properties>
</file>