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88" r:id="rId4"/>
    <p:sldId id="289" r:id="rId5"/>
    <p:sldId id="285" r:id="rId6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ikejaotis" id="{69635D24-41F4-4C06-8B62-E58153A206A9}">
          <p14:sldIdLst>
            <p14:sldId id="258"/>
            <p14:sldId id="259"/>
            <p14:sldId id="288"/>
            <p14:sldId id="289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30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7"/>
    <p:restoredTop sz="94640"/>
  </p:normalViewPr>
  <p:slideViewPr>
    <p:cSldViewPr snapToGrid="0" snapToObjects="1">
      <p:cViewPr varScale="1">
        <p:scale>
          <a:sx n="81" d="100"/>
          <a:sy n="81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6BA21-102B-4188-A9C1-AE5638D8D1AC}" type="datetimeFigureOut">
              <a:rPr lang="et-EE" smtClean="0"/>
              <a:t>15.05.2025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2B564-EEF7-4CF9-AB84-5D4AF2FBA0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555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ee/url?sa=t&amp;rct=j&amp;q=&amp;esrc=s&amp;source=web&amp;cd=&amp;cad=rja&amp;uact=8&amp;ved=2ahUKEwiv9Z7Xu46NAxWuCBAIHUbgDNcQFnoECBkQAQ&amp;url=https%3A%2F%2Fwww.ravimiamet.ee%2Fsites%2Fdefault%2Ffiles%2Fdocuments%2F2024-11%2FAllo-antikehade%2520juhtumitest%2520teavitamine_2024.docx&amp;usg=AOvVaw27J3nbhYxjwXBVi8_2HAEO&amp;opi=89978449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Lisa 25 ja 26 2008. aastast. </a:t>
            </a:r>
            <a:r>
              <a:rPr lang="et-EE" sz="1200" b="1" dirty="0">
                <a:cs typeface="Arial" panose="020B0604020202020204" pitchFamily="34" charset="0"/>
              </a:rPr>
              <a:t>Ravimiameti juhend </a:t>
            </a:r>
            <a:r>
              <a:rPr lang="et-EE" sz="1200" dirty="0">
                <a:cs typeface="Arial" panose="020B0604020202020204" pitchFamily="34" charset="0"/>
                <a:hlinkClick r:id="rId3"/>
              </a:rPr>
              <a:t>Vereülekandega seotud kõrvaltoime </a:t>
            </a:r>
            <a:r>
              <a:rPr lang="et-EE" sz="1200" dirty="0">
                <a:cs typeface="Arial" panose="020B0604020202020204" pitchFamily="34" charset="0"/>
              </a:rPr>
              <a:t>„Immunoloogiline hemolüüs, mis on tekkinud teiste </a:t>
            </a:r>
            <a:r>
              <a:rPr lang="et-EE" sz="1200" dirty="0" err="1">
                <a:cs typeface="Arial" panose="020B0604020202020204" pitchFamily="34" charset="0"/>
              </a:rPr>
              <a:t>allo</a:t>
            </a:r>
            <a:r>
              <a:rPr lang="et-EE" sz="1200" dirty="0">
                <a:cs typeface="Arial" panose="020B0604020202020204" pitchFamily="34" charset="0"/>
              </a:rPr>
              <a:t>-antikehade tekkest“ määratlemine ning sellest teavitamine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2B564-EEF7-4CF9-AB84-5D4AF2FBA092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4893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Sama info dokumenteeritakse (sümptomid, uuringud) ka patsiendi haigusloos (ravipäevik)? Transfusioonireaktsioonide protokollimine. Säilitatakse patsiendi haigusloos.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Raske kõrvaletoime korral on antud vorm info edastamise aluseks verekeskusele (Lisa 1 Vereülekande ajal või pärast seda täheldatud raske kõrvaltoime esmase teatise vorm). Patsiendiohutusjuhtumi (POJU) registreerimine ja POHAK.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2B564-EEF7-4CF9-AB84-5D4AF2FBA092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7181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Analüüsid/uuringud - ajakohasus (saab kaasajastada vastavalt transfusioonravi juhistele)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2B564-EEF7-4CF9-AB84-5D4AF2FBA092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5109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DA16B-1535-914A-AE8D-8BD8A1487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D7AA6C-9518-BB47-84BB-2B87F08D6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B7892-B1EB-9C49-9B3D-86A88E5F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0E0F-42C3-41E4-A7C0-EEE02CEFC655}" type="datetime1">
              <a:rPr lang="LID4096" smtClean="0"/>
              <a:t>05/15/2025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872AD-4ABB-8A4C-A4FC-3BC071CA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09788-86BB-BD41-8D5E-2A793969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4130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F02-9635-5B4B-ADDD-32131E4E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54205-03BF-6241-B4C7-01249AA31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DAF4-2FE4-A04D-8A3D-A7B16480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413C3-4DB9-4DD6-A8F3-0581544CFC13}" type="datetime1">
              <a:rPr lang="LID4096" smtClean="0"/>
              <a:t>05/15/2025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33BC2-B466-B549-B94E-38C52175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9F3CB-138B-C445-A65C-CA6A353B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86429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C6996-AB61-864E-860C-CA832BAA51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9DCDB-BA72-D247-A1B0-E193EF5A9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2FC0-FCDD-4347-AE3E-097FBE11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C7DD-E613-49F7-9262-0CC0660B0DC8}" type="datetime1">
              <a:rPr lang="LID4096" smtClean="0"/>
              <a:t>05/15/2025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6CDC7-9EBE-5C44-B17B-01A209D9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3DD98-D62E-1A40-A102-89EEF028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67686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2442E-6F59-354B-ABDC-EB3F2957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6CEFF-F98C-B34D-B6C5-F73B81A03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0DA61-E520-B64F-A2AD-24B9C9BE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D929-11AF-4F53-80DB-C7B331CC184B}" type="datetime1">
              <a:rPr lang="LID4096" smtClean="0"/>
              <a:t>05/15/2025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20858-0B42-1C4D-A069-6821CB7D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E4E4E-8EC3-824C-8785-47CF6FF1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6378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2C405-4564-974E-85FC-BE1214E1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68861-5D18-D848-97D3-AB0127F87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A829D-6314-464E-8D97-01AC0001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E97C-761F-489E-91ED-A2C804F3093F}" type="datetime1">
              <a:rPr lang="LID4096" smtClean="0"/>
              <a:t>05/15/2025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3E399-FA5A-7D45-B990-2149C207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8D461-6031-6F4D-B2DD-1CF5564C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99621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6CB67-7E08-E04F-A04B-42F0F230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00878-80D0-6049-A7CB-898A4D90E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198FB-9BA0-A044-8FA8-3122D4FA6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A7B86-9133-4042-989D-858448BA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5692-C785-4454-AAA8-F534D8E63015}" type="datetime1">
              <a:rPr lang="LID4096" smtClean="0"/>
              <a:t>05/15/2025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EA3AE-E54F-B44B-AB70-968589132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ECEDE-8850-1B42-965C-B3B87482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22468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71F6-228E-7B42-A938-A79E04DC7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F0143-6F35-2244-95ED-75EEF1A48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BB162-6D30-E346-B3CA-2B43E4135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77DA9-474F-3A4B-B64D-A40BC36C4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A9FBEE-962C-8C40-A83A-40E3E1D5B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CC9D2-02AD-D742-943C-8D1214B6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63ED-CC5A-4731-92E2-3698D94E8DCB}" type="datetime1">
              <a:rPr lang="LID4096" smtClean="0"/>
              <a:t>05/15/2025</a:t>
            </a:fld>
            <a:endParaRPr lang="en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F884FB-60FB-AC4D-8F0A-03ADC2C2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77275-04D1-EC44-B502-82D55F3A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2301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0ED9C-2A72-2E4F-A032-8AF4AEE3B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3308C-FF07-264E-838E-91DBFF059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143-6EB1-453C-B7E9-E012D1B5561E}" type="datetime1">
              <a:rPr lang="LID4096" smtClean="0"/>
              <a:t>05/15/2025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2E579-C370-3843-B966-CF01EC04E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5EE75-FE15-404E-91CF-0E552B22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71411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727D2E-7108-C046-8F49-8029961A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794D-55FA-4484-B9EE-FEF2339E11F1}" type="datetime1">
              <a:rPr lang="LID4096" smtClean="0"/>
              <a:t>05/15/2025</a:t>
            </a:fld>
            <a:endParaRPr lang="en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2AA093-66B0-3544-B426-46365B0A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587DB-B287-8145-A1A9-4223C2C6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77890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D6CB-BD43-7D45-AE26-E571DE69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6A0A-F087-2F43-A755-1F6C2C68A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05F8E-7483-3E44-9CD4-ED43DA8B4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1A667-2E93-9745-A3D3-DB99BDD1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7F5-B7AE-4F40-A287-0CA6F246C314}" type="datetime1">
              <a:rPr lang="LID4096" smtClean="0"/>
              <a:t>05/15/2025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EDED3-DBCE-9845-BAD2-C1A3DB52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083A6-0E25-FD40-A049-1DF7FA90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0270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36CB5-3FE8-6A40-B24F-41AD65B9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A2B9E-2391-2B43-B916-C07A6DBCA5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C6267-7096-0543-BE7B-F7E5B7CEB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E9221-BC36-C047-BD1F-105418E60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1BC2-12CD-4B34-A9B8-C46E72FD71E9}" type="datetime1">
              <a:rPr lang="LID4096" smtClean="0"/>
              <a:t>05/15/2025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60CF4-7B43-6642-812E-79B1EA04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72D12-42CE-7743-9A65-96F219A2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69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5DC83-8715-BF47-9F99-65BEFFF0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8D4B5-83B7-0249-A121-CEBB5092E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60E89-173A-BD41-BBB2-AAD4B2527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FBD98-9E30-425A-8701-A876C93B4C75}" type="datetime1">
              <a:rPr lang="LID4096" smtClean="0"/>
              <a:t>05/15/2025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8DA-E5CA-D046-B625-0DD65CB5B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66055-109B-EF4C-98B4-808860DCB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80341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iigiteataja.ee/akt/122112023007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riigiteataja.ee/aktilisa/1100/4202/5005/SOM_m61_Lisa2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igiteataja.ee/aktilisa/1100/4202/5005/lisa25.pdf" TargetMode="External"/><Relationship Id="rId5" Type="http://schemas.openxmlformats.org/officeDocument/2006/relationships/hyperlink" Target="https://www.riigiteataja.ee/akt/117082021010?leiaKehtiv" TargetMode="External"/><Relationship Id="rId10" Type="http://schemas.openxmlformats.org/officeDocument/2006/relationships/hyperlink" Target="https://www.riigiteataja.ee/aktilisa/1221/1202/3007/3.pdf" TargetMode="External"/><Relationship Id="rId4" Type="http://schemas.openxmlformats.org/officeDocument/2006/relationships/hyperlink" Target="https://www.ravijuhend.ee/attachments/gp_guides/31/352?action=download" TargetMode="External"/><Relationship Id="rId9" Type="http://schemas.openxmlformats.org/officeDocument/2006/relationships/hyperlink" Target="https://www.riigiteataja.ee/aktilisa/1221/1202/3007/SOM_m61_Lisa1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teataja.ee/aktilisa/1100/4202/5005/lisa25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teataja.ee/aktilisa/1100/4202/5005/lisa25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iigiteataja.ee/aktilisa/1100/4202/5005/SOM_m61_Lisa26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9BABABD-805E-473F-BCF5-079F65B2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746975"/>
            <a:ext cx="11181688" cy="5157436"/>
          </a:xfrm>
        </p:spPr>
        <p:txBody>
          <a:bodyPr>
            <a:normAutofit/>
          </a:bodyPr>
          <a:lstStyle/>
          <a:p>
            <a:pPr algn="ctr"/>
            <a:r>
              <a:rPr lang="et-EE" sz="4900" dirty="0">
                <a:solidFill>
                  <a:srgbClr val="FF0000"/>
                </a:solidFill>
                <a:latin typeface="+mn-lt"/>
              </a:rPr>
              <a:t>Transfusioonireaktsiooni dokumenteerimine</a:t>
            </a:r>
            <a:br>
              <a:rPr lang="et-EE" sz="4900" dirty="0">
                <a:solidFill>
                  <a:srgbClr val="FF0000"/>
                </a:solidFill>
                <a:latin typeface="+mn-lt"/>
              </a:rPr>
            </a:br>
            <a:br>
              <a:rPr lang="et-EE" sz="7200" b="1" dirty="0">
                <a:solidFill>
                  <a:srgbClr val="FF0000"/>
                </a:solidFill>
              </a:rPr>
            </a:br>
            <a:r>
              <a:rPr lang="et-EE" sz="3600" dirty="0">
                <a:solidFill>
                  <a:srgbClr val="FF0000"/>
                </a:solidFill>
                <a:latin typeface="+mn-lt"/>
              </a:rPr>
              <a:t>Rahel Reimal ja Pille Muliin</a:t>
            </a:r>
            <a:br>
              <a:rPr lang="et-EE" sz="3600" dirty="0">
                <a:solidFill>
                  <a:srgbClr val="FF0000"/>
                </a:solidFill>
                <a:latin typeface="+mn-lt"/>
              </a:rPr>
            </a:br>
            <a:br>
              <a:rPr lang="et-EE" sz="3600" dirty="0">
                <a:solidFill>
                  <a:srgbClr val="FF0000"/>
                </a:solidFill>
                <a:latin typeface="+mn-lt"/>
              </a:rPr>
            </a:br>
            <a:r>
              <a:rPr lang="et-EE" sz="3600" dirty="0">
                <a:solidFill>
                  <a:srgbClr val="FF0000"/>
                </a:solidFill>
                <a:latin typeface="+mn-lt"/>
              </a:rPr>
              <a:t>16.05.2025</a:t>
            </a:r>
            <a:br>
              <a:rPr lang="et-EE" sz="7200" b="1" dirty="0">
                <a:solidFill>
                  <a:srgbClr val="FF0000"/>
                </a:solidFill>
              </a:rPr>
            </a:br>
            <a:br>
              <a:rPr lang="et-EE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t-E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27099027-B519-4428-8D5E-A95EAF4E2E6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98319" y="0"/>
            <a:ext cx="1493681" cy="1493681"/>
          </a:xfrm>
          <a:prstGeom prst="rect">
            <a:avLst/>
          </a:prstGeom>
        </p:spPr>
      </p:pic>
      <p:sp>
        <p:nvSpPr>
          <p:cNvPr id="3" name="Slaidinumbri kohatäide 2">
            <a:extLst>
              <a:ext uri="{FF2B5EF4-FFF2-40B4-BE49-F238E27FC236}">
                <a16:creationId xmlns:a16="http://schemas.microsoft.com/office/drawing/2014/main" id="{CCC09611-DE77-48B2-8209-D2DFC050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1</a:t>
            </a:fld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9693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6583A4D4-225F-455F-B6F9-7B7430BA727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98319" y="40272"/>
            <a:ext cx="1493681" cy="1493681"/>
          </a:xfrm>
          <a:prstGeom prst="rect">
            <a:avLst/>
          </a:prstGeom>
        </p:spPr>
      </p:pic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FEADCA83-AE2D-40F8-AE35-30F2FAAF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719" y="6492875"/>
            <a:ext cx="2743200" cy="365125"/>
          </a:xfrm>
        </p:spPr>
        <p:txBody>
          <a:bodyPr/>
          <a:lstStyle/>
          <a:p>
            <a:fld id="{CA0217E5-069D-2641-9FCB-89DCCB090A8F}" type="slidenum">
              <a:rPr lang="en-EE" sz="2000" smtClean="0"/>
              <a:t>2</a:t>
            </a:fld>
            <a:endParaRPr lang="en-EE" sz="1400" dirty="0"/>
          </a:p>
        </p:txBody>
      </p:sp>
      <p:sp>
        <p:nvSpPr>
          <p:cNvPr id="9" name="Sisu kohatäide 8">
            <a:extLst>
              <a:ext uri="{FF2B5EF4-FFF2-40B4-BE49-F238E27FC236}">
                <a16:creationId xmlns:a16="http://schemas.microsoft.com/office/drawing/2014/main" id="{9FF6C14C-E6E5-E9D0-476B-2AE813F5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81" y="182562"/>
            <a:ext cx="10619704" cy="6492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b="1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Transfusioonravi juhend (II osa). Kroonilise haigusega või kriitiliselt haige patsiendi transfusioonravi</a:t>
            </a:r>
          </a:p>
          <a:p>
            <a:pPr marL="712788"/>
            <a:r>
              <a:rPr lang="et-EE" i="0" dirty="0">
                <a:solidFill>
                  <a:srgbClr val="202020"/>
                </a:solidFill>
                <a:effectLst/>
                <a:cs typeface="Arial" panose="020B0604020202020204" pitchFamily="34" charset="0"/>
                <a:hlinkClick r:id="rId4"/>
              </a:rPr>
              <a:t>Lisa 2 </a:t>
            </a:r>
            <a:r>
              <a:rPr lang="et-EE" dirty="0">
                <a:cs typeface="Arial" panose="020B0604020202020204" pitchFamily="34" charset="0"/>
              </a:rPr>
              <a:t>Transfusioonireaktsioonide diagnoosimine ja käsitlus</a:t>
            </a:r>
            <a:endParaRPr lang="et-EE" i="0" dirty="0">
              <a:solidFill>
                <a:srgbClr val="202020"/>
              </a:solidFill>
              <a:effectLst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b="1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Tervishoiuteenuse</a:t>
            </a:r>
            <a:r>
              <a:rPr lang="fi-FI" b="1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1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osutamise</a:t>
            </a:r>
            <a:r>
              <a:rPr lang="fi-FI" b="1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1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dokumenteerimise</a:t>
            </a:r>
            <a:r>
              <a:rPr lang="fi-FI" b="1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1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tingimused</a:t>
            </a:r>
            <a:r>
              <a:rPr lang="fi-FI" b="1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ja </a:t>
            </a:r>
            <a:r>
              <a:rPr lang="fi-FI" b="1" i="0" dirty="0" err="1">
                <a:solidFill>
                  <a:srgbClr val="202020"/>
                </a:solidFill>
                <a:effectLst/>
                <a:cs typeface="Arial" panose="020B0604020202020204" pitchFamily="34" charset="0"/>
                <a:hlinkClick r:id="rId5"/>
              </a:rPr>
              <a:t>kord</a:t>
            </a:r>
            <a:endParaRPr lang="et-EE" b="1" i="0" dirty="0">
              <a:solidFill>
                <a:srgbClr val="202020"/>
              </a:solidFill>
              <a:effectLst/>
              <a:cs typeface="Arial" panose="020B0604020202020204" pitchFamily="34" charset="0"/>
            </a:endParaRPr>
          </a:p>
          <a:p>
            <a:pPr marL="712788"/>
            <a:r>
              <a:rPr lang="et-EE" b="0" i="0" dirty="0">
                <a:solidFill>
                  <a:srgbClr val="202020"/>
                </a:solidFill>
                <a:effectLst/>
                <a:cs typeface="Arial" panose="020B0604020202020204" pitchFamily="34" charset="0"/>
                <a:hlinkClick r:id="rId6"/>
              </a:rPr>
              <a:t>Lisa 25 </a:t>
            </a:r>
            <a:r>
              <a:rPr lang="fi-FI" b="0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Haigusloo</a:t>
            </a:r>
            <a:r>
              <a:rPr lang="fi-FI" b="0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transfusioonijärgse</a:t>
            </a:r>
            <a:r>
              <a:rPr lang="fi-FI" b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reaktsiooni</a:t>
            </a:r>
            <a:r>
              <a:rPr lang="fi-FI" b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protokolli osa</a:t>
            </a:r>
            <a:r>
              <a:rPr lang="fi-FI" b="0" i="1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esimene</a:t>
            </a:r>
            <a:r>
              <a:rPr lang="fi-FI" b="0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leht</a:t>
            </a:r>
            <a:endParaRPr lang="et-EE" dirty="0">
              <a:cs typeface="Arial" panose="020B0604020202020204" pitchFamily="34" charset="0"/>
            </a:endParaRPr>
          </a:p>
          <a:p>
            <a:pPr marL="712788"/>
            <a:r>
              <a:rPr lang="et-EE" b="0" i="0" dirty="0">
                <a:solidFill>
                  <a:srgbClr val="202020"/>
                </a:solidFill>
                <a:effectLst/>
                <a:cs typeface="Arial" panose="020B0604020202020204" pitchFamily="34" charset="0"/>
                <a:hlinkClick r:id="rId7"/>
              </a:rPr>
              <a:t>Lisa 26 </a:t>
            </a:r>
            <a:r>
              <a:rPr lang="et-EE" b="0" i="0" dirty="0">
                <a:solidFill>
                  <a:srgbClr val="202020"/>
                </a:solidFill>
                <a:effectLst/>
                <a:cs typeface="Arial" panose="020B0604020202020204" pitchFamily="34" charset="0"/>
              </a:rPr>
              <a:t>Haigusloo transfusioonijärgse reaktsiooni protokolli osa teine leht</a:t>
            </a:r>
          </a:p>
          <a:p>
            <a:pPr marL="0" indent="0">
              <a:buNone/>
            </a:pPr>
            <a:r>
              <a:rPr lang="et-EE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Verevalvsuse ning verekomponentide tagasikutsumise tingimused ja </a:t>
            </a:r>
            <a:r>
              <a:rPr lang="et-EE" b="1" i="0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8"/>
              </a:rPr>
              <a:t>kord</a:t>
            </a:r>
            <a:endParaRPr lang="et-EE" b="1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712788"/>
            <a:r>
              <a:rPr lang="et-EE" dirty="0">
                <a:cs typeface="Arial" panose="020B0604020202020204" pitchFamily="34" charset="0"/>
                <a:hlinkClick r:id="rId9"/>
              </a:rPr>
              <a:t>Lisa 1</a:t>
            </a:r>
            <a:r>
              <a:rPr lang="et-EE" dirty="0">
                <a:cs typeface="Arial" panose="020B0604020202020204" pitchFamily="34" charset="0"/>
              </a:rPr>
              <a:t> Vereülekande ajal või pärast seda täheldatud raske kõrvaltoime esmase teatise vorm</a:t>
            </a:r>
          </a:p>
          <a:p>
            <a:pPr marL="712788"/>
            <a:r>
              <a:rPr lang="et-EE" dirty="0">
                <a:cs typeface="Arial" panose="020B0604020202020204" pitchFamily="34" charset="0"/>
                <a:hlinkClick r:id="rId10"/>
              </a:rPr>
              <a:t>Lisa 3</a:t>
            </a:r>
            <a:r>
              <a:rPr lang="et-EE" dirty="0">
                <a:cs typeface="Arial" panose="020B0604020202020204" pitchFamily="34" charset="0"/>
              </a:rPr>
              <a:t> Vereülekande ajal või pärast seda täheldatud raske kõrvaltoime tekkepõhjuste lõpparuanne</a:t>
            </a:r>
          </a:p>
        </p:txBody>
      </p:sp>
    </p:spTree>
    <p:extLst>
      <p:ext uri="{BB962C8B-B14F-4D97-AF65-F5344CB8AC3E}">
        <p14:creationId xmlns:p14="http://schemas.microsoft.com/office/powerpoint/2010/main" val="400902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404C460-D3D1-4722-8940-E5BBC511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>
                <a:latin typeface="+mn-lt"/>
              </a:rPr>
              <a:t>Kellele ja milleks on mõeldud transfusioonijärgse reaktsiooni protokoll?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2D18E38-2543-4EAE-AE72-7847D1E18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b="0" i="0" dirty="0">
                <a:solidFill>
                  <a:srgbClr val="202020"/>
                </a:solidFill>
                <a:effectLst/>
                <a:hlinkClick r:id="rId3"/>
              </a:rPr>
              <a:t>Lisa 25 </a:t>
            </a:r>
            <a:r>
              <a:rPr lang="fi-FI" b="0" i="0" dirty="0" err="1">
                <a:solidFill>
                  <a:srgbClr val="202020"/>
                </a:solidFill>
                <a:effectLst/>
              </a:rPr>
              <a:t>Haigusloo</a:t>
            </a:r>
            <a:r>
              <a:rPr lang="fi-FI" b="0" i="0" dirty="0">
                <a:solidFill>
                  <a:srgbClr val="202020"/>
                </a:solidFill>
                <a:effectLst/>
              </a:rPr>
              <a:t> </a:t>
            </a:r>
            <a:r>
              <a:rPr lang="fi-FI" b="0" i="0" dirty="0" err="1">
                <a:solidFill>
                  <a:srgbClr val="202020"/>
                </a:solidFill>
                <a:effectLst/>
              </a:rPr>
              <a:t>transfusioonijärgse</a:t>
            </a:r>
            <a:r>
              <a:rPr lang="fi-FI" b="0" i="0" dirty="0">
                <a:solidFill>
                  <a:srgbClr val="202020"/>
                </a:solidFill>
                <a:effectLst/>
              </a:rPr>
              <a:t> </a:t>
            </a:r>
            <a:r>
              <a:rPr lang="fi-FI" b="0" i="0" dirty="0" err="1">
                <a:solidFill>
                  <a:srgbClr val="202020"/>
                </a:solidFill>
                <a:effectLst/>
              </a:rPr>
              <a:t>reaktsiooni</a:t>
            </a:r>
            <a:r>
              <a:rPr lang="fi-FI" b="0" i="0" dirty="0">
                <a:solidFill>
                  <a:srgbClr val="202020"/>
                </a:solidFill>
                <a:effectLst/>
              </a:rPr>
              <a:t> protokolli osa </a:t>
            </a:r>
            <a:r>
              <a:rPr lang="fi-FI" b="0" i="0" dirty="0" err="1">
                <a:solidFill>
                  <a:srgbClr val="202020"/>
                </a:solidFill>
                <a:effectLst/>
              </a:rPr>
              <a:t>esimene</a:t>
            </a:r>
            <a:r>
              <a:rPr lang="fi-FI" b="0" i="0" dirty="0">
                <a:solidFill>
                  <a:srgbClr val="202020"/>
                </a:solidFill>
                <a:effectLst/>
              </a:rPr>
              <a:t> </a:t>
            </a:r>
            <a:r>
              <a:rPr lang="fi-FI" b="0" i="0" dirty="0" err="1">
                <a:solidFill>
                  <a:srgbClr val="202020"/>
                </a:solidFill>
                <a:effectLst/>
              </a:rPr>
              <a:t>leht</a:t>
            </a:r>
            <a:endParaRPr lang="et-EE" dirty="0"/>
          </a:p>
          <a:p>
            <a:endParaRPr lang="et-EE" dirty="0"/>
          </a:p>
          <a:p>
            <a:r>
              <a:rPr lang="et-EE" dirty="0"/>
              <a:t>Raviarsti töövahend otsustusprotsessil? </a:t>
            </a:r>
          </a:p>
          <a:p>
            <a:r>
              <a:rPr lang="et-EE" dirty="0"/>
              <a:t>Teavitamine </a:t>
            </a:r>
          </a:p>
          <a:p>
            <a:endParaRPr lang="et-EE" dirty="0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EE691AAE-09EA-4E53-8CDD-0AEB7F4E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3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88346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0075E17-D101-4544-B9FF-3D9F7347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t-EE" sz="3600" dirty="0">
                <a:latin typeface="+mn-lt"/>
              </a:rPr>
              <a:t>Kuidas edasi transfusiooni</a:t>
            </a:r>
            <a:r>
              <a:rPr lang="et-EE" sz="3600" dirty="0">
                <a:solidFill>
                  <a:srgbClr val="FF0000"/>
                </a:solidFill>
                <a:latin typeface="+mn-lt"/>
              </a:rPr>
              <a:t>järgse</a:t>
            </a:r>
            <a:r>
              <a:rPr lang="et-EE" sz="3600" dirty="0">
                <a:latin typeface="+mn-lt"/>
              </a:rPr>
              <a:t> reaktsiooni protokolliga?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A9FC145-190F-4AAB-8003-98732D68B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>
            <a:noAutofit/>
          </a:bodyPr>
          <a:lstStyle/>
          <a:p>
            <a:r>
              <a:rPr lang="et-EE" dirty="0">
                <a:hlinkClick r:id="rId3"/>
              </a:rPr>
              <a:t>1. lehel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Sümptomid – asjakohasus</a:t>
            </a:r>
          </a:p>
          <a:p>
            <a:pPr marL="0" indent="0">
              <a:buNone/>
            </a:pPr>
            <a:r>
              <a:rPr lang="et-EE" dirty="0"/>
              <a:t>Analüüsid/uuringud – ajakohasus</a:t>
            </a:r>
          </a:p>
          <a:p>
            <a:pPr marL="0" indent="0">
              <a:buNone/>
            </a:pPr>
            <a:r>
              <a:rPr lang="et-EE" dirty="0"/>
              <a:t>Teatis transfusioonireaktsioonist – keda ja millistel juhtudel?</a:t>
            </a:r>
            <a:endParaRPr lang="et-EE" b="1" dirty="0"/>
          </a:p>
          <a:p>
            <a:r>
              <a:rPr lang="et-EE" dirty="0">
                <a:hlinkClick r:id="rId4"/>
              </a:rPr>
              <a:t>2. lehel 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Kodeerimine?</a:t>
            </a:r>
          </a:p>
          <a:p>
            <a:pPr marL="0" indent="0">
              <a:buNone/>
            </a:pPr>
            <a:r>
              <a:rPr lang="et-EE" dirty="0"/>
              <a:t>Terminoloogia -&gt; ravijuhend </a:t>
            </a:r>
            <a:r>
              <a:rPr lang="et-EE" i="1" dirty="0"/>
              <a:t>vs</a:t>
            </a:r>
            <a:r>
              <a:rPr lang="et-EE" dirty="0"/>
              <a:t> </a:t>
            </a:r>
            <a:r>
              <a:rPr lang="et-EE" dirty="0" err="1"/>
              <a:t>POJUd</a:t>
            </a:r>
            <a:r>
              <a:rPr lang="et-EE" dirty="0"/>
              <a:t> </a:t>
            </a:r>
            <a:r>
              <a:rPr lang="et-EE" i="1" dirty="0"/>
              <a:t>vs</a:t>
            </a:r>
            <a:r>
              <a:rPr lang="et-EE" dirty="0"/>
              <a:t> nn verevalvsuse määruse lisades toodu</a:t>
            </a:r>
          </a:p>
          <a:p>
            <a:pPr marL="0" indent="0">
              <a:buNone/>
            </a:pPr>
            <a:r>
              <a:rPr lang="et-EE" dirty="0"/>
              <a:t>Puuduvad „kodeerimata“ reaktsioonid [transfusiooniga seotud </a:t>
            </a:r>
            <a:r>
              <a:rPr lang="et-EE" dirty="0" err="1"/>
              <a:t>düspnoe</a:t>
            </a:r>
            <a:r>
              <a:rPr lang="et-EE" dirty="0"/>
              <a:t> (TAD), </a:t>
            </a:r>
            <a:r>
              <a:rPr lang="et-EE" dirty="0" err="1"/>
              <a:t>bradükiniini</a:t>
            </a:r>
            <a:r>
              <a:rPr lang="et-EE" dirty="0"/>
              <a:t> vahendatud hüpotensioon]</a:t>
            </a:r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DD7C4852-9A39-444C-B116-BBD46948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4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80896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CF7DD9-CCA5-4137-81F1-EA230713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5" y="2698207"/>
            <a:ext cx="10389814" cy="2303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t-EE" sz="5400" dirty="0"/>
              <a:t>Tänan tähelepanu eest!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t-EE" sz="16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63FE6C4D-2D9A-4EA6-8462-86634014924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6959" y="52628"/>
            <a:ext cx="1493681" cy="1493681"/>
          </a:xfrm>
          <a:prstGeom prst="rect">
            <a:avLst/>
          </a:prstGeom>
        </p:spPr>
      </p:pic>
      <p:sp>
        <p:nvSpPr>
          <p:cNvPr id="2" name="Slaidinumbri kohatäide 1">
            <a:extLst>
              <a:ext uri="{FF2B5EF4-FFF2-40B4-BE49-F238E27FC236}">
                <a16:creationId xmlns:a16="http://schemas.microsoft.com/office/drawing/2014/main" id="{20ED0767-794A-4626-9043-9973F8E1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5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47842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379B49434DC8449EEE4D07E618331B" ma:contentTypeVersion="14" ma:contentTypeDescription="Loo uus dokument" ma:contentTypeScope="" ma:versionID="9c37d5303e7356fc0dd602e0404e61f0">
  <xsd:schema xmlns:xsd="http://www.w3.org/2001/XMLSchema" xmlns:xs="http://www.w3.org/2001/XMLSchema" xmlns:p="http://schemas.microsoft.com/office/2006/metadata/properties" xmlns:ns2="812b5a2f-c8cd-4dba-9267-48df8d19f782" xmlns:ns3="2d23c382-f1d5-4664-bcd3-c48eb7ffb909" targetNamespace="http://schemas.microsoft.com/office/2006/metadata/properties" ma:root="true" ma:fieldsID="08fa45ea381ae11eef26085a014f6ff3" ns2:_="" ns3:_="">
    <xsd:import namespace="812b5a2f-c8cd-4dba-9267-48df8d19f782"/>
    <xsd:import namespace="2d23c382-f1d5-4664-bcd3-c48eb7ffb90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b5a2f-c8cd-4dba-9267-48df8d19f78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9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2" nillable="true" ma:displayName="Taxonomy Catch All Column" ma:hidden="true" ma:list="{de5cd520-9613-40a4-8cab-a63c57f540d3}" ma:internalName="TaxCatchAll" ma:showField="CatchAllData" ma:web="812b5a2f-c8cd-4dba-9267-48df8d19f7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3c382-f1d5-4664-bcd3-c48eb7ffb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Pildisildid" ma:readOnly="false" ma:fieldId="{5cf76f15-5ced-4ddc-b409-7134ff3c332f}" ma:taxonomyMulti="true" ma:sspId="653d35c5-6511-493f-8e60-5f96c3eecb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23c382-f1d5-4664-bcd3-c48eb7ffb909">
      <Terms xmlns="http://schemas.microsoft.com/office/infopath/2007/PartnerControls"/>
    </lcf76f155ced4ddcb4097134ff3c332f>
    <TaxCatchAll xmlns="812b5a2f-c8cd-4dba-9267-48df8d19f782" xsi:nil="true"/>
    <_dlc_DocId xmlns="812b5a2f-c8cd-4dba-9267-48df8d19f782">E4A27SA7KEQP-1235855075-489342</_dlc_DocId>
    <_dlc_DocIdUrl xmlns="812b5a2f-c8cd-4dba-9267-48df8d19f782">
      <Url>https://regionaalhaigla.sharepoint.com/sites/verekeskus/_layouts/15/DocIdRedir.aspx?ID=E4A27SA7KEQP-1235855075-489342</Url>
      <Description>E4A27SA7KEQP-1235855075-489342</Description>
    </_dlc_DocIdUrl>
  </documentManagement>
</p:properties>
</file>

<file path=customXml/itemProps1.xml><?xml version="1.0" encoding="utf-8"?>
<ds:datastoreItem xmlns:ds="http://schemas.openxmlformats.org/officeDocument/2006/customXml" ds:itemID="{8F1CBE59-7902-4B41-8A1F-C256B4EFC5DC}"/>
</file>

<file path=customXml/itemProps2.xml><?xml version="1.0" encoding="utf-8"?>
<ds:datastoreItem xmlns:ds="http://schemas.openxmlformats.org/officeDocument/2006/customXml" ds:itemID="{4701A1B6-4B52-40A4-BFCE-FEB129AE17D8}"/>
</file>

<file path=customXml/itemProps3.xml><?xml version="1.0" encoding="utf-8"?>
<ds:datastoreItem xmlns:ds="http://schemas.openxmlformats.org/officeDocument/2006/customXml" ds:itemID="{6B041806-1576-49FC-B568-0497C9347831}"/>
</file>

<file path=customXml/itemProps4.xml><?xml version="1.0" encoding="utf-8"?>
<ds:datastoreItem xmlns:ds="http://schemas.openxmlformats.org/officeDocument/2006/customXml" ds:itemID="{D2EB4C47-CF6F-42F2-AC02-90B9249BA04D}"/>
</file>

<file path=docProps/app.xml><?xml version="1.0" encoding="utf-8"?>
<Properties xmlns="http://schemas.openxmlformats.org/officeDocument/2006/extended-properties" xmlns:vt="http://schemas.openxmlformats.org/officeDocument/2006/docPropsVTypes">
  <TotalTime>4167</TotalTime>
  <Words>275</Words>
  <Application>Microsoft Office PowerPoint</Application>
  <PresentationFormat>Laiekraan</PresentationFormat>
  <Paragraphs>39</Paragraphs>
  <Slides>5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Transfusioonireaktsiooni dokumenteerimine  Rahel Reimal ja Pille Muliin  16.05.2025  </vt:lpstr>
      <vt:lpstr>PowerPointi esitlus</vt:lpstr>
      <vt:lpstr>Kellele ja milleks on mõeldud transfusioonijärgse reaktsiooni protokoll?</vt:lpstr>
      <vt:lpstr>Kuidas edasi transfusioonijärgse reaktsiooni protokolliga?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Rahel Reimal</cp:lastModifiedBy>
  <cp:revision>227</cp:revision>
  <dcterms:created xsi:type="dcterms:W3CDTF">2021-09-14T13:34:38Z</dcterms:created>
  <dcterms:modified xsi:type="dcterms:W3CDTF">2025-05-15T06:53:45Z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0x010100A4379B49434DC8449EEE4D07E618331B</vt:lpwstr>
  </property>
  <property fmtid="{D5CDD505-2E9C-101B-9397-08002B2CF9AE}" pid="3" name="_dlc_DocIdItemGuid">
    <vt:lpwstr>a370de8a-9b17-4632-9859-617d8921a700</vt:lpwstr>
  </property>
  <property fmtid="{D5CDD505-2E9C-101B-9397-08002B2CF9AE}" pid="4" name="MediaServiceImageTags">
    <vt:lpwstr/>
  </property>
</Properties>
</file>