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3" r:id="rId5"/>
  </p:sldMasterIdLst>
  <p:notesMasterIdLst>
    <p:notesMasterId r:id="rId26"/>
  </p:notesMasterIdLst>
  <p:sldIdLst>
    <p:sldId id="256" r:id="rId6"/>
    <p:sldId id="257" r:id="rId7"/>
    <p:sldId id="258" r:id="rId8"/>
    <p:sldId id="259" r:id="rId9"/>
    <p:sldId id="260" r:id="rId10"/>
    <p:sldId id="275" r:id="rId11"/>
    <p:sldId id="262" r:id="rId12"/>
    <p:sldId id="261" r:id="rId13"/>
    <p:sldId id="263" r:id="rId14"/>
    <p:sldId id="264" r:id="rId15"/>
    <p:sldId id="267" r:id="rId16"/>
    <p:sldId id="268" r:id="rId17"/>
    <p:sldId id="265" r:id="rId18"/>
    <p:sldId id="270" r:id="rId19"/>
    <p:sldId id="271" r:id="rId20"/>
    <p:sldId id="277" r:id="rId21"/>
    <p:sldId id="272" r:id="rId22"/>
    <p:sldId id="269" r:id="rId23"/>
    <p:sldId id="274" r:id="rId24"/>
    <p:sldId id="276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dy Medar - PERH" initials="KM-P" lastIdx="1" clrIdx="0">
    <p:extLst>
      <p:ext uri="{19B8F6BF-5375-455C-9EA6-DF929625EA0E}">
        <p15:presenceInfo xmlns:p15="http://schemas.microsoft.com/office/powerpoint/2012/main" userId="S-1-5-21-507921405-842925246-1957994488-270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042" autoAdjust="0"/>
  </p:normalViewPr>
  <p:slideViewPr>
    <p:cSldViewPr snapToGrid="0">
      <p:cViewPr varScale="1">
        <p:scale>
          <a:sx n="100" d="100"/>
          <a:sy n="100" d="100"/>
        </p:scale>
        <p:origin x="9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BE8B1-CB9E-4796-A7E0-D7211ECE67F6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02AA8-3307-45A0-B24C-90F1212DC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924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Immuunvastus on organismi aktivatsiooniahel, mis aktiveerub, kui organism tunneb ära kas </a:t>
            </a:r>
            <a:r>
              <a:rPr lang="et-EE" dirty="0" err="1" smtClean="0"/>
              <a:t>võõrvalgu</a:t>
            </a:r>
            <a:r>
              <a:rPr lang="et-EE" dirty="0" smtClean="0"/>
              <a:t> või </a:t>
            </a:r>
            <a:r>
              <a:rPr lang="et-EE" dirty="0" err="1" smtClean="0"/>
              <a:t>polüsahhariidi</a:t>
            </a:r>
            <a:r>
              <a:rPr lang="et-EE" baseline="0" dirty="0" smtClean="0"/>
              <a:t> (antigeen)</a:t>
            </a:r>
            <a:endParaRPr lang="et-EE" dirty="0" smtClean="0"/>
          </a:p>
          <a:p>
            <a:r>
              <a:rPr lang="et-EE" dirty="0" smtClean="0"/>
              <a:t>Sünnipärane </a:t>
            </a:r>
            <a:r>
              <a:rPr lang="et-EE" dirty="0" err="1" smtClean="0"/>
              <a:t>imm</a:t>
            </a:r>
            <a:r>
              <a:rPr lang="et-EE" dirty="0" smtClean="0"/>
              <a:t> – laia spektriga, esmane,</a:t>
            </a:r>
            <a:r>
              <a:rPr lang="et-EE" baseline="0" dirty="0" smtClean="0"/>
              <a:t> kiireloomuline</a:t>
            </a:r>
          </a:p>
          <a:p>
            <a:r>
              <a:rPr lang="et-EE" baseline="0" dirty="0" smtClean="0"/>
              <a:t>Adaptiivne </a:t>
            </a:r>
            <a:r>
              <a:rPr lang="et-EE" baseline="0" dirty="0" err="1" smtClean="0"/>
              <a:t>imm</a:t>
            </a:r>
            <a:r>
              <a:rPr lang="et-EE" baseline="0" dirty="0" smtClean="0"/>
              <a:t> – spetsiifiline, teisene, aeglasem.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02AA8-3307-45A0-B24C-90F1212DC5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74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02AA8-3307-45A0-B24C-90F1212DC5F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868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02AA8-3307-45A0-B24C-90F1212DC5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96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MHC I- raku sisesed antigeenid</a:t>
            </a:r>
            <a:r>
              <a:rPr lang="et-EE" baseline="0" dirty="0" smtClean="0"/>
              <a:t> (</a:t>
            </a:r>
            <a:r>
              <a:rPr lang="et-EE" dirty="0" smtClean="0"/>
              <a:t>raku</a:t>
            </a:r>
            <a:r>
              <a:rPr lang="et-EE" baseline="0" dirty="0" smtClean="0"/>
              <a:t> </a:t>
            </a:r>
            <a:r>
              <a:rPr lang="et-EE" dirty="0" smtClean="0"/>
              <a:t>sisesed bakterid, viirused, vigased</a:t>
            </a:r>
            <a:r>
              <a:rPr lang="et-EE" baseline="0" dirty="0" smtClean="0"/>
              <a:t> valgud)</a:t>
            </a:r>
          </a:p>
          <a:p>
            <a:r>
              <a:rPr lang="et-EE" baseline="0" dirty="0" smtClean="0"/>
              <a:t>MHC II- raku välised antigeenid (bakterid, toksiinid, parasiidid)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02AA8-3307-45A0-B24C-90F1212DC5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180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02AA8-3307-45A0-B24C-90F1212DC5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68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t-EE" dirty="0" smtClean="0"/>
              <a:t>Peale</a:t>
            </a:r>
            <a:r>
              <a:rPr lang="et-EE" baseline="0" dirty="0" smtClean="0"/>
              <a:t> selle on teada veel ca 30 veregrupi süsteemi (Kell, </a:t>
            </a:r>
            <a:r>
              <a:rPr lang="et-EE" baseline="0" dirty="0" err="1" smtClean="0"/>
              <a:t>Kidd</a:t>
            </a:r>
            <a:r>
              <a:rPr lang="et-EE" baseline="0" dirty="0" smtClean="0"/>
              <a:t>, </a:t>
            </a:r>
            <a:r>
              <a:rPr lang="et-EE" baseline="0" dirty="0" err="1" smtClean="0"/>
              <a:t>Duffy</a:t>
            </a:r>
            <a:r>
              <a:rPr lang="et-EE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02AA8-3307-45A0-B24C-90F1212DC5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82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t-EE" dirty="0" smtClean="0"/>
              <a:t>Üliharva</a:t>
            </a:r>
            <a:r>
              <a:rPr lang="et-EE" baseline="0" dirty="0" smtClean="0"/>
              <a:t> </a:t>
            </a:r>
            <a:r>
              <a:rPr lang="et-EE" baseline="0" dirty="0" err="1" smtClean="0"/>
              <a:t>Bennett-Goodspeed</a:t>
            </a:r>
            <a:r>
              <a:rPr lang="et-EE" baseline="0" dirty="0" smtClean="0"/>
              <a:t> antigeenid (HLA), ei ole kliiniliselt olulised.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02AA8-3307-45A0-B24C-90F1212DC5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52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02AA8-3307-45A0-B24C-90F1212DC5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59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Trombotsüüte</a:t>
            </a:r>
            <a:r>
              <a:rPr lang="en-US" dirty="0" smtClean="0"/>
              <a:t> on </a:t>
            </a:r>
            <a:r>
              <a:rPr lang="en-US" dirty="0" err="1" smtClean="0"/>
              <a:t>võimalik</a:t>
            </a:r>
            <a:r>
              <a:rPr lang="en-US" dirty="0" smtClean="0"/>
              <a:t> </a:t>
            </a:r>
            <a:r>
              <a:rPr lang="en-US" dirty="0" err="1" smtClean="0"/>
              <a:t>patsiendile</a:t>
            </a:r>
            <a:r>
              <a:rPr lang="en-US" dirty="0" smtClean="0"/>
              <a:t> </a:t>
            </a:r>
            <a:r>
              <a:rPr lang="en-US" dirty="0" err="1" smtClean="0"/>
              <a:t>ülekandmiseks</a:t>
            </a:r>
            <a:r>
              <a:rPr lang="en-US" dirty="0" smtClean="0"/>
              <a:t> </a:t>
            </a:r>
            <a:r>
              <a:rPr lang="en-US" dirty="0" err="1" smtClean="0"/>
              <a:t>säilitada</a:t>
            </a:r>
            <a:r>
              <a:rPr lang="en-US" dirty="0" smtClean="0"/>
              <a:t> +22 °C </a:t>
            </a:r>
            <a:r>
              <a:rPr lang="en-US" dirty="0" err="1" smtClean="0"/>
              <a:t>juures</a:t>
            </a:r>
            <a:r>
              <a:rPr lang="en-US" dirty="0" smtClean="0"/>
              <a:t> 5 - 7 </a:t>
            </a:r>
            <a:r>
              <a:rPr lang="en-US" dirty="0" err="1" smtClean="0"/>
              <a:t>päeva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02AA8-3307-45A0-B24C-90F1212DC5F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822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err="1" smtClean="0"/>
              <a:t>Refraktaarsus</a:t>
            </a:r>
            <a:endParaRPr lang="et-EE" dirty="0" smtClean="0"/>
          </a:p>
          <a:p>
            <a:r>
              <a:rPr lang="et-EE" dirty="0" smtClean="0"/>
              <a:t>DIC – </a:t>
            </a:r>
            <a:r>
              <a:rPr lang="et-EE" dirty="0" err="1" smtClean="0"/>
              <a:t>dissemineeritud</a:t>
            </a:r>
            <a:r>
              <a:rPr lang="et-EE" dirty="0" smtClean="0"/>
              <a:t> </a:t>
            </a:r>
            <a:r>
              <a:rPr lang="et-EE" dirty="0" err="1" smtClean="0"/>
              <a:t>intravaskulaatne</a:t>
            </a:r>
            <a:r>
              <a:rPr lang="et-EE" dirty="0" smtClean="0"/>
              <a:t> koagulatsioon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02AA8-3307-45A0-B24C-90F1212DC5F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431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C89A-9E7C-4E86-88DA-B97EBBB9ED71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9EA307DD-40C0-4682-9A0B-D1BF0B12A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89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C89A-9E7C-4E86-88DA-B97EBBB9ED71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307DD-40C0-4682-9A0B-D1BF0B12A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19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C89A-9E7C-4E86-88DA-B97EBBB9ED71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307DD-40C0-4682-9A0B-D1BF0B12A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30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C89A-9E7C-4E86-88DA-B97EBBB9ED71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307DD-40C0-4682-9A0B-D1BF0B12A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57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76EFC89A-9E7C-4E86-88DA-B97EBBB9ED71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9EA307DD-40C0-4682-9A0B-D1BF0B12A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20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C89A-9E7C-4E86-88DA-B97EBBB9ED71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307DD-40C0-4682-9A0B-D1BF0B12A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205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C89A-9E7C-4E86-88DA-B97EBBB9ED71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307DD-40C0-4682-9A0B-D1BF0B12A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03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C89A-9E7C-4E86-88DA-B97EBBB9ED71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307DD-40C0-4682-9A0B-D1BF0B12A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8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C89A-9E7C-4E86-88DA-B97EBBB9ED71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307DD-40C0-4682-9A0B-D1BF0B12A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36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C89A-9E7C-4E86-88DA-B97EBBB9ED71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307DD-40C0-4682-9A0B-D1BF0B12A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49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C89A-9E7C-4E86-88DA-B97EBBB9ED71}" type="datetimeFigureOut">
              <a:rPr lang="en-US" smtClean="0"/>
              <a:t>5/15/2025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307DD-40C0-4682-9A0B-D1BF0B12A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72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76EFC89A-9E7C-4E86-88DA-B97EBBB9ED71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9EA307DD-40C0-4682-9A0B-D1BF0B12A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3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  <p:sldLayoutId id="2147484081" r:id="rId8"/>
    <p:sldLayoutId id="2147484082" r:id="rId9"/>
    <p:sldLayoutId id="2147484083" r:id="rId10"/>
    <p:sldLayoutId id="21474840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2259" y="1546112"/>
            <a:ext cx="9144000" cy="1739348"/>
          </a:xfrm>
        </p:spPr>
        <p:txBody>
          <a:bodyPr>
            <a:noAutofit/>
          </a:bodyPr>
          <a:lstStyle/>
          <a:p>
            <a:r>
              <a:rPr lang="et-EE" sz="5400" b="1" dirty="0" smtClean="0"/>
              <a:t>Veredoonorite HLA </a:t>
            </a:r>
            <a:r>
              <a:rPr lang="et-EE" sz="5400" b="1" dirty="0" err="1" smtClean="0"/>
              <a:t>genotüpiseerimine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2258" y="3285460"/>
            <a:ext cx="9055619" cy="2936435"/>
          </a:xfrm>
        </p:spPr>
        <p:txBody>
          <a:bodyPr>
            <a:noAutofit/>
          </a:bodyPr>
          <a:lstStyle/>
          <a:p>
            <a:r>
              <a:rPr lang="et-EE" b="1" dirty="0" smtClean="0"/>
              <a:t>Kedy Medar</a:t>
            </a:r>
          </a:p>
          <a:p>
            <a:r>
              <a:rPr lang="et-EE" b="1" dirty="0" smtClean="0"/>
              <a:t>SA PERH, molekulaardiagnostika laborispetsialist</a:t>
            </a:r>
          </a:p>
          <a:p>
            <a:endParaRPr lang="et-EE" b="1" dirty="0"/>
          </a:p>
          <a:p>
            <a:endParaRPr lang="et-EE" dirty="0" smtClean="0"/>
          </a:p>
          <a:p>
            <a:endParaRPr lang="et-EE" dirty="0"/>
          </a:p>
          <a:p>
            <a:r>
              <a:rPr lang="et-EE" sz="2000" dirty="0"/>
              <a:t>TÜ mikrokraadi kursus „Geneetika personaalmeditsiinis“ 2024 – 2025</a:t>
            </a:r>
          </a:p>
          <a:p>
            <a:endParaRPr lang="et-E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18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7251"/>
            <a:ext cx="10515600" cy="686927"/>
          </a:xfrm>
        </p:spPr>
        <p:txBody>
          <a:bodyPr>
            <a:noAutofit/>
          </a:bodyPr>
          <a:lstStyle/>
          <a:p>
            <a:r>
              <a:rPr lang="et-EE" sz="4000" dirty="0" smtClean="0"/>
              <a:t>Veretooted ja HLA?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7926"/>
            <a:ext cx="10515600" cy="4351374"/>
          </a:xfrm>
        </p:spPr>
        <p:txBody>
          <a:bodyPr>
            <a:normAutofit/>
          </a:bodyPr>
          <a:lstStyle/>
          <a:p>
            <a:r>
              <a:rPr lang="et-EE" sz="2800" dirty="0" smtClean="0"/>
              <a:t>Kõik veretooted läbivad filtreerimise etapi, mille eesmärk on eemalda veretootest </a:t>
            </a:r>
            <a:r>
              <a:rPr lang="et-EE" sz="2800" b="1" dirty="0" smtClean="0"/>
              <a:t>leukotsüüdid</a:t>
            </a:r>
            <a:r>
              <a:rPr lang="et-EE" sz="2800" dirty="0" smtClean="0"/>
              <a:t> (</a:t>
            </a:r>
            <a:r>
              <a:rPr lang="et-EE" sz="2800" i="1" dirty="0" err="1" smtClean="0"/>
              <a:t>leucoreduction</a:t>
            </a:r>
            <a:r>
              <a:rPr lang="et-EE" sz="2800" dirty="0" smtClean="0"/>
              <a:t>), kuid see ei ole kunagi 100%.</a:t>
            </a:r>
          </a:p>
          <a:p>
            <a:r>
              <a:rPr lang="et-EE" sz="2800" dirty="0" smtClean="0"/>
              <a:t>Küpsed </a:t>
            </a:r>
            <a:r>
              <a:rPr lang="et-EE" sz="2800" b="1" dirty="0" smtClean="0"/>
              <a:t>erütrotsüüdid</a:t>
            </a:r>
            <a:r>
              <a:rPr lang="et-EE" sz="2800" dirty="0" smtClean="0"/>
              <a:t> on tuumata rakud ja nende pinnal ei ole </a:t>
            </a:r>
            <a:r>
              <a:rPr lang="et-EE" sz="2800" dirty="0" err="1" smtClean="0"/>
              <a:t>ekspresseritud</a:t>
            </a:r>
            <a:r>
              <a:rPr lang="et-EE" sz="2800" dirty="0" smtClean="0"/>
              <a:t> HLA I komplekse </a:t>
            </a:r>
          </a:p>
          <a:p>
            <a:r>
              <a:rPr lang="et-EE" sz="2800" b="1" dirty="0" err="1" smtClean="0"/>
              <a:t>Trombotsüütide</a:t>
            </a:r>
            <a:r>
              <a:rPr lang="et-EE" sz="2800" dirty="0" smtClean="0"/>
              <a:t> pinnal on </a:t>
            </a:r>
            <a:r>
              <a:rPr lang="et-EE" sz="2800" dirty="0" err="1" smtClean="0"/>
              <a:t>ekspresseeritud</a:t>
            </a:r>
            <a:r>
              <a:rPr lang="et-EE" sz="2800" dirty="0" smtClean="0"/>
              <a:t> HLA-A, B ja C kompleksid.</a:t>
            </a:r>
          </a:p>
          <a:p>
            <a:r>
              <a:rPr lang="et-EE" sz="2800" dirty="0" smtClean="0"/>
              <a:t> Lisaks on </a:t>
            </a:r>
            <a:r>
              <a:rPr lang="et-EE" sz="2800" dirty="0" err="1" smtClean="0"/>
              <a:t>trombotsüütide</a:t>
            </a:r>
            <a:r>
              <a:rPr lang="et-EE" sz="2800" dirty="0" smtClean="0"/>
              <a:t> pinnal ka HPA antigeenid (</a:t>
            </a:r>
            <a:r>
              <a:rPr lang="et-EE" sz="2800" i="1" dirty="0" err="1" smtClean="0"/>
              <a:t>Human</a:t>
            </a:r>
            <a:r>
              <a:rPr lang="et-EE" sz="2800" i="1" dirty="0" smtClean="0"/>
              <a:t> </a:t>
            </a:r>
            <a:r>
              <a:rPr lang="et-EE" sz="2800" i="1" dirty="0" err="1"/>
              <a:t>P</a:t>
            </a:r>
            <a:r>
              <a:rPr lang="et-EE" sz="2800" i="1" dirty="0" err="1" smtClean="0"/>
              <a:t>latelet</a:t>
            </a:r>
            <a:r>
              <a:rPr lang="et-EE" sz="2800" i="1" dirty="0" smtClean="0"/>
              <a:t> </a:t>
            </a:r>
            <a:r>
              <a:rPr lang="et-EE" sz="2800" i="1" dirty="0" err="1" smtClean="0"/>
              <a:t>Antigens</a:t>
            </a:r>
            <a:r>
              <a:rPr lang="et-EE" sz="2800" dirty="0" smtClean="0"/>
              <a:t>).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8212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158" y="290698"/>
            <a:ext cx="10515600" cy="570539"/>
          </a:xfrm>
        </p:spPr>
        <p:txBody>
          <a:bodyPr>
            <a:noAutofit/>
          </a:bodyPr>
          <a:lstStyle/>
          <a:p>
            <a:r>
              <a:rPr lang="et-EE" sz="4000" dirty="0" err="1" smtClean="0"/>
              <a:t>Trombotsüüdid</a:t>
            </a:r>
            <a:r>
              <a:rPr lang="et-EE" sz="4000" dirty="0" smtClean="0"/>
              <a:t>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158" y="1171574"/>
            <a:ext cx="10779642" cy="5105401"/>
          </a:xfrm>
        </p:spPr>
        <p:txBody>
          <a:bodyPr>
            <a:noAutofit/>
          </a:bodyPr>
          <a:lstStyle/>
          <a:p>
            <a:r>
              <a:rPr lang="et-EE" sz="2800" dirty="0"/>
              <a:t>T</a:t>
            </a:r>
            <a:r>
              <a:rPr lang="en-US" sz="2800" dirty="0" err="1" smtClean="0"/>
              <a:t>rombotsüüdid</a:t>
            </a:r>
            <a:r>
              <a:rPr lang="en-US" sz="2800" dirty="0" smtClean="0"/>
              <a:t> </a:t>
            </a:r>
            <a:r>
              <a:rPr lang="en-US" sz="2800" dirty="0" err="1" smtClean="0"/>
              <a:t>osalevad</a:t>
            </a:r>
            <a:r>
              <a:rPr lang="en-US" sz="2800" dirty="0" smtClean="0"/>
              <a:t> </a:t>
            </a:r>
            <a:r>
              <a:rPr lang="en-US" sz="2800" dirty="0" err="1"/>
              <a:t>vere</a:t>
            </a:r>
            <a:r>
              <a:rPr lang="en-US" sz="2800" dirty="0"/>
              <a:t> </a:t>
            </a:r>
            <a:r>
              <a:rPr lang="en-US" sz="2800" dirty="0" err="1"/>
              <a:t>hüübimisprotsessis</a:t>
            </a:r>
            <a:r>
              <a:rPr lang="en-US" sz="2800" dirty="0"/>
              <a:t> ja </a:t>
            </a:r>
            <a:r>
              <a:rPr lang="en-US" sz="2800" dirty="0" err="1" smtClean="0"/>
              <a:t>põhiülesanne</a:t>
            </a:r>
            <a:r>
              <a:rPr lang="en-US" sz="2800" dirty="0" smtClean="0"/>
              <a:t> </a:t>
            </a:r>
            <a:r>
              <a:rPr lang="en-US" sz="2800" dirty="0"/>
              <a:t>on </a:t>
            </a:r>
            <a:r>
              <a:rPr lang="en-US" sz="2800" dirty="0" err="1"/>
              <a:t>veresoonte</a:t>
            </a:r>
            <a:r>
              <a:rPr lang="en-US" sz="2800" dirty="0"/>
              <a:t> </a:t>
            </a:r>
            <a:r>
              <a:rPr lang="en-US" sz="2800" dirty="0" err="1"/>
              <a:t>terviklikkuse</a:t>
            </a:r>
            <a:r>
              <a:rPr lang="en-US" sz="2800" dirty="0"/>
              <a:t> </a:t>
            </a:r>
            <a:r>
              <a:rPr lang="en-US" sz="2800" dirty="0" err="1"/>
              <a:t>tagamine</a:t>
            </a:r>
            <a:r>
              <a:rPr lang="en-US" sz="2800" dirty="0" smtClean="0"/>
              <a:t>.</a:t>
            </a:r>
            <a:endParaRPr lang="et-EE" sz="2800" dirty="0" smtClean="0"/>
          </a:p>
          <a:p>
            <a:r>
              <a:rPr lang="et-EE" sz="2800" dirty="0" smtClean="0"/>
              <a:t>M</a:t>
            </a:r>
            <a:r>
              <a:rPr lang="en-US" sz="2800" dirty="0" err="1" smtClean="0"/>
              <a:t>oodustavad</a:t>
            </a:r>
            <a:r>
              <a:rPr lang="en-US" sz="2800" dirty="0" smtClean="0"/>
              <a:t> </a:t>
            </a:r>
            <a:r>
              <a:rPr lang="en-US" sz="2800" dirty="0" err="1"/>
              <a:t>vere</a:t>
            </a:r>
            <a:r>
              <a:rPr lang="en-US" sz="2800" dirty="0"/>
              <a:t> </a:t>
            </a:r>
            <a:r>
              <a:rPr lang="en-US" sz="2800" dirty="0" err="1"/>
              <a:t>üldmahust</a:t>
            </a:r>
            <a:r>
              <a:rPr lang="en-US" sz="2800" dirty="0"/>
              <a:t> </a:t>
            </a:r>
            <a:r>
              <a:rPr lang="et-EE" sz="2800" dirty="0" smtClean="0"/>
              <a:t>alla </a:t>
            </a:r>
            <a:r>
              <a:rPr lang="et-EE" sz="2800" dirty="0" smtClean="0"/>
              <a:t>1%</a:t>
            </a:r>
            <a:r>
              <a:rPr lang="en-US" sz="2800" dirty="0" smtClean="0"/>
              <a:t> </a:t>
            </a:r>
            <a:r>
              <a:rPr lang="en-US" sz="2800" dirty="0"/>
              <a:t>(ca </a:t>
            </a:r>
            <a:r>
              <a:rPr lang="en-US" sz="2800" dirty="0" smtClean="0"/>
              <a:t>4</a:t>
            </a:r>
            <a:r>
              <a:rPr lang="et-EE" sz="2800" dirty="0" smtClean="0"/>
              <a:t>5%</a:t>
            </a:r>
            <a:r>
              <a:rPr lang="en-US" sz="2800" dirty="0" smtClean="0"/>
              <a:t> </a:t>
            </a:r>
            <a:r>
              <a:rPr lang="en-US" sz="2800" dirty="0" err="1" smtClean="0"/>
              <a:t>erütrotsüüt</a:t>
            </a:r>
            <a:r>
              <a:rPr lang="et-EE" sz="2800" dirty="0" smtClean="0"/>
              <a:t>e, </a:t>
            </a:r>
            <a:r>
              <a:rPr lang="en-US" sz="2800" dirty="0" smtClean="0"/>
              <a:t>55</a:t>
            </a:r>
            <a:r>
              <a:rPr lang="et-EE" sz="2800" dirty="0" smtClean="0"/>
              <a:t>%</a:t>
            </a:r>
            <a:r>
              <a:rPr lang="en-US" sz="2800" dirty="0" smtClean="0"/>
              <a:t> plasma, </a:t>
            </a:r>
            <a:r>
              <a:rPr lang="et-EE" sz="2800" dirty="0" smtClean="0"/>
              <a:t>&gt;1% </a:t>
            </a:r>
            <a:r>
              <a:rPr lang="en-US" sz="2800" dirty="0" err="1" smtClean="0"/>
              <a:t>leukotsüü</a:t>
            </a:r>
            <a:r>
              <a:rPr lang="et-EE" sz="2800" dirty="0" err="1" smtClean="0"/>
              <a:t>did</a:t>
            </a:r>
            <a:r>
              <a:rPr lang="et-EE" sz="2800" dirty="0" smtClean="0"/>
              <a:t>).</a:t>
            </a:r>
          </a:p>
          <a:p>
            <a:r>
              <a:rPr lang="en-US" sz="2800" dirty="0" err="1"/>
              <a:t>Ühe</a:t>
            </a:r>
            <a:r>
              <a:rPr lang="en-US" sz="2800" dirty="0"/>
              <a:t> </a:t>
            </a:r>
            <a:r>
              <a:rPr lang="en-US" sz="2800" dirty="0" err="1"/>
              <a:t>ülekandeks</a:t>
            </a:r>
            <a:r>
              <a:rPr lang="en-US" sz="2800" dirty="0"/>
              <a:t> </a:t>
            </a:r>
            <a:r>
              <a:rPr lang="en-US" sz="2800" dirty="0" err="1"/>
              <a:t>vajamineva</a:t>
            </a:r>
            <a:r>
              <a:rPr lang="en-US" sz="2800" dirty="0"/>
              <a:t> </a:t>
            </a:r>
            <a:r>
              <a:rPr lang="en-US" sz="2800" dirty="0" err="1"/>
              <a:t>ravidoosi</a:t>
            </a:r>
            <a:r>
              <a:rPr lang="en-US" sz="2800" dirty="0"/>
              <a:t> </a:t>
            </a:r>
            <a:r>
              <a:rPr lang="en-US" sz="2800" dirty="0" err="1"/>
              <a:t>tegemiseks</a:t>
            </a:r>
            <a:r>
              <a:rPr lang="en-US" sz="2800" dirty="0"/>
              <a:t> </a:t>
            </a:r>
            <a:r>
              <a:rPr lang="en-US" sz="2800" dirty="0" err="1"/>
              <a:t>kasutatakse</a:t>
            </a:r>
            <a:r>
              <a:rPr lang="en-US" sz="2800" dirty="0"/>
              <a:t> </a:t>
            </a:r>
            <a:r>
              <a:rPr lang="en-US" sz="2800" dirty="0" err="1"/>
              <a:t>viie</a:t>
            </a:r>
            <a:r>
              <a:rPr lang="en-US" sz="2800" dirty="0"/>
              <a:t> </a:t>
            </a:r>
            <a:r>
              <a:rPr lang="en-US" sz="2800" dirty="0" err="1"/>
              <a:t>täisveredoonori</a:t>
            </a:r>
            <a:r>
              <a:rPr lang="en-US" sz="2800" dirty="0"/>
              <a:t> </a:t>
            </a:r>
            <a:r>
              <a:rPr lang="et-EE" sz="2800" dirty="0" err="1" smtClean="0"/>
              <a:t>trombotsüüte</a:t>
            </a:r>
            <a:r>
              <a:rPr lang="et-EE" sz="2800" dirty="0"/>
              <a:t> </a:t>
            </a:r>
            <a:r>
              <a:rPr lang="et-EE" sz="2800" dirty="0" smtClean="0"/>
              <a:t>või filtreeritakse </a:t>
            </a:r>
            <a:r>
              <a:rPr lang="et-EE" sz="2800" dirty="0" err="1" smtClean="0"/>
              <a:t>trombotsüüdid</a:t>
            </a:r>
            <a:r>
              <a:rPr lang="et-EE" sz="2800" dirty="0" smtClean="0"/>
              <a:t> välja ühe doonori verest (</a:t>
            </a:r>
            <a:r>
              <a:rPr lang="en-US" sz="2800" dirty="0" err="1" smtClean="0"/>
              <a:t>aferees</a:t>
            </a:r>
            <a:r>
              <a:rPr lang="et-EE" sz="2800" dirty="0" err="1" smtClean="0"/>
              <a:t>idoonor</a:t>
            </a:r>
            <a:r>
              <a:rPr lang="et-EE" sz="2800" dirty="0" smtClean="0"/>
              <a:t>).</a:t>
            </a:r>
          </a:p>
          <a:p>
            <a:r>
              <a:rPr lang="et-EE" sz="2800" dirty="0" err="1" smtClean="0"/>
              <a:t>Trombotsüüte</a:t>
            </a:r>
            <a:r>
              <a:rPr lang="et-EE" sz="2800" dirty="0" smtClean="0"/>
              <a:t> </a:t>
            </a:r>
            <a:r>
              <a:rPr lang="en-US" sz="2800" dirty="0" err="1" smtClean="0"/>
              <a:t>kantakse</a:t>
            </a:r>
            <a:r>
              <a:rPr lang="en-US" sz="2800" dirty="0" smtClean="0"/>
              <a:t> </a:t>
            </a:r>
            <a:r>
              <a:rPr lang="en-US" sz="2800" dirty="0" err="1"/>
              <a:t>üle</a:t>
            </a:r>
            <a:r>
              <a:rPr lang="en-US" sz="2800" dirty="0"/>
              <a:t> </a:t>
            </a:r>
            <a:r>
              <a:rPr lang="et-EE" sz="2800" dirty="0" smtClean="0"/>
              <a:t>patsiendile</a:t>
            </a:r>
            <a:r>
              <a:rPr lang="en-US" sz="2800" dirty="0" smtClean="0"/>
              <a:t>, </a:t>
            </a:r>
            <a:r>
              <a:rPr lang="en-US" sz="2800" dirty="0" err="1"/>
              <a:t>kelle</a:t>
            </a:r>
            <a:r>
              <a:rPr lang="en-US" sz="2800" dirty="0"/>
              <a:t> </a:t>
            </a:r>
            <a:r>
              <a:rPr lang="et-EE" sz="2800" dirty="0" smtClean="0"/>
              <a:t>on </a:t>
            </a:r>
            <a:r>
              <a:rPr lang="et-EE" sz="2800" dirty="0" err="1" smtClean="0"/>
              <a:t>trombotsütopeenia</a:t>
            </a:r>
            <a:r>
              <a:rPr lang="et-EE" sz="2800" dirty="0" smtClean="0"/>
              <a:t> </a:t>
            </a:r>
            <a:r>
              <a:rPr lang="en-US" sz="2800" dirty="0" err="1" smtClean="0"/>
              <a:t>või</a:t>
            </a:r>
            <a:r>
              <a:rPr lang="en-US" sz="2800" dirty="0" smtClean="0"/>
              <a:t> </a:t>
            </a:r>
            <a:r>
              <a:rPr lang="en-US" sz="2800" dirty="0" err="1" smtClean="0"/>
              <a:t>trombotsüüdid</a:t>
            </a:r>
            <a:r>
              <a:rPr lang="en-US" sz="2800" dirty="0" smtClean="0"/>
              <a:t> </a:t>
            </a:r>
            <a:r>
              <a:rPr lang="en-US" sz="2800" dirty="0" err="1"/>
              <a:t>ei</a:t>
            </a:r>
            <a:r>
              <a:rPr lang="en-US" sz="2800" dirty="0"/>
              <a:t> </a:t>
            </a:r>
            <a:r>
              <a:rPr lang="en-US" sz="2800" dirty="0" err="1"/>
              <a:t>funktsioneeri</a:t>
            </a:r>
            <a:r>
              <a:rPr lang="en-US" sz="2800" dirty="0"/>
              <a:t> </a:t>
            </a:r>
            <a:r>
              <a:rPr lang="en-US" sz="2800" dirty="0" err="1" smtClean="0"/>
              <a:t>õigesti</a:t>
            </a:r>
            <a:r>
              <a:rPr lang="et-EE" sz="2800" dirty="0" smtClean="0"/>
              <a:t>. Näiteks</a:t>
            </a:r>
            <a:r>
              <a:rPr lang="en-US" sz="2800" dirty="0" smtClean="0"/>
              <a:t> </a:t>
            </a:r>
            <a:r>
              <a:rPr lang="en-US" sz="2800" dirty="0" err="1" smtClean="0"/>
              <a:t>vere</a:t>
            </a:r>
            <a:r>
              <a:rPr lang="en-US" sz="2800" dirty="0" smtClean="0"/>
              <a:t>- </a:t>
            </a:r>
            <a:r>
              <a:rPr lang="en-US" sz="2800" dirty="0"/>
              <a:t>ja </a:t>
            </a:r>
            <a:r>
              <a:rPr lang="en-US" sz="2800" dirty="0" err="1"/>
              <a:t>maksahaiguste</a:t>
            </a:r>
            <a:r>
              <a:rPr lang="en-US" sz="2800" dirty="0"/>
              <a:t>, </a:t>
            </a:r>
            <a:r>
              <a:rPr lang="en-US" sz="2800" dirty="0" err="1"/>
              <a:t>vähi</a:t>
            </a:r>
            <a:r>
              <a:rPr lang="en-US" sz="2800" dirty="0"/>
              <a:t>, </a:t>
            </a:r>
            <a:r>
              <a:rPr lang="en-US" sz="2800" dirty="0" err="1"/>
              <a:t>põletuste</a:t>
            </a:r>
            <a:r>
              <a:rPr lang="en-US" sz="2800" dirty="0"/>
              <a:t> ja </a:t>
            </a:r>
            <a:r>
              <a:rPr lang="en-US" sz="2800" dirty="0" err="1"/>
              <a:t>suure</a:t>
            </a:r>
            <a:r>
              <a:rPr lang="en-US" sz="2800" dirty="0"/>
              <a:t> </a:t>
            </a:r>
            <a:r>
              <a:rPr lang="en-US" sz="2800" dirty="0" err="1"/>
              <a:t>verekaotuse</a:t>
            </a:r>
            <a:r>
              <a:rPr lang="en-US" sz="2800" dirty="0"/>
              <a:t> </a:t>
            </a:r>
            <a:r>
              <a:rPr lang="et-EE" sz="2800" dirty="0" smtClean="0"/>
              <a:t>korral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8496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670" y="418287"/>
            <a:ext cx="10515600" cy="696759"/>
          </a:xfrm>
        </p:spPr>
        <p:txBody>
          <a:bodyPr>
            <a:normAutofit fontScale="90000"/>
          </a:bodyPr>
          <a:lstStyle/>
          <a:p>
            <a:r>
              <a:rPr lang="et-EE" sz="3600" dirty="0" smtClean="0"/>
              <a:t>Korduvad </a:t>
            </a:r>
            <a:r>
              <a:rPr lang="et-EE" sz="3600" dirty="0" err="1" smtClean="0"/>
              <a:t>trombotsüütide</a:t>
            </a:r>
            <a:r>
              <a:rPr lang="et-EE" sz="3600" dirty="0" smtClean="0"/>
              <a:t> ülekanded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670" y="1419225"/>
            <a:ext cx="10939130" cy="4486275"/>
          </a:xfrm>
        </p:spPr>
        <p:txBody>
          <a:bodyPr>
            <a:noAutofit/>
          </a:bodyPr>
          <a:lstStyle/>
          <a:p>
            <a:r>
              <a:rPr lang="et-EE" sz="2800" dirty="0" smtClean="0"/>
              <a:t>Tehakse </a:t>
            </a:r>
            <a:r>
              <a:rPr lang="et-EE" sz="2800" dirty="0" err="1" smtClean="0"/>
              <a:t>onkohematoloogia</a:t>
            </a:r>
            <a:r>
              <a:rPr lang="et-EE" sz="2800" dirty="0" smtClean="0"/>
              <a:t> patsientidele (keskmiselt 3 ülekannet).</a:t>
            </a:r>
          </a:p>
          <a:p>
            <a:r>
              <a:rPr lang="et-EE" sz="2800" dirty="0" smtClean="0"/>
              <a:t>Korduvatel ülekannete korral </a:t>
            </a:r>
            <a:r>
              <a:rPr lang="et-EE" sz="2800" dirty="0"/>
              <a:t>kasutatakse </a:t>
            </a:r>
            <a:r>
              <a:rPr lang="et-EE" sz="2800" dirty="0" err="1"/>
              <a:t>afereesidoonorite</a:t>
            </a:r>
            <a:r>
              <a:rPr lang="et-EE" sz="2800" dirty="0"/>
              <a:t> </a:t>
            </a:r>
            <a:r>
              <a:rPr lang="et-EE" sz="2800" dirty="0" err="1" smtClean="0"/>
              <a:t>trombotsüüte</a:t>
            </a:r>
            <a:r>
              <a:rPr lang="et-EE" sz="2800" dirty="0" smtClean="0"/>
              <a:t>. Sellest hoolimata tekitavad k</a:t>
            </a:r>
            <a:r>
              <a:rPr lang="et-EE" sz="2800" dirty="0" smtClean="0"/>
              <a:t>orduvad </a:t>
            </a:r>
            <a:r>
              <a:rPr lang="et-EE" sz="2800" dirty="0" smtClean="0"/>
              <a:t>ülekanded </a:t>
            </a:r>
            <a:r>
              <a:rPr lang="et-EE" sz="2800" dirty="0" err="1" smtClean="0"/>
              <a:t>alloantikehi</a:t>
            </a:r>
            <a:r>
              <a:rPr lang="et-EE" sz="2800" dirty="0" smtClean="0"/>
              <a:t> </a:t>
            </a:r>
            <a:r>
              <a:rPr lang="et-EE" sz="2800" dirty="0" smtClean="0"/>
              <a:t>ehk immuunsüsteem sensibiliseerib.</a:t>
            </a:r>
          </a:p>
          <a:p>
            <a:r>
              <a:rPr lang="et-EE" sz="2800" dirty="0" err="1" smtClean="0"/>
              <a:t>Trombotsüütide</a:t>
            </a:r>
            <a:r>
              <a:rPr lang="et-EE" sz="2800" dirty="0" smtClean="0"/>
              <a:t> </a:t>
            </a:r>
            <a:r>
              <a:rPr lang="et-EE" sz="2800" dirty="0" smtClean="0"/>
              <a:t>ülekande puhul </a:t>
            </a:r>
            <a:r>
              <a:rPr lang="et-EE" sz="2800" dirty="0" smtClean="0"/>
              <a:t>arvestatakse </a:t>
            </a:r>
            <a:r>
              <a:rPr lang="et-EE" sz="2800" dirty="0" smtClean="0"/>
              <a:t>Eestis ainult ABO ja </a:t>
            </a:r>
            <a:r>
              <a:rPr lang="et-EE" sz="2800" dirty="0" err="1" smtClean="0"/>
              <a:t>Rh</a:t>
            </a:r>
            <a:r>
              <a:rPr lang="et-EE" sz="2800" dirty="0" smtClean="0"/>
              <a:t> süsteemi, muid sobitamise analüüse tavapäraselt ei tehta.</a:t>
            </a:r>
          </a:p>
          <a:p>
            <a:pPr marL="0" indent="0">
              <a:buNone/>
            </a:pPr>
            <a:r>
              <a:rPr lang="et-EE" sz="2800" dirty="0" smtClean="0"/>
              <a:t>=&gt; </a:t>
            </a:r>
            <a:r>
              <a:rPr lang="et-EE" sz="2800" b="1" dirty="0" smtClean="0"/>
              <a:t>patsiendil võib tekkida </a:t>
            </a:r>
            <a:r>
              <a:rPr lang="et-EE" sz="2800" b="1" dirty="0" err="1" smtClean="0"/>
              <a:t>trombotsüütide</a:t>
            </a:r>
            <a:r>
              <a:rPr lang="et-EE" sz="2800" b="1" dirty="0" smtClean="0"/>
              <a:t> </a:t>
            </a:r>
            <a:r>
              <a:rPr lang="et-EE" sz="2800" b="1" dirty="0" err="1"/>
              <a:t>refraktaarsus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6491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710" y="0"/>
            <a:ext cx="8796579" cy="65182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10598" y="6237925"/>
            <a:ext cx="2283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600" dirty="0" smtClean="0"/>
              <a:t>Kasutatud allikad 3.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9699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9133"/>
          <a:stretch/>
        </p:blipFill>
        <p:spPr>
          <a:xfrm>
            <a:off x="1129853" y="365126"/>
            <a:ext cx="9660338" cy="53399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292778" y="5974390"/>
            <a:ext cx="2461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600" dirty="0" smtClean="0"/>
              <a:t>Kasutatud allikad 3.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2295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609" y="365126"/>
            <a:ext cx="10515600" cy="783190"/>
          </a:xfrm>
        </p:spPr>
        <p:txBody>
          <a:bodyPr>
            <a:normAutofit/>
          </a:bodyPr>
          <a:lstStyle/>
          <a:p>
            <a:r>
              <a:rPr lang="et-EE" sz="4000" dirty="0" smtClean="0"/>
              <a:t>HLA-A ja B </a:t>
            </a:r>
            <a:r>
              <a:rPr lang="et-EE" sz="4000" dirty="0" err="1" smtClean="0"/>
              <a:t>genotüpiseerimine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609" y="1477926"/>
            <a:ext cx="11024191" cy="4699037"/>
          </a:xfrm>
        </p:spPr>
        <p:txBody>
          <a:bodyPr>
            <a:normAutofit/>
          </a:bodyPr>
          <a:lstStyle/>
          <a:p>
            <a:r>
              <a:rPr lang="et-EE" sz="2800" dirty="0" smtClean="0"/>
              <a:t>Osades Euroopa riikides (nt Soome, Poola, UK) on kasutusele võetud </a:t>
            </a:r>
            <a:r>
              <a:rPr lang="et-EE" sz="2800" dirty="0" err="1" smtClean="0"/>
              <a:t>trombotsüütide</a:t>
            </a:r>
            <a:r>
              <a:rPr lang="et-EE" sz="2800" dirty="0" smtClean="0"/>
              <a:t> </a:t>
            </a:r>
            <a:r>
              <a:rPr lang="et-EE" sz="2800" dirty="0" err="1" smtClean="0"/>
              <a:t>afereesidoonorite</a:t>
            </a:r>
            <a:r>
              <a:rPr lang="et-EE" sz="2800" dirty="0" smtClean="0"/>
              <a:t> ja korduvaid ülekandeid saavate patsientide HLA-A ja B geenide </a:t>
            </a:r>
            <a:r>
              <a:rPr lang="et-EE" sz="2800" dirty="0" err="1" smtClean="0"/>
              <a:t>genotüpiseerimine</a:t>
            </a:r>
            <a:r>
              <a:rPr lang="et-EE" sz="2800" dirty="0" smtClean="0"/>
              <a:t>.</a:t>
            </a:r>
          </a:p>
          <a:p>
            <a:r>
              <a:rPr lang="et-EE" sz="2800" dirty="0" smtClean="0"/>
              <a:t>Selleks kasutatakse kas PCR metoodikat või sekveneerimist.</a:t>
            </a:r>
          </a:p>
          <a:p>
            <a:r>
              <a:rPr lang="et-EE" sz="2800" dirty="0" smtClean="0"/>
              <a:t>HLA-A </a:t>
            </a:r>
            <a:r>
              <a:rPr lang="et-EE" sz="2800" dirty="0" smtClean="0"/>
              <a:t>ja B </a:t>
            </a:r>
            <a:r>
              <a:rPr lang="et-EE" sz="2800" dirty="0" err="1" smtClean="0"/>
              <a:t>genotüpiseerimise</a:t>
            </a:r>
            <a:r>
              <a:rPr lang="et-EE" sz="2800" dirty="0" smtClean="0"/>
              <a:t> andmebaasi alusel valitakse patsiendile sobivad doonorid, kes kutsutakse vastavalt vajadusele ja võimalusele </a:t>
            </a:r>
            <a:r>
              <a:rPr lang="et-EE" sz="2800" dirty="0" err="1" smtClean="0"/>
              <a:t>afereesi</a:t>
            </a:r>
            <a:r>
              <a:rPr lang="et-EE" sz="2800" dirty="0" smtClean="0"/>
              <a:t> protseduurile. </a:t>
            </a:r>
          </a:p>
          <a:p>
            <a:r>
              <a:rPr lang="et-EE" sz="2800" dirty="0" smtClean="0"/>
              <a:t>Võimalusel sobitatakse 4/4 sobivusega alleeligrupi tasemel.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9850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95401"/>
            <a:ext cx="3421306" cy="20499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6" y="428625"/>
            <a:ext cx="5638800" cy="685800"/>
          </a:xfrm>
        </p:spPr>
        <p:txBody>
          <a:bodyPr>
            <a:normAutofit/>
          </a:bodyPr>
          <a:lstStyle/>
          <a:p>
            <a:r>
              <a:rPr lang="et-EE" sz="4000" dirty="0" err="1" smtClean="0"/>
              <a:t>Sekveneerimine</a:t>
            </a:r>
            <a:endParaRPr lang="en-US" sz="4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413" y="3345333"/>
            <a:ext cx="2098846" cy="2414801"/>
          </a:xfrm>
          <a:prstGeom prst="rect">
            <a:avLst/>
          </a:prstGeom>
        </p:spPr>
      </p:pic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1746252" y="5926915"/>
            <a:ext cx="2689167" cy="3395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1400" dirty="0" smtClean="0"/>
              <a:t>Oxford </a:t>
            </a:r>
            <a:r>
              <a:rPr lang="et-EE" sz="1400" dirty="0" err="1" smtClean="0"/>
              <a:t>Nanopore</a:t>
            </a:r>
            <a:r>
              <a:rPr lang="et-EE" sz="1400" dirty="0" smtClean="0"/>
              <a:t> </a:t>
            </a:r>
            <a:r>
              <a:rPr lang="et-EE" sz="1400" dirty="0" err="1" smtClean="0"/>
              <a:t>sekvenaator</a:t>
            </a:r>
            <a:endParaRPr lang="et-EE" sz="14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4267201" y="1295400"/>
            <a:ext cx="66008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dirty="0" err="1" smtClean="0"/>
              <a:t>Sekveneerimine</a:t>
            </a:r>
            <a:r>
              <a:rPr lang="et-EE" dirty="0" smtClean="0"/>
              <a:t> on DNA primaarstruktuuri kindlaks määramine nukleotiidide tasandil kogu geeni ulatuses =&gt; kõige täpsem tehnoloogia.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dirty="0" err="1" smtClean="0"/>
              <a:t>Bioloogisest</a:t>
            </a:r>
            <a:r>
              <a:rPr lang="et-EE" dirty="0" smtClean="0"/>
              <a:t> materjalist eraldatakse DNA/RNA ja seejärel </a:t>
            </a:r>
            <a:r>
              <a:rPr lang="et-EE" dirty="0" err="1" smtClean="0"/>
              <a:t>detekteeritakse</a:t>
            </a:r>
            <a:r>
              <a:rPr lang="et-EE" dirty="0" smtClean="0"/>
              <a:t> </a:t>
            </a:r>
            <a:r>
              <a:rPr lang="et-EE" dirty="0" err="1" smtClean="0"/>
              <a:t>sekveneerimisel</a:t>
            </a:r>
            <a:r>
              <a:rPr lang="et-EE" dirty="0" smtClean="0"/>
              <a:t> huvipakkuvate geenide/geenipiirkondade nukleotiidne järjestus.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dirty="0" smtClean="0"/>
              <a:t>Geeni nukleotiidne järjestus määrab ära, milliseid produkte (valke) geeni pealt sünteesitakse ja milline on nende geeniproduktide funktsioon.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t-EE" dirty="0" smtClean="0"/>
          </a:p>
          <a:p>
            <a:pPr lvl="1"/>
            <a:r>
              <a:rPr lang="et-EE" dirty="0" smtClean="0"/>
              <a:t>HLA geenide </a:t>
            </a:r>
            <a:r>
              <a:rPr lang="et-EE" dirty="0" err="1" smtClean="0"/>
              <a:t>sekveneerimiseks</a:t>
            </a:r>
            <a:r>
              <a:rPr lang="et-EE" dirty="0" smtClean="0"/>
              <a:t> ja </a:t>
            </a:r>
          </a:p>
          <a:p>
            <a:r>
              <a:rPr lang="et-EE" dirty="0" smtClean="0"/>
              <a:t>	tulemuste analüüsimiseks on olemas </a:t>
            </a:r>
          </a:p>
          <a:p>
            <a:r>
              <a:rPr lang="et-EE" dirty="0" smtClean="0"/>
              <a:t>	CE IVDR reaktiivid, tööprotokollid ja </a:t>
            </a:r>
          </a:p>
          <a:p>
            <a:r>
              <a:rPr lang="et-EE" dirty="0" smtClean="0"/>
              <a:t>	tarkvara (nt </a:t>
            </a:r>
            <a:r>
              <a:rPr lang="et-EE" dirty="0" err="1" smtClean="0"/>
              <a:t>Omixon</a:t>
            </a:r>
            <a:r>
              <a:rPr lang="et-EE" dirty="0" smtClean="0"/>
              <a:t>), mis on tootja </a:t>
            </a:r>
          </a:p>
          <a:p>
            <a:r>
              <a:rPr lang="et-EE" dirty="0" smtClean="0"/>
              <a:t>	poolt valideeritud teatud </a:t>
            </a:r>
          </a:p>
          <a:p>
            <a:r>
              <a:rPr lang="et-EE" dirty="0" smtClean="0"/>
              <a:t>	</a:t>
            </a:r>
            <a:r>
              <a:rPr lang="et-EE" dirty="0" err="1" smtClean="0"/>
              <a:t>sekveneerimisplatvormidele</a:t>
            </a:r>
            <a:r>
              <a:rPr lang="et-EE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5906" y="3677374"/>
            <a:ext cx="3181794" cy="269595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4526" y="6266512"/>
            <a:ext cx="2372056" cy="43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711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142" y="942089"/>
            <a:ext cx="10850083" cy="5326912"/>
          </a:xfrm>
        </p:spPr>
        <p:txBody>
          <a:bodyPr>
            <a:normAutofit/>
          </a:bodyPr>
          <a:lstStyle/>
          <a:p>
            <a:r>
              <a:rPr lang="et-EE" sz="2800" dirty="0" smtClean="0"/>
              <a:t>Kui PERH Verekeskus hakkaks koostöös </a:t>
            </a:r>
            <a:r>
              <a:rPr lang="et-EE" sz="2800" dirty="0" smtClean="0"/>
              <a:t>laboriga </a:t>
            </a:r>
            <a:r>
              <a:rPr lang="et-EE" sz="2800" dirty="0" err="1" smtClean="0"/>
              <a:t>sekveneerima</a:t>
            </a:r>
            <a:r>
              <a:rPr lang="et-EE" sz="2800" dirty="0" smtClean="0"/>
              <a:t> </a:t>
            </a:r>
            <a:r>
              <a:rPr lang="et-EE" sz="2800" dirty="0" err="1" smtClean="0"/>
              <a:t>trombotsüütide</a:t>
            </a:r>
            <a:r>
              <a:rPr lang="et-EE" sz="2800" dirty="0" smtClean="0"/>
              <a:t> </a:t>
            </a:r>
            <a:r>
              <a:rPr lang="et-EE" sz="2800" dirty="0" err="1" smtClean="0"/>
              <a:t>afereesidoonoreid</a:t>
            </a:r>
            <a:r>
              <a:rPr lang="et-EE" sz="2800" dirty="0" smtClean="0"/>
              <a:t> ja </a:t>
            </a:r>
            <a:r>
              <a:rPr lang="et-EE" sz="2800" dirty="0" smtClean="0"/>
              <a:t>korduvaid </a:t>
            </a:r>
            <a:r>
              <a:rPr lang="et-EE" sz="2800" dirty="0" smtClean="0"/>
              <a:t>ülekandeid saavaid </a:t>
            </a:r>
            <a:r>
              <a:rPr lang="et-EE" sz="2800" dirty="0" smtClean="0"/>
              <a:t>patsiente, siis a</a:t>
            </a:r>
            <a:r>
              <a:rPr lang="et-EE" sz="2800" dirty="0" smtClean="0"/>
              <a:t>ndmebaasi </a:t>
            </a:r>
            <a:r>
              <a:rPr lang="et-EE" sz="2800" dirty="0"/>
              <a:t>loomiseks </a:t>
            </a:r>
            <a:r>
              <a:rPr lang="et-EE" sz="2800" dirty="0" smtClean="0"/>
              <a:t>tuleks </a:t>
            </a:r>
            <a:r>
              <a:rPr lang="et-EE" sz="2800" dirty="0" err="1" smtClean="0"/>
              <a:t>genotüpiseerida</a:t>
            </a:r>
            <a:endParaRPr lang="et-EE" sz="2800" dirty="0" smtClean="0"/>
          </a:p>
          <a:p>
            <a:pPr lvl="1"/>
            <a:r>
              <a:rPr lang="et-EE" sz="2600" dirty="0" smtClean="0"/>
              <a:t>HLA-A </a:t>
            </a:r>
            <a:r>
              <a:rPr lang="et-EE" sz="2600" dirty="0"/>
              <a:t>ja B </a:t>
            </a:r>
            <a:r>
              <a:rPr lang="et-EE" sz="2600" dirty="0" smtClean="0"/>
              <a:t>suhtes </a:t>
            </a:r>
            <a:r>
              <a:rPr lang="et-EE" sz="2600" dirty="0"/>
              <a:t>600 </a:t>
            </a:r>
            <a:r>
              <a:rPr lang="et-EE" sz="2600" dirty="0" err="1"/>
              <a:t>afereesidoonorit</a:t>
            </a:r>
            <a:r>
              <a:rPr lang="et-EE" sz="2600" dirty="0"/>
              <a:t> </a:t>
            </a:r>
            <a:r>
              <a:rPr lang="et-EE" sz="2600" dirty="0" smtClean="0"/>
              <a:t>+ ajas lisanduvad </a:t>
            </a:r>
            <a:r>
              <a:rPr lang="et-EE" sz="2600" dirty="0" err="1" smtClean="0"/>
              <a:t>afereesidoonorid</a:t>
            </a:r>
            <a:endParaRPr lang="et-EE" sz="2600" dirty="0"/>
          </a:p>
          <a:p>
            <a:pPr lvl="1"/>
            <a:r>
              <a:rPr lang="et-EE" sz="2600" dirty="0"/>
              <a:t>k</a:t>
            </a:r>
            <a:r>
              <a:rPr lang="et-EE" sz="2600" dirty="0" smtClean="0"/>
              <a:t>orduvaid ülekandeid saavad patsiendid  </a:t>
            </a:r>
            <a:endParaRPr lang="et-EE" sz="2600" dirty="0" smtClean="0"/>
          </a:p>
          <a:p>
            <a:r>
              <a:rPr lang="et-EE" sz="2800" dirty="0" err="1" smtClean="0"/>
              <a:t>Trombotsüütide</a:t>
            </a:r>
            <a:r>
              <a:rPr lang="et-EE" sz="2800" dirty="0" smtClean="0"/>
              <a:t> </a:t>
            </a:r>
            <a:r>
              <a:rPr lang="et-EE" sz="2800" dirty="0"/>
              <a:t>ülekandeid sai 2024.a PERH-s (ilma tütardeta) 1118 patsienti ja üle kanti 2346 </a:t>
            </a:r>
            <a:r>
              <a:rPr lang="et-EE" sz="2800" dirty="0" smtClean="0"/>
              <a:t>doosi. Seal hulgas a</a:t>
            </a:r>
            <a:r>
              <a:rPr lang="en-US" sz="2800" dirty="0" err="1" smtClean="0"/>
              <a:t>fereesi</a:t>
            </a:r>
            <a:r>
              <a:rPr lang="en-US" sz="2800" dirty="0" smtClean="0"/>
              <a:t> </a:t>
            </a:r>
            <a:r>
              <a:rPr lang="et-EE" sz="2800" dirty="0" err="1" smtClean="0"/>
              <a:t>trombotsüüte</a:t>
            </a:r>
            <a:r>
              <a:rPr lang="en-US" sz="2800" dirty="0" smtClean="0"/>
              <a:t> </a:t>
            </a:r>
            <a:r>
              <a:rPr lang="en-US" sz="2800" dirty="0" err="1"/>
              <a:t>kanti</a:t>
            </a:r>
            <a:r>
              <a:rPr lang="en-US" sz="2800" dirty="0"/>
              <a:t> </a:t>
            </a:r>
            <a:r>
              <a:rPr lang="en-US" sz="2800" dirty="0" err="1"/>
              <a:t>üle</a:t>
            </a:r>
            <a:r>
              <a:rPr lang="en-US" sz="2800" dirty="0"/>
              <a:t> 342 </a:t>
            </a:r>
            <a:r>
              <a:rPr lang="en-US" sz="2800" dirty="0" smtClean="0"/>
              <a:t>p</a:t>
            </a:r>
            <a:r>
              <a:rPr lang="et-EE" sz="2800" dirty="0" err="1" smtClean="0"/>
              <a:t>atsiendile</a:t>
            </a:r>
            <a:r>
              <a:rPr lang="et-EE" sz="2800" dirty="0" smtClean="0"/>
              <a:t>,</a:t>
            </a:r>
            <a:r>
              <a:rPr lang="en-US" sz="2800" dirty="0" smtClean="0"/>
              <a:t> </a:t>
            </a:r>
            <a:r>
              <a:rPr lang="en-US" sz="2800" dirty="0" err="1"/>
              <a:t>kokku</a:t>
            </a:r>
            <a:r>
              <a:rPr lang="en-US" sz="2800" dirty="0"/>
              <a:t> 904 </a:t>
            </a:r>
            <a:r>
              <a:rPr lang="en-US" sz="2800" dirty="0" err="1"/>
              <a:t>doosi</a:t>
            </a:r>
            <a:r>
              <a:rPr lang="en-US" sz="2800" dirty="0"/>
              <a:t>. </a:t>
            </a:r>
            <a:endParaRPr lang="et-EE" sz="2800" dirty="0" smtClean="0"/>
          </a:p>
          <a:p>
            <a:pPr marL="0" indent="0">
              <a:buNone/>
            </a:pPr>
            <a:endParaRPr lang="et-EE" sz="2800" dirty="0" smtClean="0"/>
          </a:p>
        </p:txBody>
      </p:sp>
    </p:spTree>
    <p:extLst>
      <p:ext uri="{BB962C8B-B14F-4D97-AF65-F5344CB8AC3E}">
        <p14:creationId xmlns:p14="http://schemas.microsoft.com/office/powerpoint/2010/main" val="64402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851" y="378307"/>
            <a:ext cx="10058400" cy="727480"/>
          </a:xfrm>
        </p:spPr>
        <p:txBody>
          <a:bodyPr>
            <a:normAutofit/>
          </a:bodyPr>
          <a:lstStyle/>
          <a:p>
            <a:r>
              <a:rPr lang="et-EE" sz="4000" dirty="0" smtClean="0"/>
              <a:t>Kokkuvõte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851" y="1350335"/>
            <a:ext cx="10458397" cy="4821865"/>
          </a:xfrm>
        </p:spPr>
        <p:txBody>
          <a:bodyPr>
            <a:normAutofit/>
          </a:bodyPr>
          <a:lstStyle/>
          <a:p>
            <a:r>
              <a:rPr lang="et-EE" sz="2800" dirty="0" err="1" smtClean="0"/>
              <a:t>Afereesi</a:t>
            </a:r>
            <a:r>
              <a:rPr lang="et-EE" sz="2800" dirty="0" smtClean="0"/>
              <a:t> </a:t>
            </a:r>
            <a:r>
              <a:rPr lang="et-EE" sz="2800" dirty="0" err="1"/>
              <a:t>t</a:t>
            </a:r>
            <a:r>
              <a:rPr lang="et-EE" sz="2800" dirty="0" err="1" smtClean="0"/>
              <a:t>rombotsüütide</a:t>
            </a:r>
            <a:r>
              <a:rPr lang="et-EE" sz="2800" dirty="0" smtClean="0"/>
              <a:t> sobitamine HLA-A ja HLA-B </a:t>
            </a:r>
            <a:r>
              <a:rPr lang="et-EE" sz="2800" dirty="0" err="1" smtClean="0"/>
              <a:t>genotüpiseerimise</a:t>
            </a:r>
            <a:r>
              <a:rPr lang="et-EE" sz="2800" dirty="0" smtClean="0"/>
              <a:t> andmete alusel aitab minimeerida patsientidel </a:t>
            </a:r>
            <a:r>
              <a:rPr lang="et-EE" sz="2800" dirty="0" err="1" smtClean="0"/>
              <a:t>alloantikehade</a:t>
            </a:r>
            <a:r>
              <a:rPr lang="et-EE" sz="2800" dirty="0" smtClean="0"/>
              <a:t> teket.</a:t>
            </a:r>
          </a:p>
          <a:p>
            <a:r>
              <a:rPr lang="et-EE" sz="2800" dirty="0" smtClean="0"/>
              <a:t>See tagab hea ravivastuse </a:t>
            </a:r>
            <a:r>
              <a:rPr lang="et-EE" sz="2800" dirty="0" err="1" smtClean="0"/>
              <a:t>trombotsütopeeniaga</a:t>
            </a:r>
            <a:r>
              <a:rPr lang="et-EE" sz="2800" dirty="0" smtClean="0"/>
              <a:t> patsientidel, </a:t>
            </a:r>
            <a:r>
              <a:rPr lang="et-EE" sz="2800" dirty="0" err="1" smtClean="0"/>
              <a:t>trombotsüütide</a:t>
            </a:r>
            <a:r>
              <a:rPr lang="et-EE" sz="2800" dirty="0" smtClean="0"/>
              <a:t> </a:t>
            </a:r>
            <a:r>
              <a:rPr lang="et-EE" sz="2800" dirty="0" err="1" smtClean="0"/>
              <a:t>refraktaarsus</a:t>
            </a:r>
            <a:r>
              <a:rPr lang="et-EE" sz="2800" dirty="0" smtClean="0"/>
              <a:t> HLA-st tulenevatest põhjustest on viidud miinimumini.</a:t>
            </a:r>
          </a:p>
          <a:p>
            <a:r>
              <a:rPr lang="et-EE" sz="2800" dirty="0" err="1"/>
              <a:t>Onkohematoloogilised</a:t>
            </a:r>
            <a:r>
              <a:rPr lang="et-EE" sz="2800" dirty="0"/>
              <a:t> patsiendid võivad tulevikus vajada luuüdi </a:t>
            </a:r>
            <a:r>
              <a:rPr lang="et-EE" sz="2800" dirty="0" smtClean="0"/>
              <a:t>siirdamist ja seetõttu on </a:t>
            </a:r>
            <a:r>
              <a:rPr lang="et-EE" sz="2800" dirty="0" err="1" smtClean="0"/>
              <a:t>sensibiliseerumise</a:t>
            </a:r>
            <a:r>
              <a:rPr lang="et-EE" sz="2800" dirty="0" smtClean="0"/>
              <a:t> vältimine väga oluline.</a:t>
            </a:r>
            <a:endParaRPr lang="en-US" sz="2800" dirty="0"/>
          </a:p>
          <a:p>
            <a:r>
              <a:rPr lang="et-EE" sz="2800" dirty="0" smtClean="0"/>
              <a:t>Võiks kaaluda ka HPA antigeenide määramist (sh rasedad)</a:t>
            </a:r>
          </a:p>
        </p:txBody>
      </p:sp>
    </p:spTree>
    <p:extLst>
      <p:ext uri="{BB962C8B-B14F-4D97-AF65-F5344CB8AC3E}">
        <p14:creationId xmlns:p14="http://schemas.microsoft.com/office/powerpoint/2010/main" val="5766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113" y="116648"/>
            <a:ext cx="10515600" cy="608910"/>
          </a:xfrm>
        </p:spPr>
        <p:txBody>
          <a:bodyPr>
            <a:noAutofit/>
          </a:bodyPr>
          <a:lstStyle/>
          <a:p>
            <a:r>
              <a:rPr lang="et-EE" sz="4000" dirty="0" smtClean="0"/>
              <a:t>Kasutatud allikad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209" y="725558"/>
            <a:ext cx="11837504" cy="604299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t-EE" sz="2400" dirty="0" smtClean="0"/>
              <a:t>Immunoloogia õpik kõrgkoolidele. R Uibo, K Kisand, P Peterson, K </a:t>
            </a:r>
            <a:r>
              <a:rPr lang="et-EE" sz="2400" dirty="0" err="1" smtClean="0"/>
              <a:t>reimand</a:t>
            </a:r>
            <a:r>
              <a:rPr lang="et-EE" sz="2400" dirty="0" smtClean="0"/>
              <a:t> (2015)</a:t>
            </a:r>
          </a:p>
          <a:p>
            <a:pPr marL="457200" indent="-457200">
              <a:buFont typeface="+mj-lt"/>
              <a:buAutoNum type="arabicPeriod"/>
            </a:pPr>
            <a:r>
              <a:rPr lang="et-EE" sz="2400" dirty="0" err="1" smtClean="0"/>
              <a:t>Platelet</a:t>
            </a:r>
            <a:r>
              <a:rPr lang="et-EE" sz="2400" dirty="0" smtClean="0"/>
              <a:t> transfusioon </a:t>
            </a:r>
            <a:r>
              <a:rPr lang="et-EE" sz="2400" dirty="0" err="1" smtClean="0"/>
              <a:t>refractoriness</a:t>
            </a:r>
            <a:r>
              <a:rPr lang="et-EE" sz="2400" dirty="0" smtClean="0"/>
              <a:t>: </a:t>
            </a:r>
            <a:r>
              <a:rPr lang="et-EE" sz="2400" dirty="0" err="1" smtClean="0"/>
              <a:t>how</a:t>
            </a:r>
            <a:r>
              <a:rPr lang="et-EE" sz="2400" dirty="0" smtClean="0"/>
              <a:t> </a:t>
            </a:r>
            <a:r>
              <a:rPr lang="et-EE" sz="2400" dirty="0" err="1" smtClean="0"/>
              <a:t>do</a:t>
            </a:r>
            <a:r>
              <a:rPr lang="et-EE" sz="2400" dirty="0" smtClean="0"/>
              <a:t> I diagnoose and manage? C S </a:t>
            </a:r>
            <a:r>
              <a:rPr lang="et-EE" sz="2400" dirty="0" err="1" smtClean="0"/>
              <a:t>Cohn</a:t>
            </a:r>
            <a:r>
              <a:rPr lang="et-EE" sz="2400" dirty="0" smtClean="0"/>
              <a:t>, ASH </a:t>
            </a:r>
            <a:r>
              <a:rPr lang="et-EE" sz="2400" dirty="0" err="1" smtClean="0"/>
              <a:t>Education</a:t>
            </a:r>
            <a:r>
              <a:rPr lang="et-EE" sz="2400" dirty="0" smtClean="0"/>
              <a:t> </a:t>
            </a:r>
            <a:r>
              <a:rPr lang="et-EE" sz="2400" dirty="0" err="1" smtClean="0"/>
              <a:t>Program</a:t>
            </a:r>
            <a:r>
              <a:rPr lang="et-EE" sz="2400" dirty="0" smtClean="0"/>
              <a:t> (2020)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Platelet </a:t>
            </a:r>
            <a:r>
              <a:rPr lang="et-EE" sz="2400" dirty="0" smtClean="0"/>
              <a:t>r</a:t>
            </a:r>
            <a:r>
              <a:rPr lang="en-US" sz="2400" dirty="0" err="1" smtClean="0"/>
              <a:t>efractoriness</a:t>
            </a:r>
            <a:r>
              <a:rPr lang="en-US" sz="2400" dirty="0" smtClean="0"/>
              <a:t> </a:t>
            </a:r>
            <a:r>
              <a:rPr lang="en-US" sz="2400" dirty="0"/>
              <a:t>during </a:t>
            </a:r>
            <a:r>
              <a:rPr lang="et-EE" sz="2400" dirty="0" err="1"/>
              <a:t>b</a:t>
            </a:r>
            <a:r>
              <a:rPr lang="et-EE" sz="2400" dirty="0" err="1" smtClean="0"/>
              <a:t>one</a:t>
            </a:r>
            <a:r>
              <a:rPr lang="en-US" sz="2400" dirty="0" smtClean="0"/>
              <a:t> </a:t>
            </a:r>
            <a:r>
              <a:rPr lang="et-EE" sz="2400" dirty="0"/>
              <a:t>m</a:t>
            </a:r>
            <a:r>
              <a:rPr lang="en-US" sz="2400" dirty="0" smtClean="0"/>
              <a:t>arrow </a:t>
            </a:r>
            <a:r>
              <a:rPr lang="et-EE" sz="2400" dirty="0" smtClean="0"/>
              <a:t>t</a:t>
            </a:r>
            <a:r>
              <a:rPr lang="en-US" sz="2400" dirty="0" err="1" smtClean="0"/>
              <a:t>ransplantation</a:t>
            </a:r>
            <a:r>
              <a:rPr lang="en-US" sz="2400" dirty="0"/>
              <a:t>, </a:t>
            </a:r>
            <a:r>
              <a:rPr lang="et-EE" sz="2400" dirty="0" smtClean="0"/>
              <a:t>c</a:t>
            </a:r>
            <a:r>
              <a:rPr lang="en-US" sz="2400" dirty="0" err="1" smtClean="0"/>
              <a:t>omparison</a:t>
            </a:r>
            <a:r>
              <a:rPr lang="en-US" sz="2400" dirty="0" smtClean="0"/>
              <a:t> </a:t>
            </a:r>
            <a:r>
              <a:rPr lang="en-US" sz="2400" dirty="0"/>
              <a:t>in </a:t>
            </a:r>
            <a:r>
              <a:rPr lang="et-EE" sz="2400" dirty="0" smtClean="0"/>
              <a:t>a</a:t>
            </a:r>
            <a:r>
              <a:rPr lang="en-US" sz="2400" dirty="0" err="1" smtClean="0"/>
              <a:t>plasti</a:t>
            </a:r>
            <a:r>
              <a:rPr lang="et-EE" sz="2400" dirty="0" smtClean="0"/>
              <a:t>c </a:t>
            </a:r>
            <a:r>
              <a:rPr lang="en-US" sz="2400" dirty="0" smtClean="0"/>
              <a:t>anemia </a:t>
            </a:r>
            <a:r>
              <a:rPr lang="en-US" sz="2400" dirty="0"/>
              <a:t>and </a:t>
            </a:r>
            <a:r>
              <a:rPr lang="et-EE" sz="2400" dirty="0" smtClean="0"/>
              <a:t>b</a:t>
            </a:r>
            <a:r>
              <a:rPr lang="en-US" sz="2400" dirty="0" smtClean="0"/>
              <a:t>eta </a:t>
            </a:r>
            <a:r>
              <a:rPr lang="et-EE" sz="2400" dirty="0" smtClean="0"/>
              <a:t>t</a:t>
            </a:r>
            <a:r>
              <a:rPr lang="en-US" sz="2400" dirty="0" err="1" smtClean="0"/>
              <a:t>halassemia</a:t>
            </a:r>
            <a:r>
              <a:rPr lang="en-US" sz="2400" dirty="0" smtClean="0"/>
              <a:t> </a:t>
            </a:r>
            <a:r>
              <a:rPr lang="et-EE" sz="2400" dirty="0" smtClean="0"/>
              <a:t>m</a:t>
            </a:r>
            <a:r>
              <a:rPr lang="en-US" sz="2400" dirty="0" err="1" smtClean="0"/>
              <a:t>ajor</a:t>
            </a:r>
            <a:r>
              <a:rPr lang="en-US" sz="2400" dirty="0" smtClean="0"/>
              <a:t> </a:t>
            </a:r>
            <a:r>
              <a:rPr lang="et-EE" sz="2400" dirty="0" smtClean="0"/>
              <a:t>p</a:t>
            </a:r>
            <a:r>
              <a:rPr lang="en-US" sz="2400" dirty="0" err="1" smtClean="0"/>
              <a:t>atients</a:t>
            </a:r>
            <a:r>
              <a:rPr lang="en-US" sz="2400" dirty="0" smtClean="0"/>
              <a:t>.</a:t>
            </a:r>
            <a:r>
              <a:rPr lang="et-EE" sz="2400" dirty="0" smtClean="0"/>
              <a:t> A </a:t>
            </a:r>
            <a:r>
              <a:rPr lang="et-EE" sz="2400" dirty="0" err="1" smtClean="0"/>
              <a:t>Mahesar</a:t>
            </a:r>
            <a:r>
              <a:rPr lang="et-EE" sz="2400" dirty="0"/>
              <a:t> </a:t>
            </a:r>
            <a:r>
              <a:rPr lang="et-EE" sz="2400" dirty="0" smtClean="0"/>
              <a:t>et </a:t>
            </a:r>
            <a:r>
              <a:rPr lang="et-EE" sz="2400" dirty="0" err="1" smtClean="0"/>
              <a:t>al</a:t>
            </a:r>
            <a:r>
              <a:rPr lang="et-EE" sz="2400" dirty="0" smtClean="0"/>
              <a:t>, </a:t>
            </a:r>
            <a:r>
              <a:rPr lang="en-US" sz="2400" dirty="0"/>
              <a:t>Biology of Blood and Marrow Transplantation, Volume 26, Issue 3, S210 - </a:t>
            </a:r>
            <a:r>
              <a:rPr lang="en-US" sz="2400" dirty="0" smtClean="0"/>
              <a:t>S211</a:t>
            </a:r>
            <a:r>
              <a:rPr lang="et-EE" sz="2400" dirty="0" smtClean="0"/>
              <a:t> (2020)</a:t>
            </a:r>
          </a:p>
          <a:p>
            <a:pPr marL="457200" indent="-457200">
              <a:buFont typeface="+mj-lt"/>
              <a:buAutoNum type="arabicPeriod"/>
            </a:pPr>
            <a:r>
              <a:rPr lang="et-EE" sz="2400" dirty="0" err="1" smtClean="0"/>
              <a:t>An</a:t>
            </a:r>
            <a:r>
              <a:rPr lang="et-EE" sz="2400" dirty="0" smtClean="0"/>
              <a:t> </a:t>
            </a:r>
            <a:r>
              <a:rPr lang="et-EE" sz="2400" dirty="0" err="1" smtClean="0"/>
              <a:t>overview</a:t>
            </a:r>
            <a:r>
              <a:rPr lang="et-EE" sz="2400" dirty="0" smtClean="0"/>
              <a:t> of </a:t>
            </a:r>
            <a:r>
              <a:rPr lang="et-EE" sz="2400" dirty="0" err="1" smtClean="0"/>
              <a:t>blood</a:t>
            </a:r>
            <a:r>
              <a:rPr lang="et-EE" sz="2400" dirty="0" smtClean="0"/>
              <a:t> </a:t>
            </a:r>
            <a:r>
              <a:rPr lang="et-EE" sz="2400" dirty="0" err="1" smtClean="0"/>
              <a:t>group</a:t>
            </a:r>
            <a:r>
              <a:rPr lang="et-EE" sz="2400" dirty="0" smtClean="0"/>
              <a:t> </a:t>
            </a:r>
            <a:r>
              <a:rPr lang="et-EE" sz="2400" dirty="0" err="1" smtClean="0"/>
              <a:t>genotyping</a:t>
            </a:r>
            <a:r>
              <a:rPr lang="et-EE" sz="2400" dirty="0" smtClean="0"/>
              <a:t>. G </a:t>
            </a:r>
            <a:r>
              <a:rPr lang="et-EE" sz="2400" dirty="0" err="1" smtClean="0"/>
              <a:t>Daniels</a:t>
            </a:r>
            <a:r>
              <a:rPr lang="et-EE" sz="2400" dirty="0" smtClean="0"/>
              <a:t>, </a:t>
            </a:r>
            <a:r>
              <a:rPr lang="et-EE" sz="2400" dirty="0" err="1" smtClean="0"/>
              <a:t>Annals</a:t>
            </a:r>
            <a:r>
              <a:rPr lang="et-EE" sz="2400" dirty="0" smtClean="0"/>
              <a:t> of </a:t>
            </a:r>
            <a:r>
              <a:rPr lang="et-EE" sz="2400" dirty="0" err="1" smtClean="0"/>
              <a:t>Blood</a:t>
            </a:r>
            <a:r>
              <a:rPr lang="et-EE" sz="2400" dirty="0" smtClean="0"/>
              <a:t> (2023)</a:t>
            </a:r>
          </a:p>
          <a:p>
            <a:pPr marL="457200" indent="-457200">
              <a:buFont typeface="+mj-lt"/>
              <a:buAutoNum type="arabicPeriod"/>
            </a:pPr>
            <a:r>
              <a:rPr lang="et-EE" sz="2400" dirty="0" smtClean="0"/>
              <a:t>Anti-HLA </a:t>
            </a:r>
            <a:r>
              <a:rPr lang="et-EE" sz="2400" dirty="0" err="1" smtClean="0"/>
              <a:t>Class</a:t>
            </a:r>
            <a:r>
              <a:rPr lang="et-EE" sz="2400" dirty="0" smtClean="0"/>
              <a:t> I </a:t>
            </a:r>
            <a:r>
              <a:rPr lang="et-EE" sz="2400" dirty="0" err="1" smtClean="0"/>
              <a:t>alloantibodies</a:t>
            </a:r>
            <a:r>
              <a:rPr lang="et-EE" sz="2400" dirty="0" smtClean="0"/>
              <a:t> in </a:t>
            </a:r>
            <a:r>
              <a:rPr lang="et-EE" sz="2400" dirty="0" err="1" smtClean="0"/>
              <a:t>platelet</a:t>
            </a:r>
            <a:r>
              <a:rPr lang="et-EE" sz="2400" dirty="0" smtClean="0"/>
              <a:t> transfusioon </a:t>
            </a:r>
            <a:r>
              <a:rPr lang="et-EE" sz="2400" dirty="0" err="1" smtClean="0"/>
              <a:t>refractoriness</a:t>
            </a:r>
            <a:r>
              <a:rPr lang="et-EE" sz="2400" dirty="0" smtClean="0"/>
              <a:t>: </a:t>
            </a:r>
            <a:r>
              <a:rPr lang="et-EE" sz="2400" dirty="0" err="1" smtClean="0"/>
              <a:t>From</a:t>
            </a:r>
            <a:r>
              <a:rPr lang="et-EE" sz="2400" dirty="0" smtClean="0"/>
              <a:t> </a:t>
            </a:r>
            <a:r>
              <a:rPr lang="et-EE" sz="2400" dirty="0" err="1" smtClean="0"/>
              <a:t>mechanisms</a:t>
            </a:r>
            <a:r>
              <a:rPr lang="et-EE" sz="2400" dirty="0" smtClean="0"/>
              <a:t> and </a:t>
            </a:r>
            <a:r>
              <a:rPr lang="et-EE" sz="2400" dirty="0" err="1" smtClean="0"/>
              <a:t>determinants</a:t>
            </a:r>
            <a:r>
              <a:rPr lang="et-EE" sz="2400" dirty="0" smtClean="0"/>
              <a:t> </a:t>
            </a:r>
            <a:r>
              <a:rPr lang="et-EE" sz="2400" dirty="0" err="1" smtClean="0"/>
              <a:t>to</a:t>
            </a:r>
            <a:r>
              <a:rPr lang="et-EE" sz="2400" dirty="0" smtClean="0"/>
              <a:t> </a:t>
            </a:r>
            <a:r>
              <a:rPr lang="et-EE" sz="2400" dirty="0" err="1" smtClean="0"/>
              <a:t>therapeutic</a:t>
            </a:r>
            <a:r>
              <a:rPr lang="et-EE" sz="2400" dirty="0" smtClean="0"/>
              <a:t> </a:t>
            </a:r>
            <a:r>
              <a:rPr lang="et-EE" sz="2400" dirty="0" err="1" smtClean="0"/>
              <a:t>prospects</a:t>
            </a:r>
            <a:r>
              <a:rPr lang="et-EE" sz="2400" dirty="0" smtClean="0"/>
              <a:t>. A </a:t>
            </a:r>
            <a:r>
              <a:rPr lang="et-EE" sz="2400" dirty="0" err="1" smtClean="0"/>
              <a:t>Couvidou</a:t>
            </a:r>
            <a:r>
              <a:rPr lang="et-EE" sz="2400" dirty="0" smtClean="0"/>
              <a:t> et </a:t>
            </a:r>
            <a:r>
              <a:rPr lang="et-EE" sz="2400" dirty="0" err="1" smtClean="0"/>
              <a:t>al</a:t>
            </a:r>
            <a:r>
              <a:rPr lang="et-EE" sz="2400" dirty="0" smtClean="0"/>
              <a:t>, </a:t>
            </a:r>
            <a:r>
              <a:rPr lang="et-EE" sz="2400" dirty="0" err="1" smtClean="0"/>
              <a:t>Frontiers</a:t>
            </a:r>
            <a:r>
              <a:rPr lang="et-EE" sz="2400" dirty="0" smtClean="0"/>
              <a:t> in </a:t>
            </a:r>
            <a:r>
              <a:rPr lang="et-EE" sz="2400" dirty="0" err="1" smtClean="0"/>
              <a:t>Immunology</a:t>
            </a:r>
            <a:r>
              <a:rPr lang="et-EE" sz="2400" dirty="0" smtClean="0"/>
              <a:t> (2023)</a:t>
            </a:r>
          </a:p>
          <a:p>
            <a:pPr marL="457200" indent="-457200">
              <a:buFont typeface="+mj-lt"/>
              <a:buAutoNum type="arabicPeriod"/>
            </a:pPr>
            <a:r>
              <a:rPr lang="et-EE" sz="2400" dirty="0" err="1" smtClean="0"/>
              <a:t>Blood</a:t>
            </a:r>
            <a:r>
              <a:rPr lang="et-EE" sz="2400" dirty="0" smtClean="0"/>
              <a:t> doonor </a:t>
            </a:r>
            <a:r>
              <a:rPr lang="et-EE" sz="2400" dirty="0" err="1" smtClean="0"/>
              <a:t>biobank</a:t>
            </a:r>
            <a:r>
              <a:rPr lang="et-EE" sz="2400" dirty="0" smtClean="0"/>
              <a:t> and HLA </a:t>
            </a:r>
            <a:r>
              <a:rPr lang="et-EE" sz="2400" dirty="0" err="1" smtClean="0"/>
              <a:t>imputation</a:t>
            </a:r>
            <a:r>
              <a:rPr lang="et-EE" sz="2400" dirty="0" smtClean="0"/>
              <a:t> </a:t>
            </a:r>
            <a:r>
              <a:rPr lang="et-EE" sz="2400" dirty="0" err="1" smtClean="0"/>
              <a:t>as</a:t>
            </a:r>
            <a:r>
              <a:rPr lang="et-EE" sz="2400" dirty="0" smtClean="0"/>
              <a:t> </a:t>
            </a:r>
            <a:r>
              <a:rPr lang="et-EE" sz="2400" dirty="0" err="1" smtClean="0"/>
              <a:t>resource</a:t>
            </a:r>
            <a:r>
              <a:rPr lang="et-EE" sz="2400" dirty="0" smtClean="0"/>
              <a:t> </a:t>
            </a:r>
            <a:r>
              <a:rPr lang="et-EE" sz="2400" dirty="0" err="1" smtClean="0"/>
              <a:t>for</a:t>
            </a:r>
            <a:r>
              <a:rPr lang="et-EE" sz="2400" dirty="0" smtClean="0"/>
              <a:t> HLA </a:t>
            </a:r>
            <a:r>
              <a:rPr lang="et-EE" sz="2400" dirty="0" err="1" smtClean="0"/>
              <a:t>homozygous</a:t>
            </a:r>
            <a:r>
              <a:rPr lang="et-EE" sz="2400" dirty="0" smtClean="0"/>
              <a:t> </a:t>
            </a:r>
            <a:r>
              <a:rPr lang="et-EE" sz="2400" dirty="0" err="1" smtClean="0"/>
              <a:t>cells</a:t>
            </a:r>
            <a:r>
              <a:rPr lang="et-EE" sz="2400" dirty="0" smtClean="0"/>
              <a:t> </a:t>
            </a:r>
            <a:r>
              <a:rPr lang="et-EE" sz="2400" dirty="0" err="1" smtClean="0"/>
              <a:t>for</a:t>
            </a:r>
            <a:r>
              <a:rPr lang="et-EE" sz="2400" dirty="0" smtClean="0"/>
              <a:t> </a:t>
            </a:r>
            <a:r>
              <a:rPr lang="et-EE" sz="2400" dirty="0" err="1" smtClean="0"/>
              <a:t>therapeutic</a:t>
            </a:r>
            <a:r>
              <a:rPr lang="et-EE" sz="2400" dirty="0" smtClean="0"/>
              <a:t> and </a:t>
            </a:r>
            <a:r>
              <a:rPr lang="et-EE" sz="2400" dirty="0" err="1" smtClean="0"/>
              <a:t>research</a:t>
            </a:r>
            <a:r>
              <a:rPr lang="et-EE" sz="2400" dirty="0" smtClean="0"/>
              <a:t> </a:t>
            </a:r>
            <a:r>
              <a:rPr lang="et-EE" sz="2400" dirty="0" err="1" smtClean="0"/>
              <a:t>use</a:t>
            </a:r>
            <a:r>
              <a:rPr lang="et-EE" sz="2400" dirty="0" smtClean="0"/>
              <a:t>. J </a:t>
            </a:r>
            <a:r>
              <a:rPr lang="et-EE" sz="2400" dirty="0" err="1" smtClean="0"/>
              <a:t>Clancy</a:t>
            </a:r>
            <a:r>
              <a:rPr lang="et-EE" sz="2400" dirty="0" smtClean="0"/>
              <a:t> et </a:t>
            </a:r>
            <a:r>
              <a:rPr lang="et-EE" sz="2400" dirty="0" err="1" smtClean="0"/>
              <a:t>al</a:t>
            </a:r>
            <a:r>
              <a:rPr lang="et-EE" sz="2400" dirty="0" smtClean="0"/>
              <a:t>, </a:t>
            </a:r>
            <a:r>
              <a:rPr lang="et-EE" sz="2400" dirty="0" err="1" smtClean="0"/>
              <a:t>Stem</a:t>
            </a:r>
            <a:r>
              <a:rPr lang="et-EE" sz="2400" dirty="0" smtClean="0"/>
              <a:t> </a:t>
            </a:r>
            <a:r>
              <a:rPr lang="et-EE" sz="2400" dirty="0" err="1" smtClean="0"/>
              <a:t>Cell</a:t>
            </a:r>
            <a:r>
              <a:rPr lang="et-EE" sz="2400" dirty="0" smtClean="0"/>
              <a:t> </a:t>
            </a:r>
            <a:r>
              <a:rPr lang="et-EE" sz="2400" dirty="0" err="1" smtClean="0"/>
              <a:t>Research</a:t>
            </a:r>
            <a:r>
              <a:rPr lang="et-EE" sz="2400" dirty="0" smtClean="0"/>
              <a:t> and </a:t>
            </a:r>
            <a:r>
              <a:rPr lang="et-EE" sz="2400" dirty="0" err="1" smtClean="0"/>
              <a:t>therapy</a:t>
            </a:r>
            <a:r>
              <a:rPr lang="et-EE" sz="2400" dirty="0" smtClean="0"/>
              <a:t> (2022)</a:t>
            </a:r>
          </a:p>
          <a:p>
            <a:pPr marL="457200" indent="-457200">
              <a:buFont typeface="+mj-lt"/>
              <a:buAutoNum type="arabicPeriod"/>
            </a:pPr>
            <a:r>
              <a:rPr lang="et-EE" sz="2400" dirty="0" err="1" smtClean="0"/>
              <a:t>Simulataneous</a:t>
            </a:r>
            <a:r>
              <a:rPr lang="et-EE" sz="2400" dirty="0" smtClean="0"/>
              <a:t> </a:t>
            </a:r>
            <a:r>
              <a:rPr lang="et-EE" sz="2400" dirty="0" err="1" smtClean="0"/>
              <a:t>genotyping</a:t>
            </a:r>
            <a:r>
              <a:rPr lang="et-EE" sz="2400" dirty="0" smtClean="0"/>
              <a:t> </a:t>
            </a:r>
            <a:r>
              <a:rPr lang="et-EE" sz="2400" dirty="0" err="1" smtClean="0"/>
              <a:t>for</a:t>
            </a:r>
            <a:r>
              <a:rPr lang="et-EE" sz="2400" dirty="0" smtClean="0"/>
              <a:t> </a:t>
            </a:r>
            <a:r>
              <a:rPr lang="et-EE" sz="2400" dirty="0" err="1" smtClean="0"/>
              <a:t>human</a:t>
            </a:r>
            <a:r>
              <a:rPr lang="et-EE" sz="2400" dirty="0" smtClean="0"/>
              <a:t> </a:t>
            </a:r>
            <a:r>
              <a:rPr lang="et-EE" sz="2400" dirty="0" err="1" smtClean="0"/>
              <a:t>platelet</a:t>
            </a:r>
            <a:r>
              <a:rPr lang="et-EE" sz="2400" dirty="0" smtClean="0"/>
              <a:t> </a:t>
            </a:r>
            <a:r>
              <a:rPr lang="et-EE" sz="2400" dirty="0" err="1" smtClean="0"/>
              <a:t>antigene</a:t>
            </a:r>
            <a:r>
              <a:rPr lang="et-EE" sz="2400" dirty="0" smtClean="0"/>
              <a:t> </a:t>
            </a:r>
            <a:r>
              <a:rPr lang="et-EE" sz="2400" dirty="0" err="1" smtClean="0"/>
              <a:t>systems</a:t>
            </a:r>
            <a:r>
              <a:rPr lang="et-EE" sz="2400" dirty="0" smtClean="0"/>
              <a:t> and HLA-A and HLA-B </a:t>
            </a:r>
            <a:r>
              <a:rPr lang="et-EE" sz="2400" dirty="0" err="1" smtClean="0"/>
              <a:t>loci</a:t>
            </a:r>
            <a:r>
              <a:rPr lang="et-EE" sz="2400" dirty="0" smtClean="0"/>
              <a:t> </a:t>
            </a:r>
            <a:r>
              <a:rPr lang="et-EE" sz="2400" dirty="0" err="1" smtClean="0"/>
              <a:t>by</a:t>
            </a:r>
            <a:r>
              <a:rPr lang="et-EE" sz="2400" dirty="0" smtClean="0"/>
              <a:t> </a:t>
            </a:r>
            <a:r>
              <a:rPr lang="et-EE" sz="2400" dirty="0" err="1" smtClean="0"/>
              <a:t>targeted</a:t>
            </a:r>
            <a:r>
              <a:rPr lang="et-EE" sz="2400" dirty="0" smtClean="0"/>
              <a:t> </a:t>
            </a:r>
            <a:r>
              <a:rPr lang="et-EE" sz="2400" dirty="0" err="1" smtClean="0"/>
              <a:t>next-generation</a:t>
            </a:r>
            <a:r>
              <a:rPr lang="et-EE" sz="2400" dirty="0" smtClean="0"/>
              <a:t> </a:t>
            </a:r>
            <a:r>
              <a:rPr lang="et-EE" sz="2400" dirty="0" err="1" smtClean="0"/>
              <a:t>sequencing</a:t>
            </a:r>
            <a:r>
              <a:rPr lang="et-EE" sz="2400" dirty="0" smtClean="0"/>
              <a:t>. J </a:t>
            </a:r>
            <a:r>
              <a:rPr lang="et-EE" sz="2400" dirty="0" err="1" smtClean="0"/>
              <a:t>Wang</a:t>
            </a:r>
            <a:r>
              <a:rPr lang="et-EE" sz="2400" dirty="0" smtClean="0"/>
              <a:t> et </a:t>
            </a:r>
            <a:r>
              <a:rPr lang="et-EE" sz="2400" dirty="0" err="1" smtClean="0"/>
              <a:t>al</a:t>
            </a:r>
            <a:r>
              <a:rPr lang="et-EE" sz="2400" dirty="0" smtClean="0"/>
              <a:t>, </a:t>
            </a:r>
            <a:r>
              <a:rPr lang="et-EE" sz="2400" dirty="0" err="1" smtClean="0"/>
              <a:t>Frontiers</a:t>
            </a:r>
            <a:r>
              <a:rPr lang="et-EE" sz="2400" dirty="0" smtClean="0"/>
              <a:t> in </a:t>
            </a:r>
            <a:r>
              <a:rPr lang="et-EE" sz="2400" dirty="0" err="1" smtClean="0"/>
              <a:t>Immunology</a:t>
            </a:r>
            <a:r>
              <a:rPr lang="et-EE" sz="2400" dirty="0" smtClean="0"/>
              <a:t> (2022)</a:t>
            </a:r>
          </a:p>
          <a:p>
            <a:pPr marL="457200" indent="-457200">
              <a:buFont typeface="+mj-lt"/>
              <a:buAutoNum type="arabicPeriod"/>
            </a:pPr>
            <a:r>
              <a:rPr lang="et-EE" sz="2400" dirty="0" err="1" smtClean="0"/>
              <a:t>An</a:t>
            </a:r>
            <a:r>
              <a:rPr lang="et-EE" sz="2400" dirty="0" smtClean="0"/>
              <a:t> </a:t>
            </a:r>
            <a:r>
              <a:rPr lang="et-EE" sz="2400" dirty="0" err="1" smtClean="0"/>
              <a:t>epitope-based</a:t>
            </a:r>
            <a:r>
              <a:rPr lang="et-EE" sz="2400" dirty="0" smtClean="0"/>
              <a:t> </a:t>
            </a:r>
            <a:r>
              <a:rPr lang="et-EE" sz="2400" dirty="0" err="1" smtClean="0"/>
              <a:t>approach</a:t>
            </a:r>
            <a:r>
              <a:rPr lang="et-EE" sz="2400" dirty="0" smtClean="0"/>
              <a:t> of HLA-</a:t>
            </a:r>
            <a:r>
              <a:rPr lang="et-EE" sz="2400" dirty="0" err="1" smtClean="0"/>
              <a:t>matched</a:t>
            </a:r>
            <a:r>
              <a:rPr lang="et-EE" sz="2400" dirty="0" smtClean="0"/>
              <a:t> </a:t>
            </a:r>
            <a:r>
              <a:rPr lang="et-EE" sz="2400" dirty="0" err="1" smtClean="0"/>
              <a:t>platelets</a:t>
            </a:r>
            <a:r>
              <a:rPr lang="et-EE" sz="2400" dirty="0" smtClean="0"/>
              <a:t> </a:t>
            </a:r>
            <a:r>
              <a:rPr lang="et-EE" sz="2400" dirty="0" err="1" smtClean="0"/>
              <a:t>for</a:t>
            </a:r>
            <a:r>
              <a:rPr lang="et-EE" sz="2400" dirty="0" smtClean="0"/>
              <a:t> transfusioon: a </a:t>
            </a:r>
            <a:r>
              <a:rPr lang="et-EE" sz="2400" dirty="0" err="1" smtClean="0"/>
              <a:t>noninferiority</a:t>
            </a:r>
            <a:r>
              <a:rPr lang="et-EE" sz="2400" dirty="0" smtClean="0"/>
              <a:t> </a:t>
            </a:r>
            <a:r>
              <a:rPr lang="et-EE" sz="2400" dirty="0" err="1" smtClean="0"/>
              <a:t>crossover</a:t>
            </a:r>
            <a:r>
              <a:rPr lang="et-EE" sz="2400" dirty="0" smtClean="0"/>
              <a:t> </a:t>
            </a:r>
            <a:r>
              <a:rPr lang="et-EE" sz="2400" dirty="0" err="1" smtClean="0"/>
              <a:t>randomized</a:t>
            </a:r>
            <a:r>
              <a:rPr lang="et-EE" sz="2400" dirty="0" smtClean="0"/>
              <a:t> </a:t>
            </a:r>
            <a:r>
              <a:rPr lang="et-EE" sz="2400" dirty="0" err="1" smtClean="0"/>
              <a:t>trial</a:t>
            </a:r>
            <a:r>
              <a:rPr lang="et-EE" sz="2400" dirty="0" smtClean="0"/>
              <a:t>. J C </a:t>
            </a:r>
            <a:r>
              <a:rPr lang="et-EE" sz="2400" dirty="0" err="1" smtClean="0"/>
              <a:t>Marsh</a:t>
            </a:r>
            <a:r>
              <a:rPr lang="et-EE" sz="2400" dirty="0" smtClean="0"/>
              <a:t> et </a:t>
            </a:r>
            <a:r>
              <a:rPr lang="et-EE" sz="2400" dirty="0" err="1" smtClean="0"/>
              <a:t>al</a:t>
            </a:r>
            <a:r>
              <a:rPr lang="et-EE" sz="2400" dirty="0" smtClean="0"/>
              <a:t>, </a:t>
            </a:r>
            <a:r>
              <a:rPr lang="et-EE" sz="2400" dirty="0" err="1" smtClean="0"/>
              <a:t>Blood</a:t>
            </a:r>
            <a:r>
              <a:rPr lang="et-EE" sz="2400" dirty="0" smtClean="0"/>
              <a:t> (2021)</a:t>
            </a:r>
          </a:p>
          <a:p>
            <a:pPr marL="0" indent="0">
              <a:buNone/>
            </a:pPr>
            <a:endParaRPr lang="et-EE" dirty="0" smtClean="0"/>
          </a:p>
          <a:p>
            <a:endParaRPr lang="et-EE" dirty="0" smtClean="0"/>
          </a:p>
          <a:p>
            <a:endParaRPr lang="et-E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08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788" y="404454"/>
            <a:ext cx="10773696" cy="627933"/>
          </a:xfrm>
        </p:spPr>
        <p:txBody>
          <a:bodyPr>
            <a:noAutofit/>
          </a:bodyPr>
          <a:lstStyle/>
          <a:p>
            <a:r>
              <a:rPr lang="et-EE" sz="4000" dirty="0" smtClean="0"/>
              <a:t>Immuunsüsteemi ülevaade</a:t>
            </a:r>
            <a:endParaRPr lang="en-US" sz="40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22788" y="1160207"/>
            <a:ext cx="7142303" cy="5132438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565091" y="1160208"/>
            <a:ext cx="4459761" cy="5496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2500" dirty="0" smtClean="0"/>
              <a:t>Immuunsüsteem</a:t>
            </a:r>
          </a:p>
          <a:p>
            <a:r>
              <a:rPr lang="et-EE" sz="2500" dirty="0" smtClean="0"/>
              <a:t>loomulik ehk sünnipärane immuunsus</a:t>
            </a:r>
          </a:p>
          <a:p>
            <a:r>
              <a:rPr lang="et-EE" sz="2500" dirty="0" smtClean="0"/>
              <a:t>omandatud ehk adaptiivne immuunsus</a:t>
            </a:r>
          </a:p>
          <a:p>
            <a:pPr marL="0" indent="0">
              <a:buNone/>
            </a:pPr>
            <a:r>
              <a:rPr lang="et-EE" sz="2500" dirty="0" smtClean="0"/>
              <a:t>Immuunsüsteemi rakud arenevad luuüdis tüvirakkudest</a:t>
            </a:r>
          </a:p>
          <a:p>
            <a:r>
              <a:rPr lang="et-EE" sz="2500" dirty="0" err="1" smtClean="0"/>
              <a:t>Lümfoidne</a:t>
            </a:r>
            <a:r>
              <a:rPr lang="et-EE" sz="2500" dirty="0" smtClean="0"/>
              <a:t> liin (B, T, NK rakud)</a:t>
            </a:r>
          </a:p>
          <a:p>
            <a:r>
              <a:rPr lang="et-EE" sz="2500" dirty="0" err="1" smtClean="0"/>
              <a:t>Müeloidne</a:t>
            </a:r>
            <a:r>
              <a:rPr lang="et-EE" sz="2500" dirty="0" smtClean="0"/>
              <a:t> liin (</a:t>
            </a:r>
            <a:r>
              <a:rPr lang="et-EE" sz="2500" dirty="0" err="1" smtClean="0"/>
              <a:t>eosinofiilid</a:t>
            </a:r>
            <a:r>
              <a:rPr lang="et-EE" sz="2500" dirty="0" smtClean="0"/>
              <a:t>, </a:t>
            </a:r>
            <a:r>
              <a:rPr lang="et-EE" sz="2500" dirty="0" err="1" smtClean="0"/>
              <a:t>basofiilid</a:t>
            </a:r>
            <a:r>
              <a:rPr lang="et-EE" sz="2500" dirty="0" smtClean="0"/>
              <a:t>, fagotsüüdid)</a:t>
            </a:r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953068" y="6420465"/>
            <a:ext cx="2633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https://www.ibiology.org/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02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890" y="5295013"/>
            <a:ext cx="9105510" cy="510364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t-EE" sz="3600" dirty="0" smtClean="0"/>
              <a:t>Tänan tähelepanu eest!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22966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125"/>
            <a:ext cx="10896600" cy="696759"/>
          </a:xfrm>
        </p:spPr>
        <p:txBody>
          <a:bodyPr>
            <a:normAutofit/>
          </a:bodyPr>
          <a:lstStyle/>
          <a:p>
            <a:r>
              <a:rPr lang="et-EE" sz="4000" dirty="0" smtClean="0"/>
              <a:t>T-</a:t>
            </a:r>
            <a:r>
              <a:rPr lang="et-EE" sz="4000" dirty="0" err="1" smtClean="0"/>
              <a:t>lümfotsüütide</a:t>
            </a:r>
            <a:r>
              <a:rPr lang="et-EE" sz="4000" dirty="0" smtClean="0"/>
              <a:t> aktivatsioon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r="41675"/>
          <a:stretch/>
        </p:blipFill>
        <p:spPr>
          <a:xfrm>
            <a:off x="457200" y="1801326"/>
            <a:ext cx="4238324" cy="38538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32801" y="1329756"/>
            <a:ext cx="6718194" cy="5230761"/>
          </a:xfrm>
        </p:spPr>
        <p:txBody>
          <a:bodyPr>
            <a:normAutofit/>
          </a:bodyPr>
          <a:lstStyle/>
          <a:p>
            <a:r>
              <a:rPr lang="et-EE" sz="2400" dirty="0" err="1" smtClean="0"/>
              <a:t>T-rakk</a:t>
            </a:r>
            <a:r>
              <a:rPr lang="et-EE" sz="2400" dirty="0" smtClean="0"/>
              <a:t> tunneb ära antigeeni, kui see on lõhustatud paraja suurusega </a:t>
            </a:r>
            <a:r>
              <a:rPr lang="et-EE" sz="2400" dirty="0" smtClean="0"/>
              <a:t>molekuliks ja mida </a:t>
            </a:r>
            <a:r>
              <a:rPr lang="et-EE" sz="2400" dirty="0" smtClean="0"/>
              <a:t>esitletakse T-rakule </a:t>
            </a:r>
            <a:r>
              <a:rPr lang="et-EE" sz="2400" dirty="0" smtClean="0"/>
              <a:t>MHC </a:t>
            </a:r>
            <a:r>
              <a:rPr lang="et-EE" sz="2400" dirty="0" smtClean="0"/>
              <a:t>kompleksi abil. </a:t>
            </a:r>
          </a:p>
          <a:p>
            <a:r>
              <a:rPr lang="et-EE" sz="2400" dirty="0" err="1" smtClean="0"/>
              <a:t>Valguline</a:t>
            </a:r>
            <a:r>
              <a:rPr lang="et-EE" sz="2400" dirty="0" smtClean="0"/>
              <a:t> MHC kompleks ehk </a:t>
            </a:r>
            <a:r>
              <a:rPr lang="et-EE" sz="2400" dirty="0"/>
              <a:t>peamine </a:t>
            </a:r>
            <a:r>
              <a:rPr lang="et-EE" sz="2400" dirty="0" smtClean="0"/>
              <a:t>koesobivuskompleks on </a:t>
            </a:r>
            <a:r>
              <a:rPr lang="et-EE" sz="2400" dirty="0" err="1" smtClean="0"/>
              <a:t>ekspresseeritud</a:t>
            </a:r>
            <a:r>
              <a:rPr lang="et-EE" sz="2400" dirty="0" smtClean="0"/>
              <a:t> praktiliselt </a:t>
            </a:r>
            <a:r>
              <a:rPr lang="et-EE" sz="2400" dirty="0" smtClean="0"/>
              <a:t>kõikide </a:t>
            </a:r>
            <a:r>
              <a:rPr lang="et-EE" sz="2400" dirty="0" smtClean="0"/>
              <a:t>organismi </a:t>
            </a:r>
            <a:r>
              <a:rPr lang="et-EE" sz="2400" dirty="0" smtClean="0"/>
              <a:t>rakkude pinnal </a:t>
            </a:r>
            <a:r>
              <a:rPr lang="et-EE" sz="2400" dirty="0" smtClean="0"/>
              <a:t>ja selle ülesanne </a:t>
            </a:r>
            <a:r>
              <a:rPr lang="et-EE" sz="2400" dirty="0" smtClean="0"/>
              <a:t>on presenteerida T-rakule vastavat antigeeni.</a:t>
            </a:r>
          </a:p>
          <a:p>
            <a:r>
              <a:rPr lang="et-EE" sz="2400" dirty="0" smtClean="0"/>
              <a:t>Kui </a:t>
            </a:r>
            <a:r>
              <a:rPr lang="et-EE" sz="2400" dirty="0" err="1" smtClean="0"/>
              <a:t>T-raku</a:t>
            </a:r>
            <a:r>
              <a:rPr lang="et-EE" sz="2400" dirty="0" smtClean="0"/>
              <a:t> retseptor</a:t>
            </a:r>
            <a:r>
              <a:rPr lang="et-EE" sz="2400" dirty="0" smtClean="0"/>
              <a:t> </a:t>
            </a:r>
            <a:r>
              <a:rPr lang="et-EE" sz="2400" dirty="0" smtClean="0"/>
              <a:t>tunneb ära võõra antigeeni, siis see aktiveerib </a:t>
            </a:r>
            <a:r>
              <a:rPr lang="et-EE" sz="2400" dirty="0" err="1" smtClean="0"/>
              <a:t>T-raku</a:t>
            </a:r>
            <a:r>
              <a:rPr lang="et-EE" sz="2400" dirty="0" smtClean="0"/>
              <a:t> ja käivitub immunoloogiline kaskaad.</a:t>
            </a:r>
          </a:p>
          <a:p>
            <a:r>
              <a:rPr lang="et-EE" sz="2400" dirty="0" smtClean="0"/>
              <a:t>T-rakud: CD4+ </a:t>
            </a:r>
            <a:r>
              <a:rPr lang="et-EE" sz="2400" i="1" dirty="0" err="1" smtClean="0"/>
              <a:t>helperid</a:t>
            </a:r>
            <a:r>
              <a:rPr lang="et-EE" sz="2400" dirty="0" smtClean="0"/>
              <a:t> ja CD8+ </a:t>
            </a:r>
            <a:r>
              <a:rPr lang="et-EE" sz="2400" i="1" dirty="0" err="1" smtClean="0"/>
              <a:t>killerid</a:t>
            </a:r>
            <a:endParaRPr lang="et-EE" sz="2400" i="1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79061" y="5655126"/>
            <a:ext cx="43555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1600" dirty="0"/>
              <a:t>A </a:t>
            </a:r>
            <a:r>
              <a:rPr lang="et-EE" sz="1600" dirty="0" err="1" smtClean="0"/>
              <a:t>Sewell</a:t>
            </a:r>
            <a:r>
              <a:rPr lang="et-EE" sz="1600" dirty="0" smtClean="0"/>
              <a:t>, </a:t>
            </a:r>
            <a:r>
              <a:rPr lang="en-US" sz="1600" dirty="0" smtClean="0"/>
              <a:t>Nature Reviews Immunology</a:t>
            </a:r>
            <a:r>
              <a:rPr lang="et-EE" sz="1600" dirty="0"/>
              <a:t> </a:t>
            </a:r>
            <a:r>
              <a:rPr lang="et-EE" sz="1600" dirty="0" smtClean="0"/>
              <a:t>(2012)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9164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212" y="365126"/>
            <a:ext cx="6766827" cy="553568"/>
          </a:xfrm>
        </p:spPr>
        <p:txBody>
          <a:bodyPr>
            <a:noAutofit/>
          </a:bodyPr>
          <a:lstStyle/>
          <a:p>
            <a:r>
              <a:rPr lang="et-EE" sz="4000" dirty="0" smtClean="0"/>
              <a:t>MHC I ja II</a:t>
            </a:r>
            <a:endParaRPr lang="en-US" sz="40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564785" y="79713"/>
            <a:ext cx="4109763" cy="609780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9212" y="1003778"/>
            <a:ext cx="6916200" cy="5330570"/>
          </a:xfrm>
        </p:spPr>
        <p:txBody>
          <a:bodyPr>
            <a:normAutofit/>
          </a:bodyPr>
          <a:lstStyle/>
          <a:p>
            <a:r>
              <a:rPr lang="et-EE" sz="2400" dirty="0" smtClean="0"/>
              <a:t>MHC I on </a:t>
            </a:r>
            <a:r>
              <a:rPr lang="et-EE" sz="2400" dirty="0" err="1" smtClean="0"/>
              <a:t>ekspresseeritud</a:t>
            </a:r>
            <a:r>
              <a:rPr lang="et-EE" sz="2400" dirty="0" smtClean="0"/>
              <a:t> kõikide tuumaga rakkude pinnal, teda tunnevad ära CD8+ T-rakud.</a:t>
            </a:r>
          </a:p>
          <a:p>
            <a:r>
              <a:rPr lang="et-EE" sz="2400" dirty="0" smtClean="0"/>
              <a:t>MHC II on </a:t>
            </a:r>
            <a:r>
              <a:rPr lang="et-EE" sz="2400" dirty="0" err="1" smtClean="0"/>
              <a:t>ekspresseeritud</a:t>
            </a:r>
            <a:r>
              <a:rPr lang="et-EE" sz="2400" dirty="0" smtClean="0"/>
              <a:t> ainult APC rakkude pinnal (nt dendriidirakud), teda tunnevad ära CD4+ T-rakud.</a:t>
            </a:r>
          </a:p>
          <a:p>
            <a:r>
              <a:rPr lang="et-EE" sz="2400" dirty="0" smtClean="0"/>
              <a:t>MHC geenid on </a:t>
            </a:r>
            <a:r>
              <a:rPr lang="et-EE" sz="2400" dirty="0" err="1" smtClean="0"/>
              <a:t>ülikõrge</a:t>
            </a:r>
            <a:r>
              <a:rPr lang="et-EE" sz="2400" dirty="0" smtClean="0"/>
              <a:t> polügeensuse ja polümorfsusega. Asuvad 6. kromosoomi lühikeses õlas (3,5 </a:t>
            </a:r>
            <a:r>
              <a:rPr lang="et-EE" sz="2400" dirty="0" err="1" smtClean="0"/>
              <a:t>Mb</a:t>
            </a:r>
            <a:r>
              <a:rPr lang="et-EE" sz="2400" dirty="0" smtClean="0"/>
              <a:t>).</a:t>
            </a:r>
          </a:p>
          <a:p>
            <a:r>
              <a:rPr lang="et-EE" sz="2400" dirty="0" smtClean="0"/>
              <a:t>Inimese MHC geene nimetatakse HLA geenideks. </a:t>
            </a:r>
            <a:endParaRPr lang="et-EE" sz="2400" dirty="0" smtClean="0"/>
          </a:p>
          <a:p>
            <a:r>
              <a:rPr lang="et-EE" sz="2400" dirty="0" smtClean="0"/>
              <a:t>MHC </a:t>
            </a:r>
            <a:r>
              <a:rPr lang="et-EE" sz="2400" dirty="0" smtClean="0"/>
              <a:t>I = HLA I (A, B, C). MHC II = HLA II (DR, DQ, DP).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5679793" y="6262601"/>
            <a:ext cx="65122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1600" dirty="0"/>
              <a:t>L A </a:t>
            </a:r>
            <a:r>
              <a:rPr lang="et-EE" sz="1600" dirty="0" err="1"/>
              <a:t>Longjam</a:t>
            </a:r>
            <a:r>
              <a:rPr lang="et-EE" sz="1600" dirty="0"/>
              <a:t> et </a:t>
            </a:r>
            <a:r>
              <a:rPr lang="et-EE" sz="1600" dirty="0" err="1" smtClean="0"/>
              <a:t>al</a:t>
            </a:r>
            <a:r>
              <a:rPr lang="et-EE" sz="1600" dirty="0" smtClean="0"/>
              <a:t>, </a:t>
            </a:r>
            <a:r>
              <a:rPr lang="en-US" sz="1600" dirty="0" smtClean="0"/>
              <a:t>Asian Journal of Medical Sciences</a:t>
            </a:r>
            <a:r>
              <a:rPr lang="et-EE" sz="1600" dirty="0"/>
              <a:t> </a:t>
            </a:r>
            <a:r>
              <a:rPr lang="et-EE" sz="1600" dirty="0" smtClean="0"/>
              <a:t>(2017)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8619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284" y="365125"/>
            <a:ext cx="9144000" cy="716423"/>
          </a:xfrm>
        </p:spPr>
        <p:txBody>
          <a:bodyPr>
            <a:normAutofit/>
          </a:bodyPr>
          <a:lstStyle/>
          <a:p>
            <a:r>
              <a:rPr lang="et-EE" sz="4000" dirty="0" smtClean="0"/>
              <a:t>HLA ja </a:t>
            </a:r>
            <a:r>
              <a:rPr lang="et-EE" sz="4000" dirty="0" err="1" smtClean="0"/>
              <a:t>transplanatsioon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2284" y="1359825"/>
            <a:ext cx="9684774" cy="5584722"/>
          </a:xfrm>
        </p:spPr>
        <p:txBody>
          <a:bodyPr>
            <a:normAutofit/>
          </a:bodyPr>
          <a:lstStyle/>
          <a:p>
            <a:r>
              <a:rPr lang="et-EE" sz="2400" dirty="0" smtClean="0"/>
              <a:t>HLA geene kirjeldas esimesena prantslane Jean </a:t>
            </a:r>
            <a:r>
              <a:rPr lang="et-EE" sz="2400" dirty="0" err="1" smtClean="0"/>
              <a:t>Dausset</a:t>
            </a:r>
            <a:r>
              <a:rPr lang="et-EE" sz="2400" dirty="0"/>
              <a:t> </a:t>
            </a:r>
            <a:r>
              <a:rPr lang="et-EE" sz="2400" dirty="0" smtClean="0"/>
              <a:t>(1958) ja sai oma töö eest ka Nobeli preemia 1980 a.</a:t>
            </a:r>
          </a:p>
          <a:p>
            <a:r>
              <a:rPr lang="et-EE" sz="2400" dirty="0" smtClean="0"/>
              <a:t>Raku pinnal </a:t>
            </a:r>
            <a:r>
              <a:rPr lang="et-EE" sz="2400" dirty="0" err="1" smtClean="0"/>
              <a:t>ekspesseeritud</a:t>
            </a:r>
            <a:r>
              <a:rPr lang="et-EE" sz="2400" dirty="0" smtClean="0"/>
              <a:t> HLA valgukomplekside järgi saavad organismi T-rakud aru, kas tegemist on enda või võõraste rakkudega.</a:t>
            </a:r>
          </a:p>
          <a:p>
            <a:r>
              <a:rPr lang="et-EE" sz="2400" dirty="0" err="1" smtClean="0"/>
              <a:t>Allogeense</a:t>
            </a:r>
            <a:r>
              <a:rPr lang="et-EE" sz="2400" dirty="0" smtClean="0"/>
              <a:t> siiriku iga raku pinnal on tuhandeid HLA molekule, mis kutsuvad esile tugeva immuunreaktsiooni.</a:t>
            </a:r>
          </a:p>
          <a:p>
            <a:r>
              <a:rPr lang="et-EE" sz="2400" dirty="0" smtClean="0"/>
              <a:t>Otsene äratundmine =&gt; üle CD8+ T-rakkude =&gt; </a:t>
            </a:r>
            <a:r>
              <a:rPr lang="et-EE" sz="2400" dirty="0" err="1" smtClean="0"/>
              <a:t>tsütotoksilised</a:t>
            </a:r>
            <a:r>
              <a:rPr lang="et-EE" sz="2400" dirty="0" smtClean="0"/>
              <a:t> T-rakud hävitavad siiriku rakke =&gt; äge </a:t>
            </a:r>
            <a:r>
              <a:rPr lang="et-EE" sz="2400" dirty="0" err="1" smtClean="0"/>
              <a:t>äratõukereaktsioon</a:t>
            </a:r>
            <a:r>
              <a:rPr lang="et-EE" sz="2400" dirty="0" smtClean="0"/>
              <a:t>.</a:t>
            </a:r>
          </a:p>
          <a:p>
            <a:r>
              <a:rPr lang="et-EE" sz="2400" dirty="0" smtClean="0"/>
              <a:t>Kaudne äratundmine =&gt; üle CD4+ T-rakkude =&gt; toodetakse </a:t>
            </a:r>
            <a:r>
              <a:rPr lang="et-EE" sz="2400" dirty="0" err="1" smtClean="0"/>
              <a:t>tsütokiine</a:t>
            </a:r>
            <a:r>
              <a:rPr lang="et-EE" sz="2400" dirty="0" smtClean="0"/>
              <a:t>, mis hävitavad aeglaselt siiriku =&gt; krooniline </a:t>
            </a:r>
            <a:r>
              <a:rPr lang="et-EE" sz="2400" dirty="0" err="1" smtClean="0"/>
              <a:t>äratõukereaktsioon</a:t>
            </a:r>
            <a:r>
              <a:rPr lang="et-EE" sz="2400" dirty="0" smtClean="0"/>
              <a:t>.</a:t>
            </a:r>
          </a:p>
          <a:p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928736" y="365125"/>
            <a:ext cx="1714500" cy="23050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057068" y="2780017"/>
            <a:ext cx="14578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Jean Dausset </a:t>
            </a:r>
            <a:endParaRPr lang="et-EE" dirty="0" smtClean="0"/>
          </a:p>
          <a:p>
            <a:r>
              <a:rPr lang="en-US" dirty="0" smtClean="0"/>
              <a:t>(1916–2009)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1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3857" y="367674"/>
            <a:ext cx="7510626" cy="706214"/>
          </a:xfrm>
        </p:spPr>
        <p:txBody>
          <a:bodyPr>
            <a:normAutofit/>
          </a:bodyPr>
          <a:lstStyle/>
          <a:p>
            <a:r>
              <a:rPr lang="et-EE" sz="4000" dirty="0" smtClean="0"/>
              <a:t>HLA nomenklatuur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4529" y="1249678"/>
            <a:ext cx="5860860" cy="35165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915" y="5390707"/>
            <a:ext cx="2364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https://hla.alleles.org/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0892" y="2768703"/>
            <a:ext cx="5343150" cy="290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87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7733" y="901098"/>
            <a:ext cx="8386630" cy="627933"/>
          </a:xfrm>
        </p:spPr>
        <p:txBody>
          <a:bodyPr>
            <a:noAutofit/>
          </a:bodyPr>
          <a:lstStyle/>
          <a:p>
            <a:r>
              <a:rPr lang="et-EE" sz="4000" dirty="0" smtClean="0"/>
              <a:t>Uurimustöö eesmärgid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1938" y="1847850"/>
            <a:ext cx="10085439" cy="3778029"/>
          </a:xfrm>
        </p:spPr>
        <p:txBody>
          <a:bodyPr>
            <a:normAutofit/>
          </a:bodyPr>
          <a:lstStyle/>
          <a:p>
            <a:r>
              <a:rPr lang="et-EE" sz="3200" dirty="0" smtClean="0"/>
              <a:t>Kuidas testitakse Eestis veredoonorite ja patsientide omavahelist sobivust?</a:t>
            </a:r>
          </a:p>
          <a:p>
            <a:r>
              <a:rPr lang="et-EE" sz="3200" dirty="0" smtClean="0"/>
              <a:t>Milliseid uusi metoodikaid võiks selleks rakendada?</a:t>
            </a:r>
          </a:p>
          <a:p>
            <a:r>
              <a:rPr lang="et-EE" sz="3200" dirty="0" smtClean="0"/>
              <a:t>Mis oleks uute metoodikate mõju vereülekannete efektiivsusele?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4268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374" y="301330"/>
            <a:ext cx="9546201" cy="627933"/>
          </a:xfrm>
        </p:spPr>
        <p:txBody>
          <a:bodyPr>
            <a:noAutofit/>
          </a:bodyPr>
          <a:lstStyle/>
          <a:p>
            <a:r>
              <a:rPr lang="et-EE" sz="4000" dirty="0" smtClean="0"/>
              <a:t>Siirdamiseelne testimine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9374" y="1159433"/>
            <a:ext cx="10584426" cy="4965142"/>
          </a:xfrm>
        </p:spPr>
        <p:txBody>
          <a:bodyPr>
            <a:normAutofit/>
          </a:bodyPr>
          <a:lstStyle/>
          <a:p>
            <a:r>
              <a:rPr lang="et-EE" sz="2800" dirty="0" err="1" smtClean="0"/>
              <a:t>Üliäge</a:t>
            </a:r>
            <a:r>
              <a:rPr lang="et-EE" sz="2800" dirty="0" smtClean="0"/>
              <a:t> </a:t>
            </a:r>
            <a:r>
              <a:rPr lang="et-EE" sz="2800" dirty="0" err="1" smtClean="0"/>
              <a:t>äratõukereaktsioon</a:t>
            </a:r>
            <a:r>
              <a:rPr lang="et-EE" sz="2800" dirty="0" smtClean="0"/>
              <a:t>  =&gt; organismis on antikehad, mis reageerivad siiriku antigeenidega.</a:t>
            </a:r>
          </a:p>
          <a:p>
            <a:r>
              <a:rPr lang="et-EE" sz="2800" dirty="0" smtClean="0"/>
              <a:t>Selliste antikehade tekke põhjuseks on eelnevad vereülekanded, rasedused ja organite siirdamised.</a:t>
            </a:r>
          </a:p>
          <a:p>
            <a:r>
              <a:rPr lang="et-EE" sz="2800" dirty="0" smtClean="0"/>
              <a:t>Selleks, et </a:t>
            </a:r>
            <a:r>
              <a:rPr lang="et-EE" sz="2800" b="1" dirty="0" smtClean="0"/>
              <a:t>organite ja luuüdi siirdamine </a:t>
            </a:r>
            <a:r>
              <a:rPr lang="et-EE" sz="2800" dirty="0" smtClean="0"/>
              <a:t>oleks võimalikult edukas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t-EE" sz="2800" dirty="0" smtClean="0"/>
              <a:t>peab siirik sobima retsipiendile AB0 süsteemi järgi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t-EE" sz="2800" dirty="0" smtClean="0"/>
              <a:t>HLA-de sobivus peab olema võimalikult hea (alleeli grupi tasemel/kogu HLA geenide ulatuses)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t-EE" sz="2800" dirty="0" smtClean="0"/>
              <a:t>testitakse, et retsipiendil ei oleks siiriku </a:t>
            </a:r>
            <a:r>
              <a:rPr lang="et-EE" sz="2800" smtClean="0"/>
              <a:t>vastu </a:t>
            </a:r>
            <a:r>
              <a:rPr lang="et-EE" sz="2800" smtClean="0"/>
              <a:t>antikehi</a:t>
            </a:r>
            <a:endParaRPr lang="et-EE" sz="2800" dirty="0" smtClean="0"/>
          </a:p>
          <a:p>
            <a:pPr marL="0" indent="0">
              <a:buNone/>
            </a:pPr>
            <a:endParaRPr lang="et-EE" sz="32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01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6088"/>
          </a:xfrm>
        </p:spPr>
        <p:txBody>
          <a:bodyPr>
            <a:normAutofit fontScale="90000"/>
          </a:bodyPr>
          <a:lstStyle/>
          <a:p>
            <a:r>
              <a:rPr lang="et-EE" sz="4000" dirty="0" smtClean="0"/>
              <a:t>Doonorite testimine ja sobitamine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212113"/>
            <a:ext cx="10515600" cy="4996748"/>
          </a:xfrm>
        </p:spPr>
        <p:txBody>
          <a:bodyPr>
            <a:normAutofit/>
          </a:bodyPr>
          <a:lstStyle/>
          <a:p>
            <a:r>
              <a:rPr lang="et-EE" sz="2800" dirty="0" smtClean="0"/>
              <a:t>Vereülekande kõige olulisemaks aluseks on ABO ja </a:t>
            </a:r>
            <a:r>
              <a:rPr lang="et-EE" sz="2800" dirty="0" err="1" smtClean="0"/>
              <a:t>Rh</a:t>
            </a:r>
            <a:r>
              <a:rPr lang="et-EE" sz="2800" dirty="0" smtClean="0"/>
              <a:t> süsteem. ABO süsteemi puhul määratakse erütrotsüütide pinnal A ja B antigeeni. </a:t>
            </a:r>
            <a:r>
              <a:rPr lang="et-EE" sz="2800" dirty="0" err="1" smtClean="0"/>
              <a:t>Rh</a:t>
            </a:r>
            <a:r>
              <a:rPr lang="et-EE" sz="2800" dirty="0" smtClean="0"/>
              <a:t> puhul määratakse erütrotsüüdi pinnal D antigeeni. </a:t>
            </a:r>
          </a:p>
          <a:p>
            <a:r>
              <a:rPr lang="et-EE" sz="2800" dirty="0" smtClean="0"/>
              <a:t>Lisaks uuritakse vajadusel patsiendi antikehi.</a:t>
            </a:r>
          </a:p>
          <a:p>
            <a:r>
              <a:rPr lang="et-EE" sz="2800" dirty="0" smtClean="0"/>
              <a:t>Enne erütrotsüütide ülekannet tehakse seroloogiline sobitamine doonori erütrotsüütide ja patsiendi plasma vahel.</a:t>
            </a:r>
          </a:p>
          <a:p>
            <a:r>
              <a:rPr lang="et-EE" sz="2800" dirty="0" smtClean="0"/>
              <a:t>Verd võib üle kanda täisverena (massiivne verejooks), kuid enamasti kantakse üle komponente – plasma, erütrotsüüdid ja </a:t>
            </a:r>
            <a:r>
              <a:rPr lang="et-EE" sz="2800" dirty="0" err="1" smtClean="0"/>
              <a:t>trombotsüüdid</a:t>
            </a:r>
            <a:r>
              <a:rPr lang="et-EE" sz="2800" dirty="0" smtClean="0"/>
              <a:t>. Selleks teostatakse vere </a:t>
            </a:r>
            <a:r>
              <a:rPr lang="et-EE" sz="2800" dirty="0" err="1" smtClean="0"/>
              <a:t>fraktsioneerimine</a:t>
            </a:r>
            <a:r>
              <a:rPr lang="et-EE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7530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4379B49434DC8449EEE4D07E618331B" ma:contentTypeVersion="14" ma:contentTypeDescription="Loo uus dokument" ma:contentTypeScope="" ma:versionID="9c37d5303e7356fc0dd602e0404e61f0">
  <xsd:schema xmlns:xsd="http://www.w3.org/2001/XMLSchema" xmlns:xs="http://www.w3.org/2001/XMLSchema" xmlns:p="http://schemas.microsoft.com/office/2006/metadata/properties" xmlns:ns2="812b5a2f-c8cd-4dba-9267-48df8d19f782" xmlns:ns3="2d23c382-f1d5-4664-bcd3-c48eb7ffb909" targetNamespace="http://schemas.microsoft.com/office/2006/metadata/properties" ma:root="true" ma:fieldsID="08fa45ea381ae11eef26085a014f6ff3" ns2:_="" ns3:_="">
    <xsd:import namespace="812b5a2f-c8cd-4dba-9267-48df8d19f782"/>
    <xsd:import namespace="2d23c382-f1d5-4664-bcd3-c48eb7ffb90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2b5a2f-c8cd-4dba-9267-48df8d19f78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di ID väärtus" ma:description="Sellele üksusele määratud dokumendi ID väärtus." ma:indexed="true" ma:internalName="_dlc_DocId" ma:readOnly="true">
      <xsd:simpleType>
        <xsd:restriction base="dms:Text"/>
      </xsd:simpleType>
    </xsd:element>
    <xsd:element name="_dlc_DocIdUrl" ma:index="9" nillable="true" ma:displayName="Dokumendi ID" ma:description="Püsilink sellele dokumendile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2" nillable="true" ma:displayName="Taxonomy Catch All Column" ma:hidden="true" ma:list="{de5cd520-9613-40a4-8cab-a63c57f540d3}" ma:internalName="TaxCatchAll" ma:showField="CatchAllData" ma:web="812b5a2f-c8cd-4dba-9267-48df8d19f7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23c382-f1d5-4664-bcd3-c48eb7ffb9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Pildisildid" ma:readOnly="false" ma:fieldId="{5cf76f15-5ced-4ddc-b409-7134ff3c332f}" ma:taxonomyMulti="true" ma:sspId="653d35c5-6511-493f-8e60-5f96c3eecb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utüüp"/>
        <xsd:element ref="dc:title" minOccurs="0" maxOccurs="1" ma:index="4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d23c382-f1d5-4664-bcd3-c48eb7ffb909">
      <Terms xmlns="http://schemas.microsoft.com/office/infopath/2007/PartnerControls"/>
    </lcf76f155ced4ddcb4097134ff3c332f>
    <TaxCatchAll xmlns="812b5a2f-c8cd-4dba-9267-48df8d19f782" xsi:nil="true"/>
    <_dlc_DocId xmlns="812b5a2f-c8cd-4dba-9267-48df8d19f782">E4A27SA7KEQP-1235855075-489372</_dlc_DocId>
    <_dlc_DocIdUrl xmlns="812b5a2f-c8cd-4dba-9267-48df8d19f782">
      <Url>https://regionaalhaigla.sharepoint.com/sites/verekeskus/_layouts/15/DocIdRedir.aspx?ID=E4A27SA7KEQP-1235855075-489372</Url>
      <Description>E4A27SA7KEQP-1235855075-489372</Description>
    </_dlc_DocIdUrl>
  </documentManagement>
</p:properties>
</file>

<file path=customXml/itemProps1.xml><?xml version="1.0" encoding="utf-8"?>
<ds:datastoreItem xmlns:ds="http://schemas.openxmlformats.org/officeDocument/2006/customXml" ds:itemID="{FDD891CD-6018-49B5-BA5A-CF1FE6A7058E}"/>
</file>

<file path=customXml/itemProps2.xml><?xml version="1.0" encoding="utf-8"?>
<ds:datastoreItem xmlns:ds="http://schemas.openxmlformats.org/officeDocument/2006/customXml" ds:itemID="{EACD1FD7-2AEC-4259-98E3-BDB3EB0548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987816-35D5-41C1-976F-1E5B716E9E75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BEBA5EA8-A8FA-4A0D-97A1-CE5BF018D285}">
  <ds:schemaRefs>
    <ds:schemaRef ds:uri="http://purl.org/dc/elements/1.1/"/>
    <ds:schemaRef ds:uri="http://schemas.microsoft.com/office/infopath/2007/PartnerControls"/>
    <ds:schemaRef ds:uri="http://www.w3.org/XML/1998/namespace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e5331e34-61b5-48ec-bf13-94867e430a54"/>
    <ds:schemaRef ds:uri="2288f139-d3ae-422f-b276-3e9afa3725e4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1206</TotalTime>
  <Words>1348</Words>
  <Application>Microsoft Office PowerPoint</Application>
  <PresentationFormat>Widescreen</PresentationFormat>
  <Paragraphs>129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Rockwell</vt:lpstr>
      <vt:lpstr>Rockwell Condensed</vt:lpstr>
      <vt:lpstr>Wingdings</vt:lpstr>
      <vt:lpstr>Wood Type</vt:lpstr>
      <vt:lpstr>Veredoonorite HLA genotüpiseerimine</vt:lpstr>
      <vt:lpstr>Immuunsüsteemi ülevaade</vt:lpstr>
      <vt:lpstr>T-lümfotsüütide aktivatsioon</vt:lpstr>
      <vt:lpstr>MHC I ja II</vt:lpstr>
      <vt:lpstr>HLA ja transplanatsioon</vt:lpstr>
      <vt:lpstr>HLA nomenklatuur</vt:lpstr>
      <vt:lpstr>Uurimustöö eesmärgid</vt:lpstr>
      <vt:lpstr>Siirdamiseelne testimine</vt:lpstr>
      <vt:lpstr>Doonorite testimine ja sobitamine</vt:lpstr>
      <vt:lpstr>Veretooted ja HLA?</vt:lpstr>
      <vt:lpstr>Trombotsüüdid </vt:lpstr>
      <vt:lpstr>Korduvad trombotsüütide ülekanded</vt:lpstr>
      <vt:lpstr>PowerPoint Presentation</vt:lpstr>
      <vt:lpstr>PowerPoint Presentation</vt:lpstr>
      <vt:lpstr>HLA-A ja B genotüpiseerimine</vt:lpstr>
      <vt:lpstr>Sekveneerimine</vt:lpstr>
      <vt:lpstr>PowerPoint Presentation</vt:lpstr>
      <vt:lpstr>Kokkuvõte</vt:lpstr>
      <vt:lpstr>Kasutatud allikad</vt:lpstr>
      <vt:lpstr>PowerPoint Presentation</vt:lpstr>
    </vt:vector>
  </TitlesOfParts>
  <Company>PERH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Veredoonorite HLA tüpiseerimine</dc:title>
  <dc:creator>Kedy Medar - PERH</dc:creator>
  <cp:lastModifiedBy>Kedy Medar - PERH</cp:lastModifiedBy>
  <cp:revision>125</cp:revision>
  <dcterms:created xsi:type="dcterms:W3CDTF">2025-03-31T12:18:03Z</dcterms:created>
  <dcterms:modified xsi:type="dcterms:W3CDTF">2025-05-15T13:48:18Z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0x010100A4379B49434DC8449EEE4D07E618331B</vt:lpwstr>
  </property>
  <property fmtid="{D5CDD505-2E9C-101B-9397-08002B2CF9AE}" pid="3" name="_dlc_DocIdItemGuid">
    <vt:lpwstr>cddf99e2-bf56-47d8-acf0-675775a6da2d</vt:lpwstr>
  </property>
</Properties>
</file>