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62" r:id="rId6"/>
    <p:sldId id="270" r:id="rId7"/>
    <p:sldId id="273" r:id="rId8"/>
    <p:sldId id="264" r:id="rId9"/>
    <p:sldId id="274" r:id="rId10"/>
    <p:sldId id="275" r:id="rId11"/>
    <p:sldId id="257" r:id="rId12"/>
    <p:sldId id="276" r:id="rId13"/>
    <p:sldId id="258" r:id="rId14"/>
    <p:sldId id="260" r:id="rId15"/>
    <p:sldId id="259" r:id="rId16"/>
    <p:sldId id="261" r:id="rId17"/>
    <p:sldId id="269" r:id="rId18"/>
    <p:sldId id="277" r:id="rId19"/>
    <p:sldId id="263" r:id="rId20"/>
    <p:sldId id="271" r:id="rId21"/>
    <p:sldId id="278" r:id="rId22"/>
    <p:sldId id="266" r:id="rId23"/>
    <p:sldId id="26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8266" y="1497282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VEREÜLEKANDE RASKETE KÕRVALTOIMETE MANAŽEERIMINE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78817"/>
            <a:ext cx="6801612" cy="1213621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Kerli Piir</a:t>
            </a:r>
          </a:p>
          <a:p>
            <a:r>
              <a:rPr lang="et-EE" dirty="0" smtClean="0"/>
              <a:t>laborispetsialist</a:t>
            </a:r>
          </a:p>
          <a:p>
            <a:r>
              <a:rPr lang="et-EE" dirty="0" smtClean="0"/>
              <a:t>SA PERH Verepank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3" y="1472432"/>
            <a:ext cx="11853431" cy="3705246"/>
          </a:xfrm>
        </p:spPr>
      </p:pic>
      <p:sp>
        <p:nvSpPr>
          <p:cNvPr id="4" name="TextBox 3"/>
          <p:cNvSpPr txBox="1"/>
          <p:nvPr/>
        </p:nvSpPr>
        <p:spPr>
          <a:xfrm>
            <a:off x="618185" y="5460642"/>
            <a:ext cx="99424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200" dirty="0" smtClean="0"/>
              <a:t>Joonis 1. Hemoglobiini ja LDH tasemete areng hospitaliseerimise jooksul</a:t>
            </a:r>
            <a:endParaRPr lang="et-EE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78083" y="37414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2554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38" y="1181257"/>
            <a:ext cx="6194739" cy="5739614"/>
          </a:xfrm>
        </p:spPr>
        <p:txBody>
          <a:bodyPr>
            <a:normAutofit/>
          </a:bodyPr>
          <a:lstStyle/>
          <a:p>
            <a:r>
              <a:rPr lang="et-EE" sz="2400" dirty="0" smtClean="0"/>
              <a:t>Otsene </a:t>
            </a:r>
            <a:r>
              <a:rPr lang="et-EE" sz="2400" dirty="0" err="1" smtClean="0"/>
              <a:t>Coombsi</a:t>
            </a:r>
            <a:r>
              <a:rPr lang="et-EE" sz="2400" dirty="0" smtClean="0"/>
              <a:t> test oli 4+ positiivne</a:t>
            </a:r>
          </a:p>
          <a:p>
            <a:r>
              <a:rPr lang="et-EE" sz="2400" dirty="0" smtClean="0"/>
              <a:t>DAT diferentseerimisel oli </a:t>
            </a:r>
            <a:r>
              <a:rPr lang="et-EE" sz="2400" dirty="0" err="1"/>
              <a:t>I</a:t>
            </a:r>
            <a:r>
              <a:rPr lang="et-EE" sz="2400" dirty="0" err="1" smtClean="0"/>
              <a:t>gG</a:t>
            </a:r>
            <a:r>
              <a:rPr lang="et-EE" sz="2400" dirty="0" smtClean="0"/>
              <a:t> 4</a:t>
            </a:r>
            <a:r>
              <a:rPr lang="en-US" sz="2400" dirty="0" smtClean="0"/>
              <a:t>+</a:t>
            </a:r>
            <a:r>
              <a:rPr lang="et-EE" sz="2400" dirty="0" err="1" smtClean="0"/>
              <a:t>pos</a:t>
            </a:r>
            <a:r>
              <a:rPr lang="et-EE" sz="2400" dirty="0" smtClean="0"/>
              <a:t> ja C3d </a:t>
            </a:r>
            <a:r>
              <a:rPr lang="et-EE" sz="2400" dirty="0"/>
              <a:t>4</a:t>
            </a:r>
            <a:r>
              <a:rPr lang="en-US" sz="2400" dirty="0"/>
              <a:t>+</a:t>
            </a:r>
            <a:r>
              <a:rPr lang="et-EE" sz="2400" dirty="0" err="1" smtClean="0"/>
              <a:t>pos</a:t>
            </a:r>
            <a:endParaRPr lang="et-EE" sz="2400" dirty="0" smtClean="0"/>
          </a:p>
          <a:p>
            <a:r>
              <a:rPr lang="et-EE" sz="2400" dirty="0" smtClean="0"/>
              <a:t>Tehti antikehade tüpiseerimine</a:t>
            </a:r>
          </a:p>
          <a:p>
            <a:r>
              <a:rPr lang="et-EE" sz="2400" dirty="0" smtClean="0"/>
              <a:t>Tuvastati </a:t>
            </a:r>
            <a:r>
              <a:rPr lang="et-EE" sz="2400" dirty="0" err="1" smtClean="0"/>
              <a:t>anti-C</a:t>
            </a:r>
            <a:r>
              <a:rPr lang="et-EE" sz="2400" dirty="0" smtClean="0"/>
              <a:t>, anti-</a:t>
            </a:r>
            <a:r>
              <a:rPr lang="et-EE" sz="2400" dirty="0" err="1" smtClean="0"/>
              <a:t>Jk</a:t>
            </a:r>
            <a:r>
              <a:rPr lang="et-EE" sz="2400" baseline="30000" dirty="0" err="1" smtClean="0"/>
              <a:t>b</a:t>
            </a:r>
            <a:r>
              <a:rPr lang="et-EE" sz="2400" dirty="0" smtClean="0"/>
              <a:t> ja anti-</a:t>
            </a:r>
            <a:r>
              <a:rPr lang="et-EE" sz="2400" dirty="0" err="1" smtClean="0"/>
              <a:t>Fy</a:t>
            </a:r>
            <a:r>
              <a:rPr lang="et-EE" sz="2400" baseline="30000" dirty="0" err="1" smtClean="0"/>
              <a:t>a</a:t>
            </a:r>
            <a:r>
              <a:rPr lang="et-EE" sz="2400" dirty="0" smtClean="0"/>
              <a:t> </a:t>
            </a:r>
            <a:r>
              <a:rPr lang="et-EE" sz="2400" dirty="0" err="1" smtClean="0"/>
              <a:t>alloantikehad</a:t>
            </a:r>
            <a:r>
              <a:rPr lang="et-EE" sz="2400" dirty="0" smtClean="0"/>
              <a:t> </a:t>
            </a:r>
          </a:p>
          <a:p>
            <a:r>
              <a:rPr lang="et-EE" sz="2400" dirty="0" smtClean="0"/>
              <a:t>Patsiendi erütrotsüütide </a:t>
            </a:r>
            <a:r>
              <a:rPr lang="et-EE" sz="2400" dirty="0" err="1" smtClean="0"/>
              <a:t>genotüpiseerimine</a:t>
            </a:r>
            <a:r>
              <a:rPr lang="et-EE" sz="2400" dirty="0" smtClean="0"/>
              <a:t> kinnitas, et </a:t>
            </a:r>
            <a:r>
              <a:rPr lang="et-EE" sz="2400" dirty="0" err="1" smtClean="0"/>
              <a:t>pt</a:t>
            </a:r>
            <a:r>
              <a:rPr lang="et-EE" sz="2400" dirty="0" smtClean="0"/>
              <a:t> oli </a:t>
            </a:r>
            <a:r>
              <a:rPr lang="et-EE" sz="2400" dirty="0" smtClean="0"/>
              <a:t>   C-</a:t>
            </a:r>
            <a:r>
              <a:rPr lang="et-EE" sz="2400" dirty="0" smtClean="0"/>
              <a:t>, </a:t>
            </a:r>
            <a:r>
              <a:rPr lang="et-EE" sz="2400" dirty="0" err="1" smtClean="0"/>
              <a:t>Jk</a:t>
            </a:r>
            <a:r>
              <a:rPr lang="et-EE" sz="2400" baseline="30000" dirty="0" err="1" smtClean="0"/>
              <a:t>b</a:t>
            </a:r>
            <a:r>
              <a:rPr lang="et-EE" sz="2400" baseline="30000" dirty="0" smtClean="0"/>
              <a:t> </a:t>
            </a:r>
            <a:r>
              <a:rPr lang="et-EE" sz="2400" dirty="0" smtClean="0"/>
              <a:t>- ja </a:t>
            </a:r>
            <a:r>
              <a:rPr lang="et-EE" sz="2400" dirty="0" err="1" smtClean="0"/>
              <a:t>Fy</a:t>
            </a:r>
            <a:r>
              <a:rPr lang="et-EE" sz="2400" baseline="30000" dirty="0" err="1" smtClean="0"/>
              <a:t>a</a:t>
            </a:r>
            <a:r>
              <a:rPr lang="et-EE" sz="2400" baseline="30000" dirty="0" smtClean="0"/>
              <a:t> </a:t>
            </a:r>
            <a:r>
              <a:rPr lang="et-EE" sz="2400" dirty="0" smtClean="0"/>
              <a:t>–negatiivne</a:t>
            </a:r>
          </a:p>
          <a:p>
            <a:r>
              <a:rPr lang="et-EE" sz="2400" dirty="0" smtClean="0"/>
              <a:t>2 ülekantud veredoosi olid C-positiivsed</a:t>
            </a:r>
            <a:endParaRPr lang="et-EE" sz="24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79" y="76050"/>
            <a:ext cx="4072370" cy="6723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779" y="3839778"/>
            <a:ext cx="40723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779" y="5227093"/>
            <a:ext cx="40723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779" y="811925"/>
            <a:ext cx="40723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78083" y="76050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3852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50065" y="1249252"/>
            <a:ext cx="10660617" cy="5061396"/>
          </a:xfrm>
        </p:spPr>
        <p:txBody>
          <a:bodyPr>
            <a:normAutofit/>
          </a:bodyPr>
          <a:lstStyle/>
          <a:p>
            <a:r>
              <a:rPr lang="et-EE" sz="2400" dirty="0" smtClean="0"/>
              <a:t>Raviks:</a:t>
            </a:r>
          </a:p>
          <a:p>
            <a:pPr lvl="1"/>
            <a:r>
              <a:rPr lang="et-EE" sz="2400" dirty="0" err="1" smtClean="0"/>
              <a:t>intravenoosne</a:t>
            </a:r>
            <a:r>
              <a:rPr lang="et-EE" sz="2400" dirty="0" smtClean="0"/>
              <a:t> immuunglobuliin 0.5 g/kg/päevas </a:t>
            </a:r>
            <a:r>
              <a:rPr lang="et-EE" sz="2400" dirty="0"/>
              <a:t>alates </a:t>
            </a:r>
            <a:r>
              <a:rPr lang="et-EE" sz="2400" dirty="0" smtClean="0"/>
              <a:t>17. päevast 4 päeva järjest</a:t>
            </a:r>
          </a:p>
          <a:p>
            <a:pPr lvl="1"/>
            <a:r>
              <a:rPr lang="et-EE" sz="2400" dirty="0" err="1" smtClean="0"/>
              <a:t>epoetiin</a:t>
            </a:r>
            <a:r>
              <a:rPr lang="et-EE" sz="2400" dirty="0" smtClean="0"/>
              <a:t> alfat 40 000 IU (bioloogiline ravim, mis on näidustatud </a:t>
            </a:r>
            <a:r>
              <a:rPr lang="et-EE" sz="2400" dirty="0" err="1" smtClean="0"/>
              <a:t>allogeense</a:t>
            </a:r>
            <a:r>
              <a:rPr lang="et-EE" sz="2400" dirty="0" smtClean="0"/>
              <a:t> </a:t>
            </a:r>
            <a:r>
              <a:rPr lang="et-EE" sz="2400" dirty="0"/>
              <a:t>vereülekande vajaduse vähendamiseks </a:t>
            </a:r>
            <a:r>
              <a:rPr lang="et-EE" sz="2400" dirty="0" smtClean="0"/>
              <a:t>täiskasvanutel</a:t>
            </a:r>
            <a:r>
              <a:rPr lang="et-EE" sz="2400" dirty="0"/>
              <a:t>, kellel </a:t>
            </a:r>
            <a:r>
              <a:rPr lang="et-EE" sz="2400" dirty="0" smtClean="0"/>
              <a:t>on </a:t>
            </a:r>
            <a:r>
              <a:rPr lang="et-EE" sz="2400" dirty="0"/>
              <a:t>suurenenud risk vereülekannetega </a:t>
            </a:r>
            <a:r>
              <a:rPr lang="et-EE" sz="2400" dirty="0" smtClean="0"/>
              <a:t>seotud </a:t>
            </a:r>
            <a:r>
              <a:rPr lang="et-EE" sz="2400" dirty="0"/>
              <a:t>tüsistuste </a:t>
            </a:r>
            <a:r>
              <a:rPr lang="et-EE" sz="2400" dirty="0" smtClean="0"/>
              <a:t>tekkeks)</a:t>
            </a:r>
          </a:p>
          <a:p>
            <a:pPr lvl="1"/>
            <a:r>
              <a:rPr lang="et-EE" sz="2400" dirty="0" err="1"/>
              <a:t>rituximab</a:t>
            </a:r>
            <a:r>
              <a:rPr lang="et-EE" sz="2400" dirty="0"/>
              <a:t> </a:t>
            </a:r>
            <a:r>
              <a:rPr lang="et-EE" sz="2400" dirty="0" smtClean="0"/>
              <a:t>1g - anti-CD20 </a:t>
            </a:r>
            <a:r>
              <a:rPr lang="et-EE" sz="2400" dirty="0" err="1" smtClean="0"/>
              <a:t>monoklonaalne</a:t>
            </a:r>
            <a:r>
              <a:rPr lang="et-EE" sz="2400" dirty="0" smtClean="0"/>
              <a:t> antikeha, </a:t>
            </a:r>
            <a:r>
              <a:rPr lang="et-EE" sz="2400" dirty="0" err="1" smtClean="0"/>
              <a:t>alloimmunisatsiooni</a:t>
            </a:r>
            <a:r>
              <a:rPr lang="et-EE" sz="2400" dirty="0" smtClean="0"/>
              <a:t> ärahoidmiseks järgnevatel vereülekannetel</a:t>
            </a:r>
          </a:p>
          <a:p>
            <a:r>
              <a:rPr lang="et-EE" sz="2400" dirty="0" smtClean="0"/>
              <a:t>18. päeval </a:t>
            </a:r>
            <a:r>
              <a:rPr lang="et-EE" sz="2400" dirty="0" err="1" smtClean="0"/>
              <a:t>Hgb</a:t>
            </a:r>
            <a:r>
              <a:rPr lang="et-EE" sz="2400" dirty="0" smtClean="0"/>
              <a:t> tase stabiliseerus ja LDH hakkas langema</a:t>
            </a:r>
          </a:p>
          <a:p>
            <a:r>
              <a:rPr lang="et-EE" sz="2400" dirty="0" smtClean="0"/>
              <a:t>Jätkuvat verejooksu ega hemolüüsi ei esinenud ja </a:t>
            </a:r>
            <a:r>
              <a:rPr lang="et-EE" sz="2400" dirty="0" smtClean="0"/>
              <a:t>patsient </a:t>
            </a:r>
            <a:r>
              <a:rPr lang="et-EE" sz="2400" dirty="0" smtClean="0"/>
              <a:t>lahkus haiglast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178083" y="76050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359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3" y="1030311"/>
            <a:ext cx="10972800" cy="562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b="1" dirty="0"/>
              <a:t>Hilinenud hemolüütiline </a:t>
            </a:r>
            <a:r>
              <a:rPr lang="et-EE" sz="2400" b="1" dirty="0" smtClean="0"/>
              <a:t>transfusioonireaktsioon (DHTR</a:t>
            </a:r>
            <a:r>
              <a:rPr lang="et-EE" sz="2400" b="1" dirty="0" smtClean="0"/>
              <a:t>)</a:t>
            </a:r>
            <a:endParaRPr lang="et-EE" sz="2400" dirty="0" smtClean="0"/>
          </a:p>
          <a:p>
            <a:r>
              <a:rPr lang="et-EE" sz="2400" dirty="0" smtClean="0"/>
              <a:t>Tekib </a:t>
            </a:r>
            <a:r>
              <a:rPr lang="et-EE" sz="2400" dirty="0" smtClean="0"/>
              <a:t>erütrotsüütide </a:t>
            </a:r>
            <a:r>
              <a:rPr lang="et-EE" sz="2400" dirty="0" smtClean="0"/>
              <a:t>ülekandele, rasedusele või organsiirdamisele järgneva </a:t>
            </a:r>
            <a:r>
              <a:rPr lang="et-EE" sz="2400" dirty="0" err="1" smtClean="0"/>
              <a:t>alloimmunisatsiooni</a:t>
            </a:r>
            <a:r>
              <a:rPr lang="et-EE" sz="2400" dirty="0" smtClean="0"/>
              <a:t> tõttu</a:t>
            </a:r>
          </a:p>
          <a:p>
            <a:r>
              <a:rPr lang="et-EE" sz="2400" dirty="0" smtClean="0"/>
              <a:t>Mõni päev kuni nädal pärast järgmist vereülekannet vallandub hemolüüs</a:t>
            </a:r>
          </a:p>
          <a:p>
            <a:r>
              <a:rPr lang="et-EE" sz="2400" dirty="0"/>
              <a:t>Sagedasemad sümptomid on </a:t>
            </a:r>
            <a:r>
              <a:rPr lang="et-EE" sz="2400" dirty="0" err="1"/>
              <a:t>ikterus</a:t>
            </a:r>
            <a:r>
              <a:rPr lang="et-EE" sz="2400" dirty="0"/>
              <a:t>, hemoglobinuuria ja </a:t>
            </a:r>
            <a:r>
              <a:rPr lang="et-EE" sz="2400" dirty="0" smtClean="0"/>
              <a:t>palavik</a:t>
            </a:r>
          </a:p>
          <a:p>
            <a:r>
              <a:rPr lang="et-EE" sz="2400" dirty="0" smtClean="0"/>
              <a:t>Esineb oluline </a:t>
            </a:r>
            <a:r>
              <a:rPr lang="et-EE" sz="2400" dirty="0" err="1" smtClean="0"/>
              <a:t>Hgb</a:t>
            </a:r>
            <a:r>
              <a:rPr lang="et-EE" sz="2400" dirty="0" smtClean="0"/>
              <a:t> langus ja LDH tõus</a:t>
            </a:r>
          </a:p>
          <a:p>
            <a:r>
              <a:rPr lang="et-EE" sz="2400" dirty="0" smtClean="0"/>
              <a:t>DHTR </a:t>
            </a:r>
            <a:r>
              <a:rPr lang="et-EE" sz="2400" dirty="0"/>
              <a:t>võib esineda kergete sümptomitega kuni letaalse lõpuga </a:t>
            </a:r>
            <a:r>
              <a:rPr lang="et-EE" sz="2400" dirty="0" err="1"/>
              <a:t>multi</a:t>
            </a:r>
            <a:r>
              <a:rPr lang="et-EE" sz="2400" dirty="0"/>
              <a:t>-organpuudulikkuse </a:t>
            </a:r>
            <a:r>
              <a:rPr lang="et-EE" sz="2400" dirty="0" smtClean="0"/>
              <a:t>tõttu</a:t>
            </a:r>
            <a:endParaRPr lang="et-EE" sz="2400" dirty="0"/>
          </a:p>
          <a:p>
            <a:r>
              <a:rPr lang="et-EE" sz="2400" dirty="0" smtClean="0"/>
              <a:t>Esineb sageli </a:t>
            </a:r>
            <a:r>
              <a:rPr lang="et-EE" sz="2400" dirty="0" err="1" smtClean="0"/>
              <a:t>sirprakulise</a:t>
            </a:r>
            <a:r>
              <a:rPr lang="et-EE" sz="2400" dirty="0" smtClean="0"/>
              <a:t> aneemia patsientidel, kuna neil on suurem tõenäosus </a:t>
            </a:r>
            <a:r>
              <a:rPr lang="et-EE" sz="2400" dirty="0" err="1" smtClean="0"/>
              <a:t>alloimmunisatsiooniks</a:t>
            </a:r>
            <a:r>
              <a:rPr lang="et-EE" sz="2400" dirty="0" smtClean="0"/>
              <a:t>, </a:t>
            </a:r>
            <a:r>
              <a:rPr lang="et-EE" sz="2400" dirty="0" smtClean="0"/>
              <a:t>sest</a:t>
            </a:r>
            <a:r>
              <a:rPr lang="et-EE" sz="2400" dirty="0" smtClean="0"/>
              <a:t> </a:t>
            </a:r>
            <a:r>
              <a:rPr lang="et-EE" sz="2400" dirty="0" smtClean="0"/>
              <a:t>need patsiendid saavad veredoose väga erineva etnilise taustaga doonoritelt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76050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86983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8" y="1223495"/>
            <a:ext cx="10998558" cy="4494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b="1" dirty="0" err="1"/>
              <a:t>Hüperhemolüüsi</a:t>
            </a:r>
            <a:r>
              <a:rPr lang="et-EE" sz="2400" b="1" dirty="0"/>
              <a:t> sündroom (HS</a:t>
            </a:r>
            <a:r>
              <a:rPr lang="et-EE" sz="2400" b="1" dirty="0" smtClean="0"/>
              <a:t>)</a:t>
            </a:r>
            <a:endParaRPr lang="et-EE" sz="2400" dirty="0" smtClean="0"/>
          </a:p>
          <a:p>
            <a:r>
              <a:rPr lang="et-EE" sz="2400" dirty="0"/>
              <a:t>H</a:t>
            </a:r>
            <a:r>
              <a:rPr lang="et-EE" sz="2400" dirty="0" smtClean="0"/>
              <a:t>ilinenud </a:t>
            </a:r>
            <a:r>
              <a:rPr lang="et-EE" sz="2400" dirty="0" smtClean="0"/>
              <a:t>hemolüütilise transfusioonireaktsiooni harva </a:t>
            </a:r>
            <a:r>
              <a:rPr lang="et-EE" sz="2400" dirty="0"/>
              <a:t>esinev </a:t>
            </a:r>
            <a:r>
              <a:rPr lang="et-EE" sz="2400" dirty="0" smtClean="0"/>
              <a:t>vorm</a:t>
            </a:r>
          </a:p>
          <a:p>
            <a:r>
              <a:rPr lang="et-EE" sz="2400" dirty="0" smtClean="0"/>
              <a:t>Defineeritakse kui </a:t>
            </a:r>
            <a:r>
              <a:rPr lang="et-EE" sz="2400" dirty="0" err="1" smtClean="0"/>
              <a:t>Hgb</a:t>
            </a:r>
            <a:r>
              <a:rPr lang="et-EE" sz="2400" dirty="0" smtClean="0"/>
              <a:t> langust alla transfusiooni-eelset taset, </a:t>
            </a:r>
            <a:r>
              <a:rPr lang="et-EE" sz="2400" dirty="0" smtClean="0"/>
              <a:t>mis viitab </a:t>
            </a:r>
            <a:r>
              <a:rPr lang="et-EE" sz="2400" dirty="0"/>
              <a:t>nii autoloogsete kui ka ülekantud erütrotsüütide lagundamisele</a:t>
            </a:r>
          </a:p>
          <a:p>
            <a:r>
              <a:rPr lang="et-EE" sz="2400" dirty="0"/>
              <a:t>Seda fenomeni nim “</a:t>
            </a:r>
            <a:r>
              <a:rPr lang="et-EE" sz="2400" i="1" dirty="0" err="1"/>
              <a:t>bystander</a:t>
            </a:r>
            <a:r>
              <a:rPr lang="et-EE" sz="2400" i="1" dirty="0"/>
              <a:t> </a:t>
            </a:r>
            <a:r>
              <a:rPr lang="et-EE" sz="2400" i="1" dirty="0" err="1"/>
              <a:t>hemolysis</a:t>
            </a:r>
            <a:r>
              <a:rPr lang="et-EE" sz="2400" dirty="0"/>
              <a:t>“, sest </a:t>
            </a:r>
            <a:r>
              <a:rPr lang="et-EE" sz="2400" dirty="0" err="1"/>
              <a:t>autoloogsed</a:t>
            </a:r>
            <a:r>
              <a:rPr lang="et-EE" sz="2400" dirty="0"/>
              <a:t> erütrotsüüdid hävitatakse vaatamata sellele, et nad ei kanna </a:t>
            </a:r>
            <a:r>
              <a:rPr lang="et-EE" sz="2400" dirty="0" err="1" smtClean="0"/>
              <a:t>target</a:t>
            </a:r>
            <a:r>
              <a:rPr lang="et-EE" sz="2400" dirty="0" smtClean="0"/>
              <a:t>-antigeene</a:t>
            </a:r>
            <a:endParaRPr lang="et-EE" sz="2400" dirty="0"/>
          </a:p>
          <a:p>
            <a:r>
              <a:rPr lang="et-EE" sz="2400" dirty="0" smtClean="0"/>
              <a:t>Tihti </a:t>
            </a:r>
            <a:r>
              <a:rPr lang="et-EE" sz="2400" dirty="0"/>
              <a:t>on DAT negatiivne ja esineb </a:t>
            </a:r>
            <a:r>
              <a:rPr lang="et-EE" sz="2400" dirty="0" err="1" smtClean="0"/>
              <a:t>retikulotsütopeeniat</a:t>
            </a:r>
            <a:endParaRPr lang="et-EE" sz="2400" dirty="0" smtClean="0"/>
          </a:p>
          <a:p>
            <a:r>
              <a:rPr lang="et-EE" sz="2400" dirty="0" smtClean="0"/>
              <a:t>HS on pigem harv </a:t>
            </a:r>
            <a:r>
              <a:rPr lang="et-EE" sz="2400" dirty="0" err="1" smtClean="0"/>
              <a:t>mittehematoloogilistel</a:t>
            </a:r>
            <a:r>
              <a:rPr lang="et-EE" sz="2400" dirty="0" smtClean="0"/>
              <a:t> </a:t>
            </a:r>
            <a:r>
              <a:rPr lang="et-EE" sz="2400" dirty="0" smtClean="0"/>
              <a:t>patsientidel</a:t>
            </a:r>
            <a:endParaRPr lang="et-E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37414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8478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0" y="914401"/>
            <a:ext cx="11320529" cy="5383368"/>
          </a:xfrm>
        </p:spPr>
        <p:txBody>
          <a:bodyPr>
            <a:noAutofit/>
          </a:bodyPr>
          <a:lstStyle/>
          <a:p>
            <a:r>
              <a:rPr lang="et-EE" sz="2300" dirty="0" smtClean="0"/>
              <a:t>HS täpne </a:t>
            </a:r>
            <a:r>
              <a:rPr lang="et-EE" sz="2300" dirty="0"/>
              <a:t>mehhanism ei ole teada, kuid võib esineda makrofaagide ja komplemendi aktivatsioon ning </a:t>
            </a:r>
            <a:r>
              <a:rPr lang="et-EE" sz="2300" dirty="0" err="1"/>
              <a:t>erütropoeesi</a:t>
            </a:r>
            <a:r>
              <a:rPr lang="et-EE" sz="2300" dirty="0"/>
              <a:t> </a:t>
            </a:r>
            <a:r>
              <a:rPr lang="et-EE" sz="2300" dirty="0" err="1"/>
              <a:t>supressioon</a:t>
            </a:r>
            <a:endParaRPr lang="et-EE" sz="2300" dirty="0"/>
          </a:p>
          <a:p>
            <a:r>
              <a:rPr lang="et-EE" sz="2300" dirty="0"/>
              <a:t>Võimalusel vältida edasisi transfusioone</a:t>
            </a:r>
          </a:p>
          <a:p>
            <a:r>
              <a:rPr lang="et-EE" sz="2300" dirty="0"/>
              <a:t>Esmane ravi IVIG 3 kuni 5 päeva ning </a:t>
            </a:r>
            <a:r>
              <a:rPr lang="et-EE" sz="2300" dirty="0" err="1"/>
              <a:t>kõrgdoosis</a:t>
            </a:r>
            <a:r>
              <a:rPr lang="et-EE" sz="2300" dirty="0"/>
              <a:t> </a:t>
            </a:r>
            <a:r>
              <a:rPr lang="et-EE" sz="2300" dirty="0" err="1"/>
              <a:t>kortikosteroidid</a:t>
            </a:r>
            <a:endParaRPr lang="et-EE" sz="2300" dirty="0"/>
          </a:p>
          <a:p>
            <a:r>
              <a:rPr lang="et-EE" sz="2300" dirty="0" err="1"/>
              <a:t>Retikulotsütopeenia</a:t>
            </a:r>
            <a:r>
              <a:rPr lang="et-EE" sz="2300" dirty="0"/>
              <a:t> korral on näidustatud </a:t>
            </a:r>
            <a:r>
              <a:rPr lang="et-EE" sz="2300" dirty="0" err="1"/>
              <a:t>kõrgdoosis</a:t>
            </a:r>
            <a:r>
              <a:rPr lang="et-EE" sz="2300" dirty="0"/>
              <a:t> </a:t>
            </a:r>
            <a:r>
              <a:rPr lang="et-EE" sz="2300" dirty="0" err="1"/>
              <a:t>erütropoetiin</a:t>
            </a:r>
            <a:endParaRPr lang="et-EE" sz="2300" dirty="0"/>
          </a:p>
          <a:p>
            <a:r>
              <a:rPr lang="et-EE" sz="2300" dirty="0"/>
              <a:t>Võib manustada </a:t>
            </a:r>
            <a:r>
              <a:rPr lang="et-EE" sz="2300" dirty="0" err="1"/>
              <a:t>intravenoosset</a:t>
            </a:r>
            <a:r>
              <a:rPr lang="et-EE" sz="2300" dirty="0"/>
              <a:t> rauda</a:t>
            </a:r>
          </a:p>
          <a:p>
            <a:r>
              <a:rPr lang="et-EE" sz="2300" dirty="0"/>
              <a:t>Organkahjustusega kulgeva HS korral võib manustada </a:t>
            </a:r>
            <a:r>
              <a:rPr lang="et-EE" sz="2300" dirty="0" err="1"/>
              <a:t>eculizumab</a:t>
            </a:r>
            <a:r>
              <a:rPr lang="et-EE" sz="2300" dirty="0"/>
              <a:t>-i – anti-C5 </a:t>
            </a:r>
            <a:r>
              <a:rPr lang="et-EE" sz="2300" dirty="0" err="1"/>
              <a:t>monoklonaalne</a:t>
            </a:r>
            <a:r>
              <a:rPr lang="et-EE" sz="2300" dirty="0"/>
              <a:t> antikeha, mis inhibeerib komplementi</a:t>
            </a:r>
          </a:p>
          <a:p>
            <a:r>
              <a:rPr lang="et-EE" sz="2300" dirty="0"/>
              <a:t>Kirjanduses on näidatud ka tõsise HS-i ravi </a:t>
            </a:r>
            <a:r>
              <a:rPr lang="et-EE" sz="2300" dirty="0" err="1"/>
              <a:t>sirprakulise</a:t>
            </a:r>
            <a:r>
              <a:rPr lang="et-EE" sz="2300" dirty="0"/>
              <a:t> aneemia patsiendil </a:t>
            </a:r>
            <a:r>
              <a:rPr lang="et-EE" sz="2300" dirty="0" err="1"/>
              <a:t>tocilizumab</a:t>
            </a:r>
            <a:r>
              <a:rPr lang="et-EE" sz="2300" dirty="0"/>
              <a:t>-iga – anti-interleukiin 6 </a:t>
            </a:r>
            <a:r>
              <a:rPr lang="et-EE" sz="2300" dirty="0" err="1"/>
              <a:t>monoklonaalne</a:t>
            </a:r>
            <a:r>
              <a:rPr lang="et-EE" sz="2300" dirty="0"/>
              <a:t> antikeha</a:t>
            </a:r>
          </a:p>
          <a:p>
            <a:r>
              <a:rPr lang="et-EE" sz="2300" dirty="0"/>
              <a:t>Profülaktiliselt kasutada steroide ja/või </a:t>
            </a:r>
            <a:r>
              <a:rPr lang="et-EE" sz="2300" dirty="0" err="1"/>
              <a:t>rituximab</a:t>
            </a:r>
            <a:r>
              <a:rPr lang="et-EE" sz="2300" dirty="0"/>
              <a:t>-i, mis aitab vältida uute </a:t>
            </a:r>
            <a:r>
              <a:rPr lang="et-EE" sz="2300" dirty="0" err="1"/>
              <a:t>alloantikehade</a:t>
            </a:r>
            <a:r>
              <a:rPr lang="et-EE" sz="2300" dirty="0"/>
              <a:t> teket</a:t>
            </a:r>
          </a:p>
          <a:p>
            <a:r>
              <a:rPr lang="et-EE" sz="2300" dirty="0"/>
              <a:t>On oluline osata HS tuvastada, kuna see võib olla letaalse </a:t>
            </a:r>
            <a:r>
              <a:rPr lang="et-EE" sz="2300" dirty="0" smtClean="0"/>
              <a:t>lõpuga</a:t>
            </a:r>
            <a:endParaRPr lang="et-EE" sz="23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-1223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241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6" y="1493949"/>
            <a:ext cx="11359166" cy="53640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sz="2500" dirty="0" smtClean="0"/>
              <a:t>09.01.25:</a:t>
            </a:r>
          </a:p>
          <a:p>
            <a:pPr lvl="1"/>
            <a:r>
              <a:rPr lang="et-EE" sz="2300" dirty="0" smtClean="0"/>
              <a:t>pöördus </a:t>
            </a:r>
            <a:r>
              <a:rPr lang="et-EE" sz="2300" dirty="0" err="1" smtClean="0"/>
              <a:t>EMO-sse</a:t>
            </a:r>
            <a:r>
              <a:rPr lang="et-EE" sz="2300" dirty="0" smtClean="0"/>
              <a:t> 79 a </a:t>
            </a:r>
            <a:r>
              <a:rPr lang="et-EE" sz="2300" dirty="0" err="1" smtClean="0"/>
              <a:t>naispatsient</a:t>
            </a:r>
            <a:r>
              <a:rPr lang="et-EE" sz="2300" dirty="0" smtClean="0"/>
              <a:t> käärsoole pahaloomulise kasvajaga</a:t>
            </a:r>
          </a:p>
          <a:p>
            <a:pPr lvl="1"/>
            <a:r>
              <a:rPr lang="et-EE" sz="2300" dirty="0" smtClean="0"/>
              <a:t>Kaebusteks nõrkus, jõuetus, </a:t>
            </a:r>
            <a:r>
              <a:rPr lang="et-EE" sz="2300" dirty="0" smtClean="0"/>
              <a:t>aastaid episoodiliselt valud </a:t>
            </a:r>
            <a:r>
              <a:rPr lang="et-EE" sz="2300" dirty="0" smtClean="0"/>
              <a:t>vasakul </a:t>
            </a:r>
            <a:r>
              <a:rPr lang="et-EE" sz="2300" dirty="0" smtClean="0"/>
              <a:t>alakõhus, kuseteede infektsiooni kaebused</a:t>
            </a:r>
            <a:endParaRPr lang="et-EE" sz="2300" dirty="0" smtClean="0"/>
          </a:p>
          <a:p>
            <a:pPr lvl="1"/>
            <a:r>
              <a:rPr lang="et-EE" sz="2300" dirty="0" smtClean="0"/>
              <a:t>Esmane </a:t>
            </a:r>
            <a:r>
              <a:rPr lang="et-EE" sz="2300" dirty="0" err="1" smtClean="0"/>
              <a:t>Hgb</a:t>
            </a:r>
            <a:r>
              <a:rPr lang="et-EE" sz="2300" dirty="0" smtClean="0"/>
              <a:t> 56 g/L, B12 ja raua defitsiit, CRP 17</a:t>
            </a:r>
          </a:p>
          <a:p>
            <a:pPr lvl="1"/>
            <a:r>
              <a:rPr lang="et-EE" sz="2300" dirty="0" err="1" smtClean="0"/>
              <a:t>EMO-s</a:t>
            </a:r>
            <a:r>
              <a:rPr lang="et-EE" sz="2300" dirty="0" smtClean="0"/>
              <a:t> alustati 1 doosi ER suspensiooni ülekandega</a:t>
            </a:r>
          </a:p>
          <a:p>
            <a:pPr lvl="1"/>
            <a:r>
              <a:rPr lang="et-EE" sz="2300" dirty="0" err="1" smtClean="0"/>
              <a:t>Pt</a:t>
            </a:r>
            <a:r>
              <a:rPr lang="et-EE" sz="2300" dirty="0" smtClean="0"/>
              <a:t> liikus edasi I Sisehaiguste osakonda, kus vereülekanne lõpetati</a:t>
            </a:r>
          </a:p>
          <a:p>
            <a:pPr lvl="1"/>
            <a:r>
              <a:rPr lang="et-EE" sz="2300" dirty="0" smtClean="0"/>
              <a:t>ERS ülekande lõpus tekkis </a:t>
            </a:r>
            <a:r>
              <a:rPr lang="et-EE" sz="2300" dirty="0" smtClean="0"/>
              <a:t>palavik 38,0, </a:t>
            </a:r>
            <a:r>
              <a:rPr lang="et-EE" sz="2300" dirty="0" smtClean="0"/>
              <a:t>külmavärinad, uriin visuaalselt </a:t>
            </a:r>
            <a:r>
              <a:rPr lang="et-EE" sz="2300" dirty="0" smtClean="0"/>
              <a:t>kollane</a:t>
            </a:r>
          </a:p>
          <a:p>
            <a:pPr lvl="1"/>
            <a:r>
              <a:rPr lang="et-EE" sz="2300" dirty="0" err="1" smtClean="0"/>
              <a:t>Hgb</a:t>
            </a:r>
            <a:r>
              <a:rPr lang="et-EE" sz="2300" dirty="0" smtClean="0"/>
              <a:t> </a:t>
            </a:r>
            <a:r>
              <a:rPr lang="et-EE" sz="2300" dirty="0" smtClean="0"/>
              <a:t>transfusioonijärgselt 63 g/L</a:t>
            </a:r>
          </a:p>
          <a:p>
            <a:pPr lvl="1"/>
            <a:r>
              <a:rPr lang="et-EE" sz="2300" dirty="0" smtClean="0"/>
              <a:t>Bilirubiin 4,6 </a:t>
            </a:r>
            <a:r>
              <a:rPr lang="et-EE" sz="2300" dirty="0" smtClean="0">
                <a:sym typeface="Wingdings" panose="05000000000000000000" pitchFamily="2" charset="2"/>
              </a:rPr>
              <a:t> 7.5 µ</a:t>
            </a:r>
            <a:r>
              <a:rPr lang="et-EE" sz="2300" dirty="0" err="1" smtClean="0">
                <a:sym typeface="Wingdings" panose="05000000000000000000" pitchFamily="2" charset="2"/>
              </a:rPr>
              <a:t>mol</a:t>
            </a:r>
            <a:r>
              <a:rPr lang="et-EE" sz="2300" dirty="0" smtClean="0">
                <a:sym typeface="Wingdings" panose="05000000000000000000" pitchFamily="2" charset="2"/>
              </a:rPr>
              <a:t>/L</a:t>
            </a:r>
            <a:endParaRPr lang="et-EE" sz="2300" dirty="0" smtClean="0"/>
          </a:p>
          <a:p>
            <a:pPr lvl="1"/>
            <a:r>
              <a:rPr lang="et-EE" sz="2300" dirty="0" smtClean="0"/>
              <a:t>Vormistati </a:t>
            </a:r>
            <a:r>
              <a:rPr lang="et-EE" sz="2300" dirty="0" smtClean="0"/>
              <a:t>transfusioonireaktsiooni protokoll, mittehemolüütiline temperatuurireaktsioon</a:t>
            </a:r>
          </a:p>
          <a:p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76590" y="153323"/>
            <a:ext cx="7729728" cy="1188720"/>
          </a:xfrm>
        </p:spPr>
        <p:txBody>
          <a:bodyPr/>
          <a:lstStyle/>
          <a:p>
            <a:r>
              <a:rPr lang="et-EE" dirty="0" smtClean="0"/>
              <a:t>Juhtum PERH-IS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13772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1056069"/>
            <a:ext cx="10921284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400" dirty="0" smtClean="0"/>
              <a:t>10.01.25:</a:t>
            </a:r>
          </a:p>
          <a:p>
            <a:pPr lvl="1"/>
            <a:r>
              <a:rPr lang="et-EE" sz="2400" dirty="0" smtClean="0"/>
              <a:t>Hommikustes analüüsides </a:t>
            </a:r>
            <a:r>
              <a:rPr lang="et-EE" sz="2400" dirty="0" err="1" smtClean="0"/>
              <a:t>prokaltsitoniin</a:t>
            </a:r>
            <a:r>
              <a:rPr lang="et-EE" sz="2400" dirty="0" smtClean="0"/>
              <a:t> tõusnud kuni 28</a:t>
            </a:r>
          </a:p>
          <a:p>
            <a:pPr lvl="1"/>
            <a:r>
              <a:rPr lang="et-EE" sz="2400" dirty="0"/>
              <a:t>Kaasuvalt kuseteede infektsioon (</a:t>
            </a:r>
            <a:r>
              <a:rPr lang="et-EE" sz="2400" dirty="0" err="1"/>
              <a:t>Leuk</a:t>
            </a:r>
            <a:r>
              <a:rPr lang="et-EE" sz="2400" dirty="0"/>
              <a:t> 3+, </a:t>
            </a:r>
            <a:r>
              <a:rPr lang="et-EE" sz="2400" dirty="0" err="1"/>
              <a:t>nit</a:t>
            </a:r>
            <a:r>
              <a:rPr lang="et-EE" sz="2400" dirty="0"/>
              <a:t> </a:t>
            </a:r>
            <a:r>
              <a:rPr lang="et-EE" sz="2400" dirty="0" err="1"/>
              <a:t>pos</a:t>
            </a:r>
            <a:r>
              <a:rPr lang="et-EE" sz="2400" dirty="0" smtClean="0"/>
              <a:t>)</a:t>
            </a:r>
            <a:endParaRPr lang="et-EE" sz="2400" dirty="0" smtClean="0"/>
          </a:p>
          <a:p>
            <a:pPr lvl="1"/>
            <a:r>
              <a:rPr lang="et-EE" sz="2400" dirty="0" err="1" smtClean="0"/>
              <a:t>Hgb</a:t>
            </a:r>
            <a:r>
              <a:rPr lang="et-EE" sz="2400" dirty="0" smtClean="0"/>
              <a:t> </a:t>
            </a:r>
            <a:r>
              <a:rPr lang="et-EE" sz="2400" dirty="0" smtClean="0"/>
              <a:t>59 g/L, tehti 1 </a:t>
            </a:r>
            <a:r>
              <a:rPr lang="et-EE" sz="2400" dirty="0" smtClean="0"/>
              <a:t>doosi </a:t>
            </a:r>
            <a:r>
              <a:rPr lang="et-EE" sz="2400" dirty="0" smtClean="0"/>
              <a:t>ER </a:t>
            </a:r>
            <a:r>
              <a:rPr lang="et-EE" sz="2400" dirty="0" smtClean="0"/>
              <a:t>suspensiooni ülekanne, probleemideta</a:t>
            </a:r>
          </a:p>
          <a:p>
            <a:pPr lvl="1"/>
            <a:r>
              <a:rPr lang="et-EE" sz="2400" dirty="0" smtClean="0"/>
              <a:t>Samuti raua ja B12 vitamiini asendus</a:t>
            </a:r>
            <a:endParaRPr lang="et-EE" sz="2400" dirty="0" smtClean="0"/>
          </a:p>
          <a:p>
            <a:pPr marL="0" indent="0">
              <a:buNone/>
            </a:pPr>
            <a:r>
              <a:rPr lang="et-EE" sz="2400" dirty="0" smtClean="0"/>
              <a:t>12.01.25: </a:t>
            </a:r>
          </a:p>
          <a:p>
            <a:pPr lvl="1"/>
            <a:r>
              <a:rPr lang="et-EE" sz="2400" dirty="0" err="1" smtClean="0"/>
              <a:t>Hgb</a:t>
            </a:r>
            <a:r>
              <a:rPr lang="et-EE" sz="2400" dirty="0" smtClean="0"/>
              <a:t> </a:t>
            </a:r>
            <a:r>
              <a:rPr lang="et-EE" sz="2400" dirty="0" smtClean="0"/>
              <a:t>68 g/L, alustati 1 doosi </a:t>
            </a:r>
            <a:r>
              <a:rPr lang="et-EE" sz="2400" dirty="0"/>
              <a:t>ER </a:t>
            </a:r>
            <a:r>
              <a:rPr lang="et-EE" sz="2400" dirty="0" smtClean="0"/>
              <a:t>suspensiooni </a:t>
            </a:r>
            <a:r>
              <a:rPr lang="et-EE" sz="2400" dirty="0" smtClean="0"/>
              <a:t>ülekannet, kuid patsiendil </a:t>
            </a:r>
            <a:r>
              <a:rPr lang="et-EE" sz="2400" dirty="0" smtClean="0"/>
              <a:t>tekkis nimmevalu, külmavärinad, </a:t>
            </a:r>
            <a:r>
              <a:rPr lang="et-EE" sz="2400" dirty="0" smtClean="0"/>
              <a:t>higistamine, vererõhk 180/80</a:t>
            </a:r>
            <a:endParaRPr lang="et-EE" sz="2400" dirty="0" smtClean="0"/>
          </a:p>
          <a:p>
            <a:pPr lvl="1"/>
            <a:r>
              <a:rPr lang="et-EE" sz="2400" dirty="0" smtClean="0"/>
              <a:t>Üle kanti 100 ml ER suspensiooni</a:t>
            </a:r>
          </a:p>
          <a:p>
            <a:pPr lvl="1"/>
            <a:r>
              <a:rPr lang="et-EE" sz="2400" dirty="0" smtClean="0"/>
              <a:t>Manustati </a:t>
            </a:r>
            <a:r>
              <a:rPr lang="et-EE" sz="2400" dirty="0" err="1" smtClean="0"/>
              <a:t>dexametasooni</a:t>
            </a:r>
            <a:r>
              <a:rPr lang="et-EE" sz="2400" dirty="0" smtClean="0"/>
              <a:t> 4 mg ja </a:t>
            </a:r>
            <a:r>
              <a:rPr lang="et-EE" sz="2400" dirty="0" err="1" smtClean="0"/>
              <a:t>paratsetamooli</a:t>
            </a:r>
            <a:endParaRPr lang="et-EE" sz="2400" dirty="0" smtClean="0"/>
          </a:p>
          <a:p>
            <a:pPr lvl="1"/>
            <a:r>
              <a:rPr lang="et-EE" sz="2400" dirty="0" smtClean="0"/>
              <a:t>Vormistati </a:t>
            </a:r>
            <a:r>
              <a:rPr lang="et-EE" sz="2400" dirty="0"/>
              <a:t>transfusioonireaktsiooni </a:t>
            </a:r>
            <a:r>
              <a:rPr lang="et-EE" sz="2400" dirty="0" smtClean="0"/>
              <a:t>protokoll, valvearst kahtlustas vahetut hemolüütilist </a:t>
            </a:r>
            <a:r>
              <a:rPr lang="et-EE" sz="2400" dirty="0" smtClean="0"/>
              <a:t>reaktsiooni</a:t>
            </a:r>
            <a:endParaRPr lang="et-EE" sz="24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-39860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juhtum </a:t>
            </a:r>
            <a:r>
              <a:rPr lang="et-EE" dirty="0" err="1" smtClean="0"/>
              <a:t>perh-is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6478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875763"/>
            <a:ext cx="10663707" cy="55894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sz="2400" dirty="0" smtClean="0"/>
              <a:t>Analüüsides hemolüüsi näitajad normis:</a:t>
            </a:r>
          </a:p>
          <a:p>
            <a:pPr lvl="1"/>
            <a:r>
              <a:rPr lang="et-EE" sz="2400" dirty="0" err="1" smtClean="0"/>
              <a:t>Hgb</a:t>
            </a:r>
            <a:r>
              <a:rPr lang="et-EE" sz="2400" dirty="0" smtClean="0"/>
              <a:t> </a:t>
            </a:r>
            <a:r>
              <a:rPr lang="et-EE" sz="2400" dirty="0"/>
              <a:t>68 </a:t>
            </a:r>
            <a:r>
              <a:rPr lang="et-EE" sz="2400" dirty="0">
                <a:sym typeface="Wingdings" panose="05000000000000000000" pitchFamily="2" charset="2"/>
              </a:rPr>
              <a:t> 74 g/L</a:t>
            </a:r>
          </a:p>
          <a:p>
            <a:pPr lvl="1"/>
            <a:r>
              <a:rPr lang="et-EE" sz="2400" dirty="0">
                <a:sym typeface="Wingdings" panose="05000000000000000000" pitchFamily="2" charset="2"/>
              </a:rPr>
              <a:t>Bilirubiin 6.9 µ</a:t>
            </a:r>
            <a:r>
              <a:rPr lang="et-EE" sz="2400" dirty="0" err="1">
                <a:sym typeface="Wingdings" panose="05000000000000000000" pitchFamily="2" charset="2"/>
              </a:rPr>
              <a:t>mol</a:t>
            </a:r>
            <a:r>
              <a:rPr lang="et-EE" sz="2400" dirty="0">
                <a:sym typeface="Wingdings" panose="05000000000000000000" pitchFamily="2" charset="2"/>
              </a:rPr>
              <a:t>/L</a:t>
            </a:r>
            <a:endParaRPr lang="et-EE" sz="2400" dirty="0"/>
          </a:p>
          <a:p>
            <a:pPr lvl="1"/>
            <a:r>
              <a:rPr lang="et-EE" sz="2400" dirty="0" err="1"/>
              <a:t>Haptoglobiin</a:t>
            </a:r>
            <a:r>
              <a:rPr lang="et-EE" sz="2400" dirty="0"/>
              <a:t> 1.85 g/L</a:t>
            </a:r>
          </a:p>
          <a:p>
            <a:pPr lvl="1"/>
            <a:r>
              <a:rPr lang="et-EE" sz="2400" dirty="0"/>
              <a:t>LDH 181 </a:t>
            </a:r>
            <a:r>
              <a:rPr lang="et-EE" sz="2400" dirty="0" smtClean="0"/>
              <a:t>U/L</a:t>
            </a:r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r>
              <a:rPr lang="et-EE" sz="2400" dirty="0" err="1" smtClean="0"/>
              <a:t>Immuunhematoloogilised</a:t>
            </a:r>
            <a:r>
              <a:rPr lang="et-EE" sz="2400" dirty="0" smtClean="0"/>
              <a:t> analüüsid:</a:t>
            </a:r>
            <a:endParaRPr lang="et-EE" sz="2400" dirty="0"/>
          </a:p>
          <a:p>
            <a:pPr lvl="1"/>
            <a:r>
              <a:rPr lang="et-EE" sz="2400" dirty="0"/>
              <a:t>Transfusiooni-eelselt: A </a:t>
            </a:r>
            <a:r>
              <a:rPr lang="et-EE" sz="2400" dirty="0" err="1" smtClean="0"/>
              <a:t>RhD</a:t>
            </a:r>
            <a:r>
              <a:rPr lang="et-EE" sz="2400" dirty="0" smtClean="0"/>
              <a:t> </a:t>
            </a:r>
            <a:r>
              <a:rPr lang="et-EE" sz="2400" dirty="0" err="1"/>
              <a:t>pos</a:t>
            </a:r>
            <a:r>
              <a:rPr lang="et-EE" sz="2400" dirty="0"/>
              <a:t>, IAT </a:t>
            </a:r>
            <a:r>
              <a:rPr lang="et-EE" sz="2400" dirty="0" err="1"/>
              <a:t>neg</a:t>
            </a:r>
            <a:endParaRPr lang="et-EE" sz="2400" dirty="0"/>
          </a:p>
          <a:p>
            <a:pPr lvl="1"/>
            <a:r>
              <a:rPr lang="et-EE" sz="2400" dirty="0"/>
              <a:t>Transfusiooni-järgselt: A </a:t>
            </a:r>
            <a:r>
              <a:rPr lang="et-EE" sz="2400" dirty="0" err="1" smtClean="0"/>
              <a:t>RhD</a:t>
            </a:r>
            <a:r>
              <a:rPr lang="et-EE" sz="2400" dirty="0" smtClean="0"/>
              <a:t> </a:t>
            </a:r>
            <a:r>
              <a:rPr lang="et-EE" sz="2400" dirty="0" err="1"/>
              <a:t>pos</a:t>
            </a:r>
            <a:r>
              <a:rPr lang="et-EE" sz="2400" dirty="0"/>
              <a:t>, IAT </a:t>
            </a:r>
            <a:r>
              <a:rPr lang="et-EE" sz="2400" dirty="0" err="1"/>
              <a:t>neg</a:t>
            </a:r>
            <a:r>
              <a:rPr lang="et-EE" sz="2400" dirty="0"/>
              <a:t>, DAT </a:t>
            </a:r>
            <a:r>
              <a:rPr lang="et-EE" sz="2400" dirty="0" err="1"/>
              <a:t>neg</a:t>
            </a:r>
            <a:r>
              <a:rPr lang="et-EE" sz="2400" dirty="0"/>
              <a:t>, doos sobiv nii elektrooniliselt kui seroloogiliselt</a:t>
            </a:r>
          </a:p>
          <a:p>
            <a:r>
              <a:rPr lang="et-EE" sz="2400" dirty="0"/>
              <a:t>Otsus: mittehemolüütiline </a:t>
            </a:r>
            <a:r>
              <a:rPr lang="et-EE" sz="2400" dirty="0" smtClean="0"/>
              <a:t>temperatuurireaktsioon, kaasuvalt UTI</a:t>
            </a:r>
            <a:endParaRPr lang="et-EE" sz="2400" dirty="0"/>
          </a:p>
          <a:p>
            <a:r>
              <a:rPr lang="et-EE" sz="2400" dirty="0" smtClean="0"/>
              <a:t>Edaspidi </a:t>
            </a:r>
            <a:r>
              <a:rPr lang="et-EE" sz="2400" dirty="0"/>
              <a:t>teha enne vereülekannet </a:t>
            </a:r>
            <a:r>
              <a:rPr lang="et-EE" sz="2400" dirty="0" err="1"/>
              <a:t>Prednisoloni</a:t>
            </a:r>
            <a:r>
              <a:rPr lang="et-EE" sz="2400" dirty="0"/>
              <a:t> 50 mg i/v</a:t>
            </a:r>
            <a:endParaRPr lang="et-E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-39860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juhtum </a:t>
            </a:r>
            <a:r>
              <a:rPr lang="et-EE" dirty="0" err="1" smtClean="0"/>
              <a:t>perh-is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9892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6843" y="513932"/>
            <a:ext cx="7729728" cy="1188720"/>
          </a:xfrm>
        </p:spPr>
        <p:txBody>
          <a:bodyPr/>
          <a:lstStyle/>
          <a:p>
            <a:r>
              <a:rPr lang="en-US" dirty="0" err="1" smtClean="0"/>
              <a:t>Kasutatud</a:t>
            </a:r>
            <a:r>
              <a:rPr lang="en-US" dirty="0" smtClean="0"/>
              <a:t> </a:t>
            </a:r>
            <a:r>
              <a:rPr lang="en-US" dirty="0" err="1" smtClean="0"/>
              <a:t>kirjandus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61" y="2459866"/>
            <a:ext cx="9453093" cy="3554568"/>
          </a:xfrm>
        </p:spPr>
        <p:txBody>
          <a:bodyPr>
            <a:normAutofit/>
          </a:bodyPr>
          <a:lstStyle/>
          <a:p>
            <a:r>
              <a:rPr lang="et-EE" sz="2200" dirty="0" err="1" smtClean="0"/>
              <a:t>Alaoui</a:t>
            </a:r>
            <a:r>
              <a:rPr lang="et-EE" sz="2200" dirty="0" smtClean="0"/>
              <a:t> et </a:t>
            </a:r>
            <a:r>
              <a:rPr lang="et-EE" sz="2200" dirty="0" err="1" smtClean="0"/>
              <a:t>al</a:t>
            </a:r>
            <a:r>
              <a:rPr lang="et-EE" sz="2200" dirty="0" smtClean="0"/>
              <a:t>. </a:t>
            </a:r>
            <a:r>
              <a:rPr lang="et-EE" sz="2200" dirty="0" err="1" smtClean="0"/>
              <a:t>An</a:t>
            </a:r>
            <a:r>
              <a:rPr lang="et-EE" sz="2200" dirty="0" smtClean="0"/>
              <a:t> </a:t>
            </a:r>
            <a:r>
              <a:rPr lang="et-EE" sz="2200" dirty="0" err="1" smtClean="0"/>
              <a:t>unusual</a:t>
            </a:r>
            <a:r>
              <a:rPr lang="et-EE" sz="2200" dirty="0" smtClean="0"/>
              <a:t> </a:t>
            </a:r>
            <a:r>
              <a:rPr lang="et-EE" sz="2200" dirty="0" err="1" smtClean="0"/>
              <a:t>case</a:t>
            </a:r>
            <a:r>
              <a:rPr lang="et-EE" sz="2200" dirty="0" smtClean="0"/>
              <a:t> of </a:t>
            </a:r>
            <a:r>
              <a:rPr lang="et-EE" sz="2200" dirty="0" err="1" smtClean="0"/>
              <a:t>delayed</a:t>
            </a:r>
            <a:r>
              <a:rPr lang="et-EE" sz="2200" dirty="0" smtClean="0"/>
              <a:t> </a:t>
            </a:r>
            <a:r>
              <a:rPr lang="et-EE" sz="2200" dirty="0" err="1" smtClean="0"/>
              <a:t>hemolytic</a:t>
            </a:r>
            <a:r>
              <a:rPr lang="et-EE" sz="2200" dirty="0" smtClean="0"/>
              <a:t> transfusioon </a:t>
            </a:r>
            <a:r>
              <a:rPr lang="et-EE" sz="2200" dirty="0" err="1" smtClean="0"/>
              <a:t>reaction</a:t>
            </a:r>
            <a:r>
              <a:rPr lang="et-EE" sz="2200" dirty="0" smtClean="0"/>
              <a:t> </a:t>
            </a:r>
            <a:r>
              <a:rPr lang="et-EE" sz="2200" dirty="0" err="1" smtClean="0"/>
              <a:t>with</a:t>
            </a:r>
            <a:r>
              <a:rPr lang="et-EE" sz="2200" dirty="0" smtClean="0"/>
              <a:t> </a:t>
            </a:r>
            <a:r>
              <a:rPr lang="et-EE" sz="2200" dirty="0" err="1" smtClean="0"/>
              <a:t>hyperhemolysis</a:t>
            </a:r>
            <a:r>
              <a:rPr lang="et-EE" sz="2200" dirty="0" smtClean="0"/>
              <a:t> </a:t>
            </a:r>
            <a:r>
              <a:rPr lang="et-EE" sz="2200" dirty="0" err="1" smtClean="0"/>
              <a:t>syndrome</a:t>
            </a:r>
            <a:r>
              <a:rPr lang="et-EE" sz="2200" dirty="0" smtClean="0"/>
              <a:t> </a:t>
            </a:r>
            <a:r>
              <a:rPr lang="et-EE" sz="2200" dirty="0" err="1" smtClean="0"/>
              <a:t>due</a:t>
            </a:r>
            <a:r>
              <a:rPr lang="et-EE" sz="2200" dirty="0" smtClean="0"/>
              <a:t> </a:t>
            </a:r>
            <a:r>
              <a:rPr lang="et-EE" sz="2200" dirty="0" err="1" smtClean="0"/>
              <a:t>to</a:t>
            </a:r>
            <a:r>
              <a:rPr lang="et-EE" sz="2200" dirty="0" smtClean="0"/>
              <a:t> anti-</a:t>
            </a:r>
            <a:r>
              <a:rPr lang="et-EE" sz="2200" dirty="0" err="1" smtClean="0"/>
              <a:t>Jk</a:t>
            </a:r>
            <a:r>
              <a:rPr lang="et-EE" sz="2200" baseline="30000" dirty="0" err="1" smtClean="0"/>
              <a:t>b</a:t>
            </a:r>
            <a:r>
              <a:rPr lang="et-EE" sz="2200" dirty="0" smtClean="0"/>
              <a:t> and anti-</a:t>
            </a:r>
            <a:r>
              <a:rPr lang="et-EE" sz="2200" dirty="0" err="1" smtClean="0"/>
              <a:t>Fy</a:t>
            </a:r>
            <a:r>
              <a:rPr lang="et-EE" sz="2200" baseline="30000" dirty="0" err="1" smtClean="0"/>
              <a:t>a</a:t>
            </a:r>
            <a:r>
              <a:rPr lang="et-EE" sz="2200" dirty="0" smtClean="0"/>
              <a:t> </a:t>
            </a:r>
            <a:r>
              <a:rPr lang="et-EE" sz="2200" dirty="0" err="1" smtClean="0"/>
              <a:t>alloantibodies</a:t>
            </a:r>
            <a:r>
              <a:rPr lang="et-EE" sz="2200" dirty="0" smtClean="0"/>
              <a:t>. J </a:t>
            </a:r>
            <a:r>
              <a:rPr lang="et-EE" sz="2200" dirty="0" err="1" smtClean="0"/>
              <a:t>Hematol</a:t>
            </a:r>
            <a:r>
              <a:rPr lang="et-EE" sz="2200" dirty="0" smtClean="0"/>
              <a:t> 2022; 11(2):66-70</a:t>
            </a:r>
          </a:p>
          <a:p>
            <a:r>
              <a:rPr lang="en-US" sz="2200" dirty="0" err="1" smtClean="0"/>
              <a:t>Deveci</a:t>
            </a:r>
            <a:r>
              <a:rPr lang="en-US" sz="2200" dirty="0" smtClean="0"/>
              <a:t> et al. Severe acute hemolytic transfusion reaction treated with </a:t>
            </a:r>
            <a:r>
              <a:rPr lang="en-US" sz="2200" dirty="0" err="1" smtClean="0"/>
              <a:t>ruxolitinib</a:t>
            </a:r>
            <a:r>
              <a:rPr lang="en-US" sz="2200" dirty="0" smtClean="0"/>
              <a:t> and plasma exchange. </a:t>
            </a:r>
            <a:r>
              <a:rPr lang="en-US" sz="2200" dirty="0" err="1" smtClean="0"/>
              <a:t>Transfus</a:t>
            </a:r>
            <a:r>
              <a:rPr lang="en-US" sz="2200" dirty="0" smtClean="0"/>
              <a:t> Med </a:t>
            </a:r>
            <a:r>
              <a:rPr lang="en-US" sz="2200" dirty="0" err="1" smtClean="0"/>
              <a:t>Hemother</a:t>
            </a:r>
            <a:r>
              <a:rPr lang="en-US" sz="2200" dirty="0" smtClean="0"/>
              <a:t> 2021;</a:t>
            </a:r>
            <a:r>
              <a:rPr lang="et-EE" sz="2200" dirty="0" smtClean="0"/>
              <a:t> </a:t>
            </a:r>
            <a:r>
              <a:rPr lang="et-EE" sz="2200" dirty="0" smtClean="0"/>
              <a:t>48:250-252</a:t>
            </a:r>
          </a:p>
          <a:p>
            <a:r>
              <a:rPr lang="et-EE" sz="2200" dirty="0" err="1" smtClean="0"/>
              <a:t>Soutar</a:t>
            </a:r>
            <a:r>
              <a:rPr lang="et-EE" sz="2200" dirty="0" smtClean="0"/>
              <a:t> et </a:t>
            </a:r>
            <a:r>
              <a:rPr lang="et-EE" sz="2200" dirty="0" err="1" smtClean="0"/>
              <a:t>al</a:t>
            </a:r>
            <a:r>
              <a:rPr lang="et-EE" sz="2200" dirty="0" smtClean="0"/>
              <a:t>. </a:t>
            </a:r>
            <a:r>
              <a:rPr lang="et-EE" sz="2200" dirty="0" err="1" smtClean="0"/>
              <a:t>Guideline</a:t>
            </a:r>
            <a:r>
              <a:rPr lang="et-EE" sz="2200" dirty="0" smtClean="0"/>
              <a:t> on </a:t>
            </a:r>
            <a:r>
              <a:rPr lang="et-EE" sz="2200" dirty="0" err="1" smtClean="0"/>
              <a:t>the</a:t>
            </a:r>
            <a:r>
              <a:rPr lang="et-EE" sz="2200" dirty="0" smtClean="0"/>
              <a:t> </a:t>
            </a:r>
            <a:r>
              <a:rPr lang="et-EE" sz="2200" dirty="0" err="1" smtClean="0"/>
              <a:t>investigation</a:t>
            </a:r>
            <a:r>
              <a:rPr lang="et-EE" sz="2200" dirty="0" smtClean="0"/>
              <a:t> and </a:t>
            </a:r>
            <a:r>
              <a:rPr lang="et-EE" sz="2200" dirty="0" err="1" smtClean="0"/>
              <a:t>management</a:t>
            </a:r>
            <a:r>
              <a:rPr lang="et-EE" sz="2200" dirty="0" smtClean="0"/>
              <a:t> of </a:t>
            </a:r>
            <a:r>
              <a:rPr lang="et-EE" sz="2200" dirty="0" err="1" smtClean="0"/>
              <a:t>acute</a:t>
            </a:r>
            <a:r>
              <a:rPr lang="et-EE" sz="2200" dirty="0" smtClean="0"/>
              <a:t> transfusioon </a:t>
            </a:r>
            <a:r>
              <a:rPr lang="et-EE" sz="2200" dirty="0" err="1" smtClean="0"/>
              <a:t>reactions</a:t>
            </a:r>
            <a:r>
              <a:rPr lang="et-EE" sz="2200" dirty="0" smtClean="0"/>
              <a:t>. </a:t>
            </a:r>
            <a:r>
              <a:rPr lang="et-EE" sz="2200" dirty="0" err="1" smtClean="0"/>
              <a:t>Br</a:t>
            </a:r>
            <a:r>
              <a:rPr lang="et-EE" sz="2200" dirty="0" smtClean="0"/>
              <a:t> J </a:t>
            </a:r>
            <a:r>
              <a:rPr lang="et-EE" sz="2200" dirty="0" err="1" smtClean="0"/>
              <a:t>Haematol</a:t>
            </a:r>
            <a:r>
              <a:rPr lang="et-EE" sz="2200" dirty="0" smtClean="0"/>
              <a:t> 2023; 201:832-844</a:t>
            </a:r>
            <a:endParaRPr lang="et-EE" sz="2200" dirty="0"/>
          </a:p>
        </p:txBody>
      </p:sp>
    </p:spTree>
    <p:extLst>
      <p:ext uri="{BB962C8B-B14F-4D97-AF65-F5344CB8AC3E}">
        <p14:creationId xmlns:p14="http://schemas.microsoft.com/office/powerpoint/2010/main" val="348336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226" y="372264"/>
            <a:ext cx="7729728" cy="1188720"/>
          </a:xfrm>
        </p:spPr>
        <p:txBody>
          <a:bodyPr/>
          <a:lstStyle/>
          <a:p>
            <a:r>
              <a:rPr lang="et-EE" dirty="0" smtClean="0"/>
              <a:t>Haigusjuht nr</a:t>
            </a:r>
            <a:r>
              <a:rPr lang="et-EE" dirty="0" smtClean="0"/>
              <a:t> </a:t>
            </a:r>
            <a:r>
              <a:rPr lang="et-EE" dirty="0" smtClean="0"/>
              <a:t>1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1369" y="2588653"/>
            <a:ext cx="10805375" cy="3889419"/>
          </a:xfrm>
        </p:spPr>
        <p:txBody>
          <a:bodyPr>
            <a:normAutofit/>
          </a:bodyPr>
          <a:lstStyle/>
          <a:p>
            <a:r>
              <a:rPr lang="et-EE" sz="2400" dirty="0"/>
              <a:t>29-aastane </a:t>
            </a:r>
            <a:r>
              <a:rPr lang="et-EE" sz="2400" dirty="0" err="1" smtClean="0"/>
              <a:t>naispatsient</a:t>
            </a:r>
            <a:r>
              <a:rPr lang="et-EE" sz="2400" dirty="0" smtClean="0"/>
              <a:t>, veregrupiga </a:t>
            </a:r>
            <a:r>
              <a:rPr lang="et-EE" sz="2400" dirty="0"/>
              <a:t>0 </a:t>
            </a:r>
            <a:r>
              <a:rPr lang="et-EE" sz="2400" dirty="0" err="1" smtClean="0"/>
              <a:t>RhD</a:t>
            </a:r>
            <a:r>
              <a:rPr lang="et-EE" sz="2400" dirty="0" smtClean="0"/>
              <a:t> </a:t>
            </a:r>
            <a:r>
              <a:rPr lang="et-EE" sz="2400" dirty="0" err="1" smtClean="0"/>
              <a:t>pos</a:t>
            </a:r>
            <a:endParaRPr lang="et-EE" sz="2400" dirty="0"/>
          </a:p>
          <a:p>
            <a:r>
              <a:rPr lang="et-EE" sz="2400" dirty="0"/>
              <a:t>Sai keisrilõike järgselt 2 doosi AB </a:t>
            </a:r>
            <a:r>
              <a:rPr lang="et-EE" sz="2400" dirty="0" err="1" smtClean="0"/>
              <a:t>RhD</a:t>
            </a:r>
            <a:r>
              <a:rPr lang="et-EE" sz="2400" dirty="0" smtClean="0"/>
              <a:t> </a:t>
            </a:r>
            <a:r>
              <a:rPr lang="et-EE" sz="2400" dirty="0" err="1"/>
              <a:t>pos</a:t>
            </a:r>
            <a:r>
              <a:rPr lang="et-EE" sz="2400" dirty="0"/>
              <a:t> </a:t>
            </a:r>
            <a:r>
              <a:rPr lang="et-EE" sz="2400" dirty="0" smtClean="0"/>
              <a:t>erütrotsüütide suspensiooni</a:t>
            </a:r>
            <a:endParaRPr lang="et-EE" sz="2400" dirty="0"/>
          </a:p>
          <a:p>
            <a:r>
              <a:rPr lang="et-EE" sz="2400" dirty="0"/>
              <a:t>22 </a:t>
            </a:r>
            <a:r>
              <a:rPr lang="et-EE" sz="2400" dirty="0" smtClean="0"/>
              <a:t>tundi </a:t>
            </a:r>
            <a:r>
              <a:rPr lang="et-EE" sz="2400" dirty="0"/>
              <a:t>pärast transfusiooni viidi teise </a:t>
            </a:r>
            <a:r>
              <a:rPr lang="et-EE" sz="2400" dirty="0" smtClean="0"/>
              <a:t>haiglasse</a:t>
            </a:r>
            <a:endParaRPr lang="et-EE" sz="2400" dirty="0"/>
          </a:p>
          <a:p>
            <a:r>
              <a:rPr lang="et-EE" sz="2400" dirty="0" smtClean="0"/>
              <a:t>Patsiendil</a:t>
            </a:r>
            <a:r>
              <a:rPr lang="et-EE" sz="2400" dirty="0" smtClean="0"/>
              <a:t> </a:t>
            </a:r>
            <a:r>
              <a:rPr lang="et-EE" sz="2400" dirty="0" smtClean="0"/>
              <a:t>esines </a:t>
            </a:r>
            <a:r>
              <a:rPr lang="et-EE" sz="2400" dirty="0" err="1" smtClean="0"/>
              <a:t>anuuria</a:t>
            </a:r>
            <a:r>
              <a:rPr lang="et-EE" sz="2400" dirty="0" smtClean="0"/>
              <a:t>, </a:t>
            </a:r>
            <a:r>
              <a:rPr lang="et-EE" sz="2400" dirty="0"/>
              <a:t>tõsine hemolüüs, </a:t>
            </a:r>
            <a:r>
              <a:rPr lang="et-EE" sz="2400" dirty="0" smtClean="0"/>
              <a:t>hingamispuudulikkus</a:t>
            </a:r>
          </a:p>
          <a:p>
            <a:r>
              <a:rPr lang="et-EE" sz="2400" dirty="0" smtClean="0"/>
              <a:t>Tekkis äge </a:t>
            </a:r>
            <a:r>
              <a:rPr lang="et-EE" sz="2400" dirty="0"/>
              <a:t>neerupuudulikkus ja </a:t>
            </a:r>
            <a:r>
              <a:rPr lang="et-EE" sz="2400" dirty="0" smtClean="0"/>
              <a:t>arenes välja DIK </a:t>
            </a:r>
            <a:r>
              <a:rPr lang="et-EE" sz="2400" dirty="0" smtClean="0"/>
              <a:t>sündroom</a:t>
            </a:r>
          </a:p>
          <a:p>
            <a:r>
              <a:rPr lang="et-EE" sz="2400" dirty="0" smtClean="0"/>
              <a:t>Patsiendil esines vahetu hemolüütiline </a:t>
            </a:r>
            <a:r>
              <a:rPr lang="et-EE" sz="2400" dirty="0" err="1" smtClean="0"/>
              <a:t>transfusiooonireaktsioon</a:t>
            </a:r>
            <a:endParaRPr lang="et-EE" sz="2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76967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193" y="2085153"/>
            <a:ext cx="9169756" cy="1263353"/>
          </a:xfrm>
        </p:spPr>
        <p:txBody>
          <a:bodyPr/>
          <a:lstStyle/>
          <a:p>
            <a:r>
              <a:rPr lang="et-EE" sz="3000" dirty="0" smtClean="0"/>
              <a:t>Tänan</a:t>
            </a:r>
            <a:r>
              <a:rPr lang="et-EE" dirty="0" smtClean="0"/>
              <a:t>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99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3341" y="1081825"/>
            <a:ext cx="10109915" cy="5087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400" dirty="0" smtClean="0"/>
              <a:t>Esmased </a:t>
            </a:r>
            <a:r>
              <a:rPr lang="et-EE" sz="2400" dirty="0"/>
              <a:t>analüüsid: </a:t>
            </a:r>
          </a:p>
          <a:p>
            <a:pPr lvl="1"/>
            <a:r>
              <a:rPr lang="et-EE" sz="2400" dirty="0" err="1"/>
              <a:t>Hgb</a:t>
            </a:r>
            <a:r>
              <a:rPr lang="et-EE" sz="2400" dirty="0"/>
              <a:t> 69, WBC 17, PLT </a:t>
            </a:r>
            <a:r>
              <a:rPr lang="et-EE" sz="2400" dirty="0" smtClean="0"/>
              <a:t>116</a:t>
            </a:r>
          </a:p>
          <a:p>
            <a:pPr lvl="1"/>
            <a:r>
              <a:rPr lang="et-EE" sz="2400" dirty="0" err="1" smtClean="0"/>
              <a:t>Retikulotsüüte</a:t>
            </a:r>
            <a:r>
              <a:rPr lang="et-EE" sz="2400" dirty="0" smtClean="0"/>
              <a:t> 10.1%</a:t>
            </a:r>
            <a:endParaRPr lang="et-EE" sz="2400" dirty="0"/>
          </a:p>
          <a:p>
            <a:pPr marL="228600" lvl="1" indent="0">
              <a:buNone/>
            </a:pPr>
            <a:endParaRPr lang="et-EE" sz="2400" dirty="0" smtClean="0"/>
          </a:p>
          <a:p>
            <a:pPr marL="228600" lvl="1" indent="0">
              <a:buNone/>
            </a:pPr>
            <a:r>
              <a:rPr lang="et-EE" sz="2400" dirty="0" smtClean="0"/>
              <a:t>Hemolüüsi näitajad tõusnud:</a:t>
            </a:r>
            <a:endParaRPr lang="et-EE" sz="2400" dirty="0"/>
          </a:p>
          <a:p>
            <a:pPr lvl="1"/>
            <a:r>
              <a:rPr lang="et-EE" sz="2400" dirty="0"/>
              <a:t>bilirubiin 2.7 mg/</a:t>
            </a:r>
            <a:r>
              <a:rPr lang="et-EE" sz="2400" dirty="0" err="1"/>
              <a:t>dL</a:t>
            </a:r>
            <a:r>
              <a:rPr lang="et-EE" sz="2400" dirty="0"/>
              <a:t> (norm 1.5-2.5 mg</a:t>
            </a:r>
            <a:r>
              <a:rPr lang="en-US" sz="2400" dirty="0"/>
              <a:t>/</a:t>
            </a:r>
            <a:r>
              <a:rPr lang="et-EE" sz="2400" dirty="0"/>
              <a:t>d</a:t>
            </a:r>
            <a:r>
              <a:rPr lang="en-US" sz="2400" dirty="0"/>
              <a:t>L</a:t>
            </a:r>
            <a:r>
              <a:rPr lang="et-EE" sz="2400" dirty="0"/>
              <a:t>), konjugeeritud bilirubiin 0.3 mg/</a:t>
            </a:r>
            <a:r>
              <a:rPr lang="et-EE" sz="2400" dirty="0" err="1"/>
              <a:t>dL</a:t>
            </a:r>
            <a:r>
              <a:rPr lang="et-EE" sz="2400" dirty="0"/>
              <a:t> </a:t>
            </a:r>
            <a:r>
              <a:rPr lang="et-EE" sz="2400" dirty="0" smtClean="0"/>
              <a:t>(norm </a:t>
            </a:r>
            <a:r>
              <a:rPr lang="en-US" sz="2400" dirty="0" smtClean="0"/>
              <a:t>&lt;</a:t>
            </a:r>
            <a:r>
              <a:rPr lang="et-EE" sz="2400" dirty="0" smtClean="0"/>
              <a:t>0.3 </a:t>
            </a:r>
            <a:r>
              <a:rPr lang="et-EE" sz="2400" dirty="0"/>
              <a:t>mg/</a:t>
            </a:r>
            <a:r>
              <a:rPr lang="et-EE" sz="2400" dirty="0" err="1"/>
              <a:t>dL</a:t>
            </a:r>
            <a:r>
              <a:rPr lang="et-EE" sz="2400" dirty="0" smtClean="0"/>
              <a:t>)</a:t>
            </a:r>
          </a:p>
          <a:p>
            <a:pPr lvl="1"/>
            <a:r>
              <a:rPr lang="et-EE" sz="2400" dirty="0" smtClean="0"/>
              <a:t>LDH 522 </a:t>
            </a:r>
            <a:r>
              <a:rPr lang="et-EE" sz="2400" dirty="0"/>
              <a:t>(norm </a:t>
            </a:r>
            <a:r>
              <a:rPr lang="en-US" sz="2400" dirty="0"/>
              <a:t>&lt;250 </a:t>
            </a:r>
            <a:r>
              <a:rPr lang="et-EE" sz="2400" dirty="0" smtClean="0"/>
              <a:t>I</a:t>
            </a:r>
            <a:r>
              <a:rPr lang="en-US" sz="2400" dirty="0" smtClean="0"/>
              <a:t>U/L</a:t>
            </a:r>
            <a:r>
              <a:rPr lang="et-EE" sz="2400" dirty="0" smtClean="0"/>
              <a:t>)</a:t>
            </a:r>
            <a:endParaRPr lang="et-E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114687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2515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914400"/>
            <a:ext cx="10612192" cy="5357611"/>
          </a:xfrm>
        </p:spPr>
        <p:txBody>
          <a:bodyPr>
            <a:normAutofit/>
          </a:bodyPr>
          <a:lstStyle/>
          <a:p>
            <a:pPr marL="228600" lvl="1" indent="0">
              <a:buNone/>
            </a:pPr>
            <a:r>
              <a:rPr lang="et-EE" sz="2400" dirty="0" smtClean="0"/>
              <a:t>Hüübimissüsteemi </a:t>
            </a:r>
            <a:r>
              <a:rPr lang="et-EE" sz="2400" dirty="0"/>
              <a:t>näitajad paigast ära:</a:t>
            </a:r>
          </a:p>
          <a:p>
            <a:pPr lvl="2"/>
            <a:r>
              <a:rPr lang="et-EE" sz="2400" dirty="0"/>
              <a:t>PT 17.4 </a:t>
            </a:r>
            <a:r>
              <a:rPr lang="en-US" sz="2400" dirty="0"/>
              <a:t>s </a:t>
            </a:r>
            <a:r>
              <a:rPr lang="et-EE" sz="2400" dirty="0"/>
              <a:t>(norm </a:t>
            </a:r>
            <a:r>
              <a:rPr lang="en-US" sz="2400" dirty="0"/>
              <a:t>&lt; </a:t>
            </a:r>
            <a:r>
              <a:rPr lang="et-EE" sz="2400" dirty="0"/>
              <a:t>1</a:t>
            </a:r>
            <a:r>
              <a:rPr lang="en-US" sz="2400" dirty="0"/>
              <a:t>5</a:t>
            </a:r>
            <a:r>
              <a:rPr lang="et-EE" sz="2400" dirty="0"/>
              <a:t>.5 s)</a:t>
            </a:r>
            <a:endParaRPr lang="en-US" sz="2400" dirty="0"/>
          </a:p>
          <a:p>
            <a:pPr lvl="2"/>
            <a:r>
              <a:rPr lang="et-EE" sz="2400" dirty="0"/>
              <a:t>APTT 37,4 s (norm </a:t>
            </a:r>
            <a:r>
              <a:rPr lang="en-US" sz="2400" dirty="0"/>
              <a:t>&lt; 36</a:t>
            </a:r>
            <a:r>
              <a:rPr lang="et-EE" sz="2400" dirty="0"/>
              <a:t> s) </a:t>
            </a:r>
            <a:endParaRPr lang="en-US" sz="2400" dirty="0"/>
          </a:p>
          <a:p>
            <a:pPr lvl="2"/>
            <a:r>
              <a:rPr lang="et-EE" sz="2400" dirty="0"/>
              <a:t>INR 1.33 </a:t>
            </a:r>
            <a:r>
              <a:rPr lang="en-US" sz="2400" dirty="0"/>
              <a:t>s </a:t>
            </a:r>
            <a:r>
              <a:rPr lang="et-EE" sz="2400" dirty="0"/>
              <a:t>(</a:t>
            </a:r>
            <a:r>
              <a:rPr lang="en-US" sz="2400" dirty="0"/>
              <a:t>norm </a:t>
            </a:r>
            <a:r>
              <a:rPr lang="et-EE" sz="2400" dirty="0"/>
              <a:t>0.80–1.20 s)</a:t>
            </a:r>
            <a:endParaRPr lang="en-US" sz="2400" dirty="0"/>
          </a:p>
          <a:p>
            <a:pPr lvl="2"/>
            <a:r>
              <a:rPr lang="et-EE" sz="2400" dirty="0" err="1"/>
              <a:t>fibrinogeen</a:t>
            </a:r>
            <a:r>
              <a:rPr lang="et-EE" sz="2400" dirty="0"/>
              <a:t> </a:t>
            </a:r>
            <a:r>
              <a:rPr lang="en-US" sz="2400" dirty="0"/>
              <a:t>&lt; </a:t>
            </a:r>
            <a:r>
              <a:rPr lang="et-EE" sz="2400" dirty="0"/>
              <a:t>50 mg/d</a:t>
            </a:r>
            <a:r>
              <a:rPr lang="en-US" sz="2400" dirty="0"/>
              <a:t>L</a:t>
            </a:r>
            <a:r>
              <a:rPr lang="et-EE" sz="2400" dirty="0"/>
              <a:t> (</a:t>
            </a:r>
            <a:r>
              <a:rPr lang="en-US" sz="2400" dirty="0"/>
              <a:t>norm </a:t>
            </a:r>
            <a:r>
              <a:rPr lang="et-EE" sz="2400" dirty="0"/>
              <a:t>200-400 mg/</a:t>
            </a:r>
            <a:r>
              <a:rPr lang="et-EE" sz="2400" dirty="0" err="1"/>
              <a:t>dL</a:t>
            </a:r>
            <a:r>
              <a:rPr lang="et-EE" sz="2400" dirty="0"/>
              <a:t>)</a:t>
            </a:r>
            <a:endParaRPr lang="en-US" sz="2400" dirty="0"/>
          </a:p>
          <a:p>
            <a:pPr lvl="2"/>
            <a:r>
              <a:rPr lang="et-EE" sz="2400" dirty="0"/>
              <a:t>D-</a:t>
            </a:r>
            <a:r>
              <a:rPr lang="et-EE" sz="2400" dirty="0" err="1"/>
              <a:t>Di</a:t>
            </a:r>
            <a:r>
              <a:rPr lang="et-EE" sz="2400" dirty="0"/>
              <a:t> </a:t>
            </a:r>
            <a:r>
              <a:rPr lang="en-US" sz="2400" dirty="0"/>
              <a:t>&gt;</a:t>
            </a:r>
            <a:r>
              <a:rPr lang="et-EE" sz="2400" dirty="0"/>
              <a:t>3</a:t>
            </a:r>
            <a:r>
              <a:rPr lang="en-US" sz="2400" dirty="0"/>
              <a:t>000 µ</a:t>
            </a:r>
            <a:r>
              <a:rPr lang="et-EE" sz="2400" dirty="0"/>
              <a:t>g/L (norm</a:t>
            </a:r>
            <a:r>
              <a:rPr lang="en-US" sz="2400" dirty="0"/>
              <a:t> &lt;500 µ</a:t>
            </a:r>
            <a:r>
              <a:rPr lang="et-EE" sz="2400" dirty="0"/>
              <a:t>g/L</a:t>
            </a:r>
            <a:r>
              <a:rPr lang="en-US" sz="2400" dirty="0" smtClean="0"/>
              <a:t>)</a:t>
            </a:r>
            <a:endParaRPr lang="et-EE" sz="2400" dirty="0" smtClean="0"/>
          </a:p>
          <a:p>
            <a:pPr lvl="2"/>
            <a:endParaRPr lang="et-EE" sz="2400" dirty="0"/>
          </a:p>
          <a:p>
            <a:pPr marL="457200" lvl="2" indent="0">
              <a:buNone/>
            </a:pPr>
            <a:r>
              <a:rPr lang="et-EE" sz="2400" dirty="0" err="1" smtClean="0"/>
              <a:t>Immuunhematoloogilised</a:t>
            </a:r>
            <a:r>
              <a:rPr lang="et-EE" sz="2400" dirty="0" smtClean="0"/>
              <a:t> uuringud:</a:t>
            </a:r>
          </a:p>
          <a:p>
            <a:pPr lvl="2"/>
            <a:r>
              <a:rPr lang="et-EE" sz="2400" dirty="0" smtClean="0"/>
              <a:t>ABO veregrupi määramisel otseses reaktsioonis kaksikpopulatsioon</a:t>
            </a:r>
            <a:endParaRPr lang="et-EE" sz="2400" dirty="0"/>
          </a:p>
          <a:p>
            <a:pPr lvl="2"/>
            <a:r>
              <a:rPr lang="et-EE" sz="2400" dirty="0"/>
              <a:t>DAT diferentseerimisel </a:t>
            </a:r>
            <a:r>
              <a:rPr lang="et-EE" sz="2400" dirty="0" err="1"/>
              <a:t>IgG</a:t>
            </a:r>
            <a:r>
              <a:rPr lang="et-EE" sz="2400" dirty="0"/>
              <a:t> 3+ </a:t>
            </a:r>
            <a:r>
              <a:rPr lang="et-EE" sz="2400" dirty="0" err="1"/>
              <a:t>pos</a:t>
            </a:r>
            <a:r>
              <a:rPr lang="et-EE" sz="2400" dirty="0"/>
              <a:t> ja C3d 3+ </a:t>
            </a:r>
            <a:r>
              <a:rPr lang="et-EE" sz="2400" dirty="0" err="1"/>
              <a:t>pos</a:t>
            </a:r>
            <a:endParaRPr lang="et-EE" sz="2400" dirty="0"/>
          </a:p>
          <a:p>
            <a:endParaRPr lang="et-EE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78083" y="114687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0804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888642"/>
            <a:ext cx="10560676" cy="47909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sz="2400" dirty="0" smtClean="0"/>
              <a:t>Raviks kasutati:</a:t>
            </a:r>
          </a:p>
          <a:p>
            <a:pPr lvl="2"/>
            <a:r>
              <a:rPr lang="et-EE" sz="2400" i="1" dirty="0" err="1"/>
              <a:t>pulse</a:t>
            </a:r>
            <a:r>
              <a:rPr lang="et-EE" sz="2400" i="1" dirty="0"/>
              <a:t> </a:t>
            </a:r>
            <a:r>
              <a:rPr lang="et-EE" sz="2400" i="1" dirty="0" smtClean="0"/>
              <a:t>steroid </a:t>
            </a:r>
            <a:r>
              <a:rPr lang="et-EE" sz="2400" i="1" dirty="0" err="1" smtClean="0"/>
              <a:t>therapy</a:t>
            </a:r>
            <a:r>
              <a:rPr lang="et-EE" sz="2400" i="1" dirty="0" smtClean="0"/>
              <a:t> </a:t>
            </a:r>
            <a:r>
              <a:rPr lang="et-EE" sz="2400" dirty="0"/>
              <a:t>1000 </a:t>
            </a:r>
            <a:r>
              <a:rPr lang="et-EE" sz="2400" dirty="0" smtClean="0"/>
              <a:t>mg päevas </a:t>
            </a:r>
            <a:r>
              <a:rPr lang="et-EE" sz="2400" dirty="0" smtClean="0"/>
              <a:t>(elimineerib </a:t>
            </a:r>
            <a:r>
              <a:rPr lang="et-EE" sz="2400" dirty="0" err="1"/>
              <a:t>tsütokiinide</a:t>
            </a:r>
            <a:r>
              <a:rPr lang="et-EE" sz="2400" dirty="0"/>
              <a:t> </a:t>
            </a:r>
            <a:r>
              <a:rPr lang="et-EE" sz="2400" dirty="0" smtClean="0"/>
              <a:t>vabanemise)</a:t>
            </a:r>
          </a:p>
          <a:p>
            <a:pPr lvl="2"/>
            <a:r>
              <a:rPr lang="et-EE" sz="2400" dirty="0" smtClean="0"/>
              <a:t>massiivset </a:t>
            </a:r>
            <a:r>
              <a:rPr lang="et-EE" sz="2400" dirty="0"/>
              <a:t>plasma </a:t>
            </a:r>
            <a:r>
              <a:rPr lang="et-EE" sz="2400" dirty="0" smtClean="0"/>
              <a:t>vahetust: kahekordne plasma maht algul 2, hiljem 1 kord päevas AB </a:t>
            </a:r>
            <a:r>
              <a:rPr lang="et-EE" sz="2400" dirty="0" err="1" smtClean="0"/>
              <a:t>RhD</a:t>
            </a:r>
            <a:r>
              <a:rPr lang="et-EE" sz="2400" dirty="0" smtClean="0"/>
              <a:t> </a:t>
            </a:r>
            <a:r>
              <a:rPr lang="et-EE" sz="2400" dirty="0" smtClean="0"/>
              <a:t>positiivse VKP-</a:t>
            </a:r>
            <a:r>
              <a:rPr lang="et-EE" sz="2400" dirty="0" err="1" smtClean="0"/>
              <a:t>ga</a:t>
            </a:r>
            <a:r>
              <a:rPr lang="et-EE" sz="2400" dirty="0"/>
              <a:t> </a:t>
            </a:r>
            <a:r>
              <a:rPr lang="et-EE" sz="2400" dirty="0" smtClean="0"/>
              <a:t>(elimineerib </a:t>
            </a:r>
            <a:r>
              <a:rPr lang="et-EE" sz="2400" dirty="0"/>
              <a:t>vereringest </a:t>
            </a:r>
            <a:r>
              <a:rPr lang="et-EE" sz="2400" dirty="0" err="1"/>
              <a:t>anti-A</a:t>
            </a:r>
            <a:r>
              <a:rPr lang="et-EE" sz="2400" dirty="0"/>
              <a:t> ja </a:t>
            </a:r>
            <a:r>
              <a:rPr lang="et-EE" sz="2400" dirty="0" err="1"/>
              <a:t>anti-B</a:t>
            </a:r>
            <a:r>
              <a:rPr lang="et-EE" sz="2400" dirty="0"/>
              <a:t> </a:t>
            </a:r>
            <a:r>
              <a:rPr lang="et-EE" sz="2400" dirty="0" smtClean="0"/>
              <a:t>antikehad)</a:t>
            </a:r>
          </a:p>
          <a:p>
            <a:pPr lvl="2"/>
            <a:r>
              <a:rPr lang="et-EE" sz="2400" dirty="0" err="1"/>
              <a:t>h</a:t>
            </a:r>
            <a:r>
              <a:rPr lang="et-EE" sz="2400" dirty="0" err="1" smtClean="0"/>
              <a:t>emodialüüsi</a:t>
            </a:r>
            <a:endParaRPr lang="et-EE" sz="2400" dirty="0" smtClean="0"/>
          </a:p>
          <a:p>
            <a:pPr lvl="2"/>
            <a:r>
              <a:rPr lang="et-EE" sz="2400" dirty="0"/>
              <a:t>p</a:t>
            </a:r>
            <a:r>
              <a:rPr lang="et-EE" sz="2400" dirty="0" smtClean="0"/>
              <a:t>atsient sai </a:t>
            </a:r>
            <a:r>
              <a:rPr lang="et-EE" sz="2400" dirty="0" smtClean="0"/>
              <a:t>8 doosi ER suspensiooni esimese 4 päeva </a:t>
            </a:r>
            <a:r>
              <a:rPr lang="et-EE" sz="2400" dirty="0" smtClean="0"/>
              <a:t>jooksul</a:t>
            </a:r>
            <a:endParaRPr lang="en-US" sz="24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37415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0898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249250"/>
            <a:ext cx="10419008" cy="5357611"/>
          </a:xfrm>
        </p:spPr>
        <p:txBody>
          <a:bodyPr>
            <a:normAutofit/>
          </a:bodyPr>
          <a:lstStyle/>
          <a:p>
            <a:r>
              <a:rPr lang="et-EE" sz="2400" dirty="0"/>
              <a:t>Esialgne ravi ei toiminud ja </a:t>
            </a:r>
            <a:r>
              <a:rPr lang="et-EE" sz="2400" dirty="0" smtClean="0"/>
              <a:t>patsient </a:t>
            </a:r>
            <a:r>
              <a:rPr lang="et-EE" sz="2400" dirty="0" err="1"/>
              <a:t>intubeeriti</a:t>
            </a:r>
            <a:r>
              <a:rPr lang="et-EE" sz="2400" dirty="0"/>
              <a:t> 2. päeval hapnikuvaeguse, hingamispuudulikkuse ja teadvushäire tõttu</a:t>
            </a:r>
          </a:p>
          <a:p>
            <a:r>
              <a:rPr lang="et-EE" sz="2400" dirty="0"/>
              <a:t>Alates 3. päevast manustati </a:t>
            </a:r>
            <a:r>
              <a:rPr lang="et-EE" sz="2400" dirty="0" err="1"/>
              <a:t>Ruxolitinib</a:t>
            </a:r>
            <a:r>
              <a:rPr lang="et-EE" sz="2400" dirty="0"/>
              <a:t>-i 2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t-EE" sz="2400" dirty="0"/>
              <a:t>10 </a:t>
            </a:r>
            <a:r>
              <a:rPr lang="et-EE" sz="2400" dirty="0" smtClean="0"/>
              <a:t>mg päevas </a:t>
            </a:r>
            <a:r>
              <a:rPr lang="et-EE" sz="2400" dirty="0"/>
              <a:t>(</a:t>
            </a:r>
            <a:r>
              <a:rPr lang="et-EE" sz="2400" dirty="0" err="1"/>
              <a:t>tsütokiinide</a:t>
            </a:r>
            <a:r>
              <a:rPr lang="et-EE" sz="2400" dirty="0"/>
              <a:t> inhibiitor, eriti TNF-</a:t>
            </a:r>
            <a:r>
              <a:rPr lang="el-GR" sz="2400" dirty="0"/>
              <a:t>α</a:t>
            </a:r>
            <a:r>
              <a:rPr lang="et-EE" sz="2400" dirty="0"/>
              <a:t>; TNF-</a:t>
            </a:r>
            <a:r>
              <a:rPr lang="el-GR" sz="2400" dirty="0"/>
              <a:t>α</a:t>
            </a:r>
            <a:r>
              <a:rPr lang="et-EE" sz="2400" dirty="0"/>
              <a:t> on </a:t>
            </a:r>
            <a:r>
              <a:rPr lang="et-EE" sz="2400" dirty="0" smtClean="0"/>
              <a:t>DIK-sündroomi </a:t>
            </a:r>
            <a:r>
              <a:rPr lang="et-EE" sz="2400" dirty="0"/>
              <a:t>üks olulisem vahendaja)</a:t>
            </a:r>
          </a:p>
          <a:p>
            <a:r>
              <a:rPr lang="et-EE" sz="2400" dirty="0" smtClean="0"/>
              <a:t>Patsiendi </a:t>
            </a:r>
            <a:r>
              <a:rPr lang="et-EE" sz="2400" dirty="0"/>
              <a:t>seisund paranes 6. päeval, ta </a:t>
            </a:r>
            <a:r>
              <a:rPr lang="et-EE" sz="2400" dirty="0" err="1" smtClean="0"/>
              <a:t>ekstubeeriti</a:t>
            </a:r>
            <a:endParaRPr lang="et-EE" sz="2400" dirty="0" smtClean="0"/>
          </a:p>
          <a:p>
            <a:r>
              <a:rPr lang="et-EE" sz="2400" dirty="0" err="1"/>
              <a:t>H</a:t>
            </a:r>
            <a:r>
              <a:rPr lang="et-EE" sz="2400" dirty="0" err="1" smtClean="0"/>
              <a:t>emodialüüs</a:t>
            </a:r>
            <a:r>
              <a:rPr lang="et-EE" sz="2400" dirty="0" smtClean="0"/>
              <a:t> </a:t>
            </a:r>
            <a:r>
              <a:rPr lang="et-EE" sz="2400" dirty="0"/>
              <a:t>lõpetati 7. päeval</a:t>
            </a:r>
          </a:p>
          <a:p>
            <a:r>
              <a:rPr lang="et-EE" sz="2400" dirty="0"/>
              <a:t>Plasmavahetus lõpetati 10. päeval</a:t>
            </a:r>
          </a:p>
          <a:p>
            <a:r>
              <a:rPr lang="et-EE" sz="2400" dirty="0"/>
              <a:t>15. päeval lõpetati </a:t>
            </a:r>
            <a:r>
              <a:rPr lang="et-EE" sz="2400" dirty="0" err="1"/>
              <a:t>Ruxolitinib</a:t>
            </a:r>
            <a:r>
              <a:rPr lang="et-EE" sz="2400" dirty="0"/>
              <a:t>-i manustamine </a:t>
            </a:r>
            <a:endParaRPr lang="et-EE" sz="2400" dirty="0" smtClean="0"/>
          </a:p>
          <a:p>
            <a:r>
              <a:rPr lang="et-EE" sz="2400" dirty="0" smtClean="0"/>
              <a:t>Patsient </a:t>
            </a:r>
            <a:r>
              <a:rPr lang="et-EE" sz="2400" dirty="0"/>
              <a:t>lahkus haiglast komplikatsioonideta 26. päeval </a:t>
            </a:r>
            <a:endParaRPr lang="et-EE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78083" y="37415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63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656824"/>
            <a:ext cx="10509160" cy="5950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200" b="1" dirty="0"/>
              <a:t>Äge hemolüütiline transfusioonireaktsioon:</a:t>
            </a:r>
          </a:p>
          <a:p>
            <a:pPr lvl="1"/>
            <a:r>
              <a:rPr lang="et-EE" sz="2200" dirty="0" err="1"/>
              <a:t>Hemodünaamika</a:t>
            </a:r>
            <a:r>
              <a:rPr lang="et-EE" sz="2200" dirty="0"/>
              <a:t> stabiliseerimine, </a:t>
            </a:r>
            <a:r>
              <a:rPr lang="et-EE" sz="2200" dirty="0" err="1"/>
              <a:t>hemodialüüs</a:t>
            </a:r>
            <a:r>
              <a:rPr lang="et-EE" sz="2200" dirty="0"/>
              <a:t>, </a:t>
            </a:r>
            <a:r>
              <a:rPr lang="et-EE" sz="2200" dirty="0" err="1"/>
              <a:t>DIK-i</a:t>
            </a:r>
            <a:r>
              <a:rPr lang="et-EE" sz="2200" dirty="0"/>
              <a:t> lahendamiseks verekomponentide </a:t>
            </a:r>
            <a:r>
              <a:rPr lang="et-EE" sz="2200" dirty="0" smtClean="0"/>
              <a:t>ülekanne</a:t>
            </a:r>
          </a:p>
          <a:p>
            <a:pPr lvl="1"/>
            <a:r>
              <a:rPr lang="et-EE" sz="2200" dirty="0"/>
              <a:t>Moodustuvad massiivsed antigeen-antikeha kompleksid, mis </a:t>
            </a:r>
            <a:r>
              <a:rPr lang="et-EE" sz="2200" dirty="0" smtClean="0"/>
              <a:t>viivad </a:t>
            </a:r>
            <a:r>
              <a:rPr lang="et-EE" sz="2200" dirty="0" err="1" smtClean="0"/>
              <a:t>tsütokiinide</a:t>
            </a:r>
            <a:r>
              <a:rPr lang="et-EE" sz="2200" dirty="0" smtClean="0"/>
              <a:t> vabanemiseni</a:t>
            </a:r>
            <a:endParaRPr lang="et-EE" sz="2200" dirty="0"/>
          </a:p>
          <a:p>
            <a:pPr lvl="1"/>
            <a:r>
              <a:rPr lang="et-EE" sz="2200" dirty="0"/>
              <a:t>Üleliigne </a:t>
            </a:r>
            <a:r>
              <a:rPr lang="et-EE" sz="2200" dirty="0" err="1"/>
              <a:t>tsütokiinide</a:t>
            </a:r>
            <a:r>
              <a:rPr lang="et-EE" sz="2200" dirty="0"/>
              <a:t> vabanemine on üheks põhiliseks </a:t>
            </a:r>
            <a:r>
              <a:rPr lang="et-EE" sz="2200" dirty="0" err="1"/>
              <a:t>hulgiorganpuudulikkuse</a:t>
            </a:r>
            <a:r>
              <a:rPr lang="et-EE" sz="2200" dirty="0"/>
              <a:t> põhjuseks; steroidid </a:t>
            </a:r>
            <a:r>
              <a:rPr lang="et-EE" sz="2200" dirty="0" smtClean="0"/>
              <a:t>elimineerivad </a:t>
            </a:r>
            <a:r>
              <a:rPr lang="et-EE" sz="2200" dirty="0" err="1" smtClean="0"/>
              <a:t>tsütokiinide</a:t>
            </a:r>
            <a:r>
              <a:rPr lang="et-EE" sz="2200" dirty="0" smtClean="0"/>
              <a:t> vabanemise</a:t>
            </a:r>
            <a:endParaRPr lang="et-EE" sz="2200" dirty="0"/>
          </a:p>
          <a:p>
            <a:pPr lvl="1"/>
            <a:r>
              <a:rPr lang="et-EE" sz="2200" dirty="0" smtClean="0"/>
              <a:t>Plasmavahetus </a:t>
            </a:r>
            <a:r>
              <a:rPr lang="et-EE" sz="2200" dirty="0"/>
              <a:t>elimineerib </a:t>
            </a:r>
            <a:r>
              <a:rPr lang="et-EE" sz="2200" dirty="0" err="1"/>
              <a:t>anti-A</a:t>
            </a:r>
            <a:r>
              <a:rPr lang="et-EE" sz="2200" dirty="0"/>
              <a:t> ja </a:t>
            </a:r>
            <a:r>
              <a:rPr lang="et-EE" sz="2200" dirty="0" err="1"/>
              <a:t>anti-B</a:t>
            </a:r>
            <a:r>
              <a:rPr lang="et-EE" sz="2200" dirty="0"/>
              <a:t> antikehasid, kuid ei ole efektiivne komplement-vahendatud </a:t>
            </a:r>
            <a:r>
              <a:rPr lang="et-EE" sz="2200" dirty="0" err="1"/>
              <a:t>hulgiorganpuudulikkuse</a:t>
            </a:r>
            <a:r>
              <a:rPr lang="et-EE" sz="2200" dirty="0"/>
              <a:t> takistamisel</a:t>
            </a:r>
          </a:p>
          <a:p>
            <a:pPr lvl="1"/>
            <a:r>
              <a:rPr lang="et-EE" sz="2200" dirty="0"/>
              <a:t>2 terapeutilist sihtmärki: komplemendi süsteem ja </a:t>
            </a:r>
            <a:r>
              <a:rPr lang="et-EE" sz="2200" dirty="0" err="1"/>
              <a:t>tsütokiinid</a:t>
            </a:r>
            <a:endParaRPr lang="et-EE" sz="2200" dirty="0"/>
          </a:p>
          <a:p>
            <a:pPr lvl="1"/>
            <a:r>
              <a:rPr lang="et-EE" sz="2200" dirty="0" err="1"/>
              <a:t>Ruxolitinib</a:t>
            </a:r>
            <a:r>
              <a:rPr lang="et-EE" sz="2200" dirty="0"/>
              <a:t> </a:t>
            </a:r>
            <a:r>
              <a:rPr lang="et-EE" sz="2200" dirty="0" smtClean="0"/>
              <a:t>on </a:t>
            </a:r>
            <a:r>
              <a:rPr lang="et-EE" sz="2200" dirty="0"/>
              <a:t>paljude </a:t>
            </a:r>
            <a:r>
              <a:rPr lang="et-EE" sz="2200" dirty="0" err="1"/>
              <a:t>tsütokiinide</a:t>
            </a:r>
            <a:r>
              <a:rPr lang="et-EE" sz="2200" dirty="0"/>
              <a:t> inhibiitor, nt TNF-</a:t>
            </a:r>
            <a:r>
              <a:rPr lang="el-GR" sz="2200" dirty="0"/>
              <a:t>α</a:t>
            </a:r>
            <a:endParaRPr lang="et-EE" sz="2200" dirty="0"/>
          </a:p>
          <a:p>
            <a:pPr lvl="1"/>
            <a:r>
              <a:rPr lang="et-EE" sz="2200" dirty="0" smtClean="0"/>
              <a:t>TNF-</a:t>
            </a:r>
            <a:r>
              <a:rPr lang="el-GR" sz="2200" dirty="0"/>
              <a:t>α</a:t>
            </a:r>
            <a:r>
              <a:rPr lang="et-EE" sz="2200" dirty="0"/>
              <a:t> on AHTR poolt põhjustatud DIK-sündroomi üks olulisimaid </a:t>
            </a:r>
            <a:r>
              <a:rPr lang="et-EE" sz="2200" dirty="0" smtClean="0"/>
              <a:t>vahendajaid</a:t>
            </a:r>
          </a:p>
          <a:p>
            <a:pPr lvl="1"/>
            <a:r>
              <a:rPr lang="et-EE" sz="2200" dirty="0" err="1"/>
              <a:t>Ruxolitinib</a:t>
            </a:r>
            <a:r>
              <a:rPr lang="et-EE" sz="2200" dirty="0"/>
              <a:t> võib olla AHTR puhul päästev </a:t>
            </a:r>
            <a:r>
              <a:rPr lang="et-EE" sz="2200" dirty="0" smtClean="0"/>
              <a:t>ravim</a:t>
            </a:r>
            <a:endParaRPr lang="et-EE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76051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73012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443" y="188516"/>
            <a:ext cx="7729728" cy="1059259"/>
          </a:xfrm>
        </p:spPr>
        <p:txBody>
          <a:bodyPr/>
          <a:lstStyle/>
          <a:p>
            <a:r>
              <a:rPr lang="et-EE" dirty="0" err="1" smtClean="0"/>
              <a:t>haigusJuht</a:t>
            </a:r>
            <a:r>
              <a:rPr lang="et-EE" dirty="0" smtClean="0"/>
              <a:t> nr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301" y="1687132"/>
            <a:ext cx="11513413" cy="4926318"/>
          </a:xfrm>
        </p:spPr>
        <p:txBody>
          <a:bodyPr>
            <a:noAutofit/>
          </a:bodyPr>
          <a:lstStyle/>
          <a:p>
            <a:r>
              <a:rPr lang="et-EE" sz="2200" dirty="0" smtClean="0"/>
              <a:t>82-aastane valge naine hospitaliseeriti akuutse alumise seedetrakti </a:t>
            </a:r>
            <a:r>
              <a:rPr lang="et-EE" sz="2200" dirty="0" smtClean="0"/>
              <a:t>verejooksuga</a:t>
            </a:r>
          </a:p>
          <a:p>
            <a:r>
              <a:rPr lang="et-EE" sz="2200" dirty="0" smtClean="0"/>
              <a:t>Anamneesis esines hüpertensioon, 2. tüüpi diabeet, </a:t>
            </a:r>
            <a:r>
              <a:rPr lang="et-EE" sz="2200" dirty="0" err="1" smtClean="0"/>
              <a:t>hüperkolesteroleemia</a:t>
            </a:r>
            <a:r>
              <a:rPr lang="et-EE" sz="2200" dirty="0" smtClean="0"/>
              <a:t>, </a:t>
            </a:r>
            <a:r>
              <a:rPr lang="et-EE" sz="2200" dirty="0" err="1" smtClean="0"/>
              <a:t>isheemiline</a:t>
            </a:r>
            <a:r>
              <a:rPr lang="et-EE" sz="2200" dirty="0" smtClean="0"/>
              <a:t> </a:t>
            </a:r>
            <a:r>
              <a:rPr lang="et-EE" sz="2200" dirty="0" err="1" smtClean="0"/>
              <a:t>kardiopaatia</a:t>
            </a:r>
            <a:endParaRPr lang="et-EE" sz="2200" dirty="0" smtClean="0"/>
          </a:p>
          <a:p>
            <a:r>
              <a:rPr lang="et-EE" sz="2200" dirty="0" smtClean="0"/>
              <a:t>2 last, vereülekandeid polnud saanud</a:t>
            </a:r>
          </a:p>
          <a:p>
            <a:r>
              <a:rPr lang="et-EE" sz="2200" dirty="0" smtClean="0"/>
              <a:t>Esmased analüüsid </a:t>
            </a:r>
            <a:r>
              <a:rPr lang="et-EE" sz="2200" dirty="0" err="1" smtClean="0"/>
              <a:t>EMO-s</a:t>
            </a:r>
            <a:r>
              <a:rPr lang="et-EE" sz="2200" dirty="0" smtClean="0"/>
              <a:t>:</a:t>
            </a:r>
          </a:p>
          <a:p>
            <a:pPr lvl="1"/>
            <a:r>
              <a:rPr lang="et-EE" sz="2200" dirty="0" err="1" smtClean="0"/>
              <a:t>Hgb</a:t>
            </a:r>
            <a:r>
              <a:rPr lang="et-EE" sz="2200" dirty="0" smtClean="0"/>
              <a:t> </a:t>
            </a:r>
            <a:r>
              <a:rPr lang="et-EE" sz="2200" dirty="0" smtClean="0"/>
              <a:t>76, PLT 267, WBC </a:t>
            </a:r>
            <a:r>
              <a:rPr lang="et-EE" sz="2200" dirty="0" smtClean="0"/>
              <a:t>18</a:t>
            </a:r>
          </a:p>
          <a:p>
            <a:pPr lvl="1"/>
            <a:r>
              <a:rPr lang="et-EE" sz="2200" dirty="0" err="1" smtClean="0"/>
              <a:t>ferritiin</a:t>
            </a:r>
            <a:r>
              <a:rPr lang="et-EE" sz="2200" dirty="0" smtClean="0"/>
              <a:t> 30</a:t>
            </a:r>
            <a:r>
              <a:rPr lang="et-EE" sz="2200" dirty="0"/>
              <a:t> </a:t>
            </a:r>
            <a:r>
              <a:rPr lang="et-EE" sz="2200" dirty="0" smtClean="0"/>
              <a:t>(norm 15-150 µg/L)</a:t>
            </a:r>
            <a:endParaRPr lang="et-EE" sz="2200" dirty="0" smtClean="0"/>
          </a:p>
          <a:p>
            <a:pPr lvl="1"/>
            <a:r>
              <a:rPr lang="et-EE" sz="2200" dirty="0" err="1" smtClean="0"/>
              <a:t>transferriini</a:t>
            </a:r>
            <a:r>
              <a:rPr lang="et-EE" sz="2200" dirty="0" smtClean="0"/>
              <a:t> </a:t>
            </a:r>
            <a:r>
              <a:rPr lang="et-EE" sz="2200" dirty="0" smtClean="0"/>
              <a:t>küllastatus 10</a:t>
            </a:r>
            <a:r>
              <a:rPr lang="et-EE" sz="2200" dirty="0" smtClean="0"/>
              <a:t>% (norm 15-45%)</a:t>
            </a:r>
            <a:endParaRPr lang="et-EE" sz="2200" dirty="0" smtClean="0"/>
          </a:p>
          <a:p>
            <a:r>
              <a:rPr lang="et-EE" sz="2200" dirty="0" smtClean="0"/>
              <a:t>Patsient </a:t>
            </a:r>
            <a:r>
              <a:rPr lang="et-EE" sz="2200" dirty="0" smtClean="0"/>
              <a:t>sai</a:t>
            </a:r>
          </a:p>
          <a:p>
            <a:pPr lvl="1"/>
            <a:r>
              <a:rPr lang="et-EE" sz="2200" dirty="0" smtClean="0"/>
              <a:t>2 doosi </a:t>
            </a:r>
            <a:r>
              <a:rPr lang="et-EE" sz="2200" dirty="0"/>
              <a:t>sobitatud ER suspensiooni 1. hospitaliseerimise </a:t>
            </a:r>
            <a:r>
              <a:rPr lang="et-EE" sz="2200" dirty="0" smtClean="0"/>
              <a:t>päeval</a:t>
            </a:r>
            <a:endParaRPr lang="et-EE" sz="2200" dirty="0"/>
          </a:p>
          <a:p>
            <a:pPr lvl="1"/>
            <a:r>
              <a:rPr lang="et-EE" sz="2200" dirty="0" smtClean="0"/>
              <a:t>veel kokku 5 doosi </a:t>
            </a:r>
            <a:r>
              <a:rPr lang="et-EE" sz="2200" dirty="0"/>
              <a:t>ER suspensiooni 2</a:t>
            </a:r>
            <a:r>
              <a:rPr lang="et-EE" sz="2200" dirty="0" smtClean="0"/>
              <a:t>. ja 5. </a:t>
            </a:r>
            <a:r>
              <a:rPr lang="et-EE" sz="2200" dirty="0" smtClean="0"/>
              <a:t>päeval</a:t>
            </a:r>
            <a:endParaRPr lang="et-EE" sz="2200" dirty="0" smtClean="0"/>
          </a:p>
        </p:txBody>
      </p:sp>
    </p:spTree>
    <p:extLst>
      <p:ext uri="{BB962C8B-B14F-4D97-AF65-F5344CB8AC3E}">
        <p14:creationId xmlns:p14="http://schemas.microsoft.com/office/powerpoint/2010/main" val="66542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1" y="1030310"/>
            <a:ext cx="10290220" cy="5486400"/>
          </a:xfrm>
        </p:spPr>
        <p:txBody>
          <a:bodyPr>
            <a:normAutofit/>
          </a:bodyPr>
          <a:lstStyle/>
          <a:p>
            <a:r>
              <a:rPr lang="et-EE" sz="2400" dirty="0"/>
              <a:t>7 päeva pärast esimest vereülekannet tekkis </a:t>
            </a:r>
            <a:r>
              <a:rPr lang="et-EE" sz="2400" dirty="0" err="1"/>
              <a:t>ikterus</a:t>
            </a:r>
            <a:r>
              <a:rPr lang="et-EE" sz="2400" dirty="0"/>
              <a:t> ja </a:t>
            </a:r>
            <a:r>
              <a:rPr lang="et-EE" sz="2400" dirty="0" err="1"/>
              <a:t>Hgb</a:t>
            </a:r>
            <a:r>
              <a:rPr lang="et-EE" sz="2400" dirty="0"/>
              <a:t> tase langes 69 g/</a:t>
            </a:r>
            <a:r>
              <a:rPr lang="et-EE" sz="2400" dirty="0" err="1"/>
              <a:t>L-ni</a:t>
            </a:r>
            <a:endParaRPr lang="et-EE" sz="2400" dirty="0"/>
          </a:p>
          <a:p>
            <a:pPr lvl="2"/>
            <a:r>
              <a:rPr lang="et-EE" sz="2400" dirty="0" err="1"/>
              <a:t>Haptoglobiini</a:t>
            </a:r>
            <a:r>
              <a:rPr lang="et-EE" sz="2400" dirty="0"/>
              <a:t> tase polnud määratav</a:t>
            </a:r>
          </a:p>
          <a:p>
            <a:pPr lvl="2"/>
            <a:r>
              <a:rPr lang="et-EE" sz="2400" dirty="0"/>
              <a:t>LDH 467 U/L (norm </a:t>
            </a:r>
            <a:r>
              <a:rPr lang="en-US" sz="2400" dirty="0"/>
              <a:t>&lt;250 U/L</a:t>
            </a:r>
            <a:r>
              <a:rPr lang="et-EE" sz="2400" dirty="0"/>
              <a:t>) </a:t>
            </a:r>
          </a:p>
          <a:p>
            <a:pPr lvl="2"/>
            <a:r>
              <a:rPr lang="et-EE" sz="2400" dirty="0"/>
              <a:t>bilirubiin 9.5 mg/</a:t>
            </a:r>
            <a:r>
              <a:rPr lang="et-EE" sz="2400" dirty="0" err="1"/>
              <a:t>dL</a:t>
            </a:r>
            <a:r>
              <a:rPr lang="et-EE" sz="2400" dirty="0"/>
              <a:t> (norm 1.5-2.5 mg</a:t>
            </a:r>
            <a:r>
              <a:rPr lang="en-US" sz="2400" dirty="0"/>
              <a:t>/</a:t>
            </a:r>
            <a:r>
              <a:rPr lang="et-EE" sz="2400" dirty="0"/>
              <a:t>d</a:t>
            </a:r>
            <a:r>
              <a:rPr lang="en-US" sz="2400" dirty="0"/>
              <a:t>L</a:t>
            </a:r>
            <a:r>
              <a:rPr lang="et-EE" sz="2400" dirty="0"/>
              <a:t>)</a:t>
            </a:r>
          </a:p>
          <a:p>
            <a:r>
              <a:rPr lang="et-EE" sz="2400" dirty="0"/>
              <a:t>Diagnoositi hemolüütiline aneemia</a:t>
            </a:r>
          </a:p>
          <a:p>
            <a:r>
              <a:rPr lang="et-EE" sz="2400" dirty="0"/>
              <a:t>Jätkuvat verejooksu ei esinenud</a:t>
            </a:r>
          </a:p>
          <a:p>
            <a:r>
              <a:rPr lang="et-EE" sz="2400" dirty="0"/>
              <a:t>Kuna </a:t>
            </a:r>
            <a:r>
              <a:rPr lang="et-EE" sz="2400" dirty="0" err="1"/>
              <a:t>Hgb</a:t>
            </a:r>
            <a:r>
              <a:rPr lang="et-EE" sz="2400" dirty="0"/>
              <a:t> tase oli langenud alla transfusiooni-eelset taset, kahtlustati hilist hemolüütilist transfusiooni reaktsiooni, täpsemalt </a:t>
            </a:r>
            <a:r>
              <a:rPr lang="et-EE" sz="2400" dirty="0" err="1"/>
              <a:t>hüperhemolüüsi</a:t>
            </a:r>
            <a:r>
              <a:rPr lang="et-EE" sz="2400" dirty="0"/>
              <a:t> sündroomi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78083" y="37414"/>
            <a:ext cx="3894915" cy="58077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Haigusjuht nr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059411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379B49434DC8449EEE4D07E618331B" ma:contentTypeVersion="14" ma:contentTypeDescription="Loo uus dokument" ma:contentTypeScope="" ma:versionID="9c37d5303e7356fc0dd602e0404e61f0">
  <xsd:schema xmlns:xsd="http://www.w3.org/2001/XMLSchema" xmlns:xs="http://www.w3.org/2001/XMLSchema" xmlns:p="http://schemas.microsoft.com/office/2006/metadata/properties" xmlns:ns2="812b5a2f-c8cd-4dba-9267-48df8d19f782" xmlns:ns3="2d23c382-f1d5-4664-bcd3-c48eb7ffb909" targetNamespace="http://schemas.microsoft.com/office/2006/metadata/properties" ma:root="true" ma:fieldsID="08fa45ea381ae11eef26085a014f6ff3" ns2:_="" ns3:_="">
    <xsd:import namespace="812b5a2f-c8cd-4dba-9267-48df8d19f782"/>
    <xsd:import namespace="2d23c382-f1d5-4664-bcd3-c48eb7ffb9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b5a2f-c8cd-4dba-9267-48df8d19f78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9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2" nillable="true" ma:displayName="Taxonomy Catch All Column" ma:hidden="true" ma:list="{de5cd520-9613-40a4-8cab-a63c57f540d3}" ma:internalName="TaxCatchAll" ma:showField="CatchAllData" ma:web="812b5a2f-c8cd-4dba-9267-48df8d19f7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3c382-f1d5-4664-bcd3-c48eb7ffb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Pildisildid" ma:readOnly="false" ma:fieldId="{5cf76f15-5ced-4ddc-b409-7134ff3c332f}" ma:taxonomyMulti="true" ma:sspId="653d35c5-6511-493f-8e60-5f96c3eecb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23c382-f1d5-4664-bcd3-c48eb7ffb909">
      <Terms xmlns="http://schemas.microsoft.com/office/infopath/2007/PartnerControls"/>
    </lcf76f155ced4ddcb4097134ff3c332f>
    <TaxCatchAll xmlns="812b5a2f-c8cd-4dba-9267-48df8d19f782" xsi:nil="true"/>
    <_dlc_DocId xmlns="812b5a2f-c8cd-4dba-9267-48df8d19f782">E4A27SA7KEQP-1235855075-489363</_dlc_DocId>
    <_dlc_DocIdUrl xmlns="812b5a2f-c8cd-4dba-9267-48df8d19f782">
      <Url>https://regionaalhaigla.sharepoint.com/sites/verekeskus/_layouts/15/DocIdRedir.aspx?ID=E4A27SA7KEQP-1235855075-489363</Url>
      <Description>E4A27SA7KEQP-1235855075-489363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130AAD6-F44C-4D12-919B-13532AE59F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A4AFE5-1306-422B-9671-114CCF2D5C7B}"/>
</file>

<file path=customXml/itemProps3.xml><?xml version="1.0" encoding="utf-8"?>
<ds:datastoreItem xmlns:ds="http://schemas.openxmlformats.org/officeDocument/2006/customXml" ds:itemID="{062F55D2-2927-41ED-A776-69E1EDA3A07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1e527df-47d6-45d2-91de-c7b4c1de825c"/>
    <ds:schemaRef ds:uri="http://schemas.microsoft.com/office/2006/documentManagement/typ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20C8112-0F3D-4377-BE98-5795A1592236}"/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3597</TotalTime>
  <Words>1233</Words>
  <Application>Microsoft Office PowerPoint</Application>
  <PresentationFormat>Widescreen</PresentationFormat>
  <Paragraphs>154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Corbel</vt:lpstr>
      <vt:lpstr>Gill Sans MT</vt:lpstr>
      <vt:lpstr>Times New Roman</vt:lpstr>
      <vt:lpstr>Wingdings</vt:lpstr>
      <vt:lpstr>Parcel</vt:lpstr>
      <vt:lpstr>VEREÜLEKANDE RASKETE KÕRVALTOIMETE MANAŽEERIMINE</vt:lpstr>
      <vt:lpstr>Haigusjuht nr 1</vt:lpstr>
      <vt:lpstr>Haigusjuht nr 1</vt:lpstr>
      <vt:lpstr>Haigusjuht nr 1</vt:lpstr>
      <vt:lpstr>Haigusjuht nr 1</vt:lpstr>
      <vt:lpstr>Haigusjuht nr 1</vt:lpstr>
      <vt:lpstr>Haigusjuht nr 1</vt:lpstr>
      <vt:lpstr>haigusJuht nr 2</vt:lpstr>
      <vt:lpstr>Haigusjuht nr 2</vt:lpstr>
      <vt:lpstr>Haigusjuht nr 2</vt:lpstr>
      <vt:lpstr>Haigusjuht nr 2</vt:lpstr>
      <vt:lpstr>Haigusjuht nr 2</vt:lpstr>
      <vt:lpstr>Haigusjuht nr 2</vt:lpstr>
      <vt:lpstr>Haigusjuht nr 2</vt:lpstr>
      <vt:lpstr>Haigusjuht nr 2</vt:lpstr>
      <vt:lpstr>Juhtum PERH-IS</vt:lpstr>
      <vt:lpstr>juhtum perh-is</vt:lpstr>
      <vt:lpstr>juhtum perh-is</vt:lpstr>
      <vt:lpstr>Kasutatud kirjandus</vt:lpstr>
      <vt:lpstr>Tänan!</vt:lpstr>
    </vt:vector>
  </TitlesOfParts>
  <Company>PERH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Noppeid transfusioonireaktsioonidest</dc:title>
  <dc:creator>Kerli Piir - PERH</dc:creator>
  <cp:lastModifiedBy>Kerli Piir</cp:lastModifiedBy>
  <cp:revision>109</cp:revision>
  <dcterms:created xsi:type="dcterms:W3CDTF">2025-01-24T16:21:41Z</dcterms:created>
  <dcterms:modified xsi:type="dcterms:W3CDTF">2025-05-15T22:16:52Z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0x010100A4379B49434DC8449EEE4D07E618331B</vt:lpwstr>
  </property>
  <property fmtid="{D5CDD505-2E9C-101B-9397-08002B2CF9AE}" pid="3" name="_dlc_DocIdItemGuid">
    <vt:lpwstr>6ca3eacf-b6ed-45ba-89ab-854ed84ac1f0</vt:lpwstr>
  </property>
</Properties>
</file>