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7" r:id="rId6"/>
    <p:sldId id="269" r:id="rId7"/>
    <p:sldId id="260" r:id="rId8"/>
    <p:sldId id="288" r:id="rId9"/>
    <p:sldId id="291" r:id="rId10"/>
    <p:sldId id="289" r:id="rId11"/>
    <p:sldId id="296" r:id="rId12"/>
    <p:sldId id="263" r:id="rId13"/>
    <p:sldId id="279" r:id="rId14"/>
    <p:sldId id="285" r:id="rId15"/>
    <p:sldId id="270" r:id="rId16"/>
    <p:sldId id="264" r:id="rId17"/>
    <p:sldId id="297" r:id="rId18"/>
    <p:sldId id="265" r:id="rId19"/>
    <p:sldId id="299" r:id="rId20"/>
    <p:sldId id="301" r:id="rId21"/>
    <p:sldId id="283" r:id="rId22"/>
    <p:sldId id="284" r:id="rId23"/>
    <p:sldId id="293" r:id="rId24"/>
    <p:sldId id="298" r:id="rId25"/>
  </p:sldIdLst>
  <p:sldSz cx="12192000" cy="6858000"/>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9265" autoAdjust="0"/>
  </p:normalViewPr>
  <p:slideViewPr>
    <p:cSldViewPr snapToGrid="0">
      <p:cViewPr varScale="1">
        <p:scale>
          <a:sx n="68" d="100"/>
          <a:sy n="68"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F7EE85-8F70-4251-92E3-1C63033A2416}" type="datetimeFigureOut">
              <a:rPr lang="et-EE" smtClean="0"/>
              <a:t>11.12.2024</a:t>
            </a:fld>
            <a:endParaRPr lang="et-E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095B54-0777-4158-A3AB-8DA56AF6BB3F}" type="slidenum">
              <a:rPr lang="et-EE" smtClean="0"/>
              <a:t>‹#›</a:t>
            </a:fld>
            <a:endParaRPr lang="et-EE"/>
          </a:p>
        </p:txBody>
      </p:sp>
    </p:spTree>
    <p:extLst>
      <p:ext uri="{BB962C8B-B14F-4D97-AF65-F5344CB8AC3E}">
        <p14:creationId xmlns:p14="http://schemas.microsoft.com/office/powerpoint/2010/main" val="84441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Veri on osa erakorralisest arstiabist ja MKS asendamatu st räägime ka verevalmidusest.</a:t>
            </a:r>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1</a:t>
            </a:fld>
            <a:endParaRPr lang="et-EE"/>
          </a:p>
        </p:txBody>
      </p:sp>
    </p:spTree>
    <p:extLst>
      <p:ext uri="{BB962C8B-B14F-4D97-AF65-F5344CB8AC3E}">
        <p14:creationId xmlns:p14="http://schemas.microsoft.com/office/powerpoint/2010/main" val="44139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smtClean="0"/>
              <a:t>WBB</a:t>
            </a:r>
            <a:r>
              <a:rPr lang="et-EE" b="1" baseline="0" dirty="0" smtClean="0"/>
              <a:t> vajab põhjalikku reguleerimist ja seadusandlust</a:t>
            </a:r>
            <a:endParaRPr lang="et-EE" b="1" dirty="0"/>
          </a:p>
        </p:txBody>
      </p:sp>
      <p:sp>
        <p:nvSpPr>
          <p:cNvPr id="4" name="Slide Number Placeholder 3"/>
          <p:cNvSpPr>
            <a:spLocks noGrp="1"/>
          </p:cNvSpPr>
          <p:nvPr>
            <p:ph type="sldNum" sz="quarter" idx="10"/>
          </p:nvPr>
        </p:nvSpPr>
        <p:spPr/>
        <p:txBody>
          <a:bodyPr/>
          <a:lstStyle/>
          <a:p>
            <a:fld id="{34095B54-0777-4158-A3AB-8DA56AF6BB3F}" type="slidenum">
              <a:rPr lang="et-EE" smtClean="0"/>
              <a:t>10</a:t>
            </a:fld>
            <a:endParaRPr lang="et-EE"/>
          </a:p>
        </p:txBody>
      </p:sp>
    </p:spTree>
    <p:extLst>
      <p:ext uri="{BB962C8B-B14F-4D97-AF65-F5344CB8AC3E}">
        <p14:creationId xmlns:p14="http://schemas.microsoft.com/office/powerpoint/2010/main" val="6386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smtClean="0"/>
              <a:t>On saanud </a:t>
            </a:r>
            <a:r>
              <a:rPr lang="et-EE" b="1" dirty="0" err="1" smtClean="0"/>
              <a:t>Innovation</a:t>
            </a:r>
            <a:r>
              <a:rPr lang="et-EE" b="1" dirty="0" smtClean="0"/>
              <a:t> </a:t>
            </a:r>
            <a:r>
              <a:rPr lang="et-EE" b="1" dirty="0" err="1" smtClean="0"/>
              <a:t>Norwaylt</a:t>
            </a:r>
            <a:r>
              <a:rPr lang="et-EE" b="1" dirty="0" smtClean="0"/>
              <a:t> 15 miljonit Norra krooni, et arendada kuivatatud plasma kohaliku tootmise tehnoloogiat. </a:t>
            </a:r>
            <a:r>
              <a:rPr lang="et-EE" dirty="0" smtClean="0"/>
              <a:t>See annab </a:t>
            </a:r>
            <a:r>
              <a:rPr lang="et-EE" dirty="0" err="1" smtClean="0"/>
              <a:t>Helse</a:t>
            </a:r>
            <a:r>
              <a:rPr lang="et-EE" dirty="0" smtClean="0"/>
              <a:t> Bergenile ainulaadse võimaluse toota kuivatatud vereplasmat, mida saab jagada haiglaeelsetele tervishoiuteenuste </a:t>
            </a:r>
            <a:r>
              <a:rPr lang="et-EE" dirty="0" err="1" smtClean="0"/>
              <a:t>osutajatele</a:t>
            </a:r>
            <a:r>
              <a:rPr lang="et-EE" dirty="0" smtClean="0"/>
              <a:t> ja kiirabile, haiglatele, munitsipaaltervishoiule ja sõjaväe tervishoiuteenistustele. See tehnoloogia pakub huvi nii riiklikul kui ka rahvusvahelisel tasandil. Kuivatatud vereplasma varu on piiratud</a:t>
            </a:r>
          </a:p>
          <a:p>
            <a:r>
              <a:rPr lang="et-EE" b="1" dirty="0" smtClean="0"/>
              <a:t>Kuivatatud </a:t>
            </a:r>
            <a:r>
              <a:rPr lang="et-EE" b="1" dirty="0" smtClean="0"/>
              <a:t>plasma pakub alternatiivi </a:t>
            </a:r>
            <a:r>
              <a:rPr lang="et-EE" dirty="0" smtClean="0"/>
              <a:t>varajaseks plasmaülekandeks hemorraagilise šoki taaselustamisel keskkondades, kus värskelt külmutatud plasma pole kohe saadaval. Seda toodetakse vedeliku või sulatatud plasma külmkuivatamise või pihustuskuivatamise teel.</a:t>
            </a:r>
          </a:p>
          <a:p>
            <a:r>
              <a:rPr lang="et-EE" dirty="0" smtClean="0"/>
              <a:t>Kuivatatud </a:t>
            </a:r>
            <a:r>
              <a:rPr lang="et-EE" dirty="0" smtClean="0"/>
              <a:t>vereplasma ei toodeta praegu Norras ega Põhjamaades. Norra</a:t>
            </a:r>
            <a:r>
              <a:rPr lang="et-EE" baseline="0" dirty="0" smtClean="0"/>
              <a:t> </a:t>
            </a:r>
            <a:r>
              <a:rPr lang="et-EE" dirty="0" smtClean="0"/>
              <a:t>ostab praegu kõik plasmatooted välismaalt. Tootjaid on maailmas vähe,</a:t>
            </a:r>
            <a:r>
              <a:rPr lang="et-EE" baseline="0" dirty="0" smtClean="0"/>
              <a:t> aga nõudlus </a:t>
            </a:r>
            <a:r>
              <a:rPr lang="et-EE" dirty="0" smtClean="0"/>
              <a:t>suur</a:t>
            </a:r>
            <a:r>
              <a:rPr lang="et-EE" baseline="0" dirty="0" smtClean="0"/>
              <a:t>, st on </a:t>
            </a:r>
            <a:r>
              <a:rPr lang="et-EE" dirty="0" smtClean="0"/>
              <a:t>toodet piiratud koguses</a:t>
            </a:r>
            <a:r>
              <a:rPr lang="et-EE" baseline="0" dirty="0" smtClean="0"/>
              <a:t> ja kõrge hinnaga. P</a:t>
            </a:r>
            <a:r>
              <a:rPr lang="fi-FI" baseline="0" dirty="0" smtClean="0"/>
              <a:t>raeguse olukorraga on Norra</a:t>
            </a:r>
            <a:r>
              <a:rPr lang="et-EE" baseline="0" dirty="0" smtClean="0"/>
              <a:t> </a:t>
            </a:r>
            <a:r>
              <a:rPr lang="fi-FI" baseline="0" dirty="0" smtClean="0"/>
              <a:t>suurõnnetuste ja kriiside suhtes haavatav. Toote pakkumine on ebastabiilne ja vajadus</a:t>
            </a:r>
            <a:r>
              <a:rPr lang="et-EE" baseline="0" dirty="0" smtClean="0"/>
              <a:t> </a:t>
            </a:r>
            <a:r>
              <a:rPr lang="fi-FI" baseline="0" dirty="0" smtClean="0"/>
              <a:t>ei ole piisavalt kaetud</a:t>
            </a:r>
            <a:r>
              <a:rPr lang="et-EE" baseline="0" dirty="0" smtClean="0"/>
              <a:t>. </a:t>
            </a:r>
            <a:r>
              <a:rPr lang="et-EE" dirty="0" smtClean="0"/>
              <a:t>Täna kõik Norra</a:t>
            </a:r>
            <a:r>
              <a:rPr lang="et-EE" baseline="0" dirty="0" smtClean="0"/>
              <a:t> </a:t>
            </a:r>
            <a:r>
              <a:rPr lang="et-EE" dirty="0" smtClean="0"/>
              <a:t>kiirabiautod ning otsingu- ja päästehelikopterid kannavad</a:t>
            </a:r>
            <a:r>
              <a:rPr lang="et-EE" baseline="0" dirty="0" smtClean="0"/>
              <a:t> </a:t>
            </a:r>
            <a:r>
              <a:rPr lang="et-EE" dirty="0" smtClean="0"/>
              <a:t>kuivatatud plasmat. </a:t>
            </a:r>
          </a:p>
          <a:p>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11</a:t>
            </a:fld>
            <a:endParaRPr lang="et-EE"/>
          </a:p>
        </p:txBody>
      </p:sp>
    </p:spTree>
    <p:extLst>
      <p:ext uri="{BB962C8B-B14F-4D97-AF65-F5344CB8AC3E}">
        <p14:creationId xmlns:p14="http://schemas.microsoft.com/office/powerpoint/2010/main" val="344205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Totaalne kaitse</a:t>
            </a:r>
            <a:r>
              <a:rPr lang="et-EE" baseline="0" dirty="0" smtClean="0"/>
              <a:t> </a:t>
            </a:r>
            <a:r>
              <a:rPr lang="et-EE" b="1" dirty="0" smtClean="0"/>
              <a:t>NORRAS</a:t>
            </a:r>
            <a:endParaRPr lang="et-EE" b="1" baseline="0" dirty="0" smtClean="0"/>
          </a:p>
          <a:p>
            <a:r>
              <a:rPr lang="et-EE" baseline="0" dirty="0" smtClean="0"/>
              <a:t>Koostöö KV, doonorite värbamine ühine eesmärk.</a:t>
            </a:r>
            <a:endParaRPr lang="et-EE" dirty="0" smtClean="0"/>
          </a:p>
        </p:txBody>
      </p:sp>
      <p:sp>
        <p:nvSpPr>
          <p:cNvPr id="4" name="Slide Number Placeholder 3"/>
          <p:cNvSpPr>
            <a:spLocks noGrp="1"/>
          </p:cNvSpPr>
          <p:nvPr>
            <p:ph type="sldNum" sz="quarter" idx="10"/>
          </p:nvPr>
        </p:nvSpPr>
        <p:spPr/>
        <p:txBody>
          <a:bodyPr/>
          <a:lstStyle/>
          <a:p>
            <a:fld id="{34095B54-0777-4158-A3AB-8DA56AF6BB3F}" type="slidenum">
              <a:rPr lang="et-EE" smtClean="0"/>
              <a:t>12</a:t>
            </a:fld>
            <a:endParaRPr lang="et-EE"/>
          </a:p>
        </p:txBody>
      </p:sp>
    </p:spTree>
    <p:extLst>
      <p:ext uri="{BB962C8B-B14F-4D97-AF65-F5344CB8AC3E}">
        <p14:creationId xmlns:p14="http://schemas.microsoft.com/office/powerpoint/2010/main" val="279481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Seaduse järgi vastutavad tervishoiu eest Taanis viis piirkonda. Ka seaduse järgi tohivad verd koguda ainult riigihaiglad. Taanit </a:t>
            </a:r>
            <a:r>
              <a:rPr lang="et-EE" dirty="0" err="1" smtClean="0"/>
              <a:t>EBA-s</a:t>
            </a:r>
            <a:r>
              <a:rPr lang="et-EE" dirty="0" smtClean="0"/>
              <a:t> esindab Taani vereülekandekeskuste organisatsioon. </a:t>
            </a:r>
          </a:p>
          <a:p>
            <a:r>
              <a:rPr lang="et-EE" sz="1200" b="1" i="0" kern="1200" dirty="0" smtClean="0">
                <a:solidFill>
                  <a:schemeClr val="tx1"/>
                </a:solidFill>
                <a:effectLst/>
                <a:latin typeface="+mn-lt"/>
                <a:ea typeface="+mn-ea"/>
                <a:cs typeface="+mn-cs"/>
              </a:rPr>
              <a:t>LT0WB ei kasutata</a:t>
            </a:r>
            <a:r>
              <a:rPr lang="et-EE" sz="1200" b="1" i="0" kern="1200" baseline="0" dirty="0" smtClean="0">
                <a:solidFill>
                  <a:schemeClr val="tx1"/>
                </a:solidFill>
                <a:effectLst/>
                <a:latin typeface="+mn-lt"/>
                <a:ea typeface="+mn-ea"/>
                <a:cs typeface="+mn-cs"/>
              </a:rPr>
              <a:t> veel</a:t>
            </a:r>
          </a:p>
          <a:p>
            <a:r>
              <a:rPr lang="et-EE" sz="1200" b="1" i="0" kern="1200" baseline="0" dirty="0" smtClean="0">
                <a:solidFill>
                  <a:schemeClr val="tx1"/>
                </a:solidFill>
                <a:effectLst/>
                <a:latin typeface="+mn-lt"/>
                <a:ea typeface="+mn-ea"/>
                <a:cs typeface="+mn-cs"/>
              </a:rPr>
              <a:t>Plaanivad hakata tootma in-</a:t>
            </a:r>
            <a:r>
              <a:rPr lang="et-EE" sz="1200" b="1" i="0" kern="1200" baseline="0" dirty="0" err="1" smtClean="0">
                <a:solidFill>
                  <a:schemeClr val="tx1"/>
                </a:solidFill>
                <a:effectLst/>
                <a:latin typeface="+mn-lt"/>
                <a:ea typeface="+mn-ea"/>
                <a:cs typeface="+mn-cs"/>
              </a:rPr>
              <a:t>house</a:t>
            </a:r>
            <a:r>
              <a:rPr lang="et-EE" sz="1200" b="1" i="0" kern="1200" baseline="0" dirty="0" smtClean="0">
                <a:solidFill>
                  <a:schemeClr val="tx1"/>
                </a:solidFill>
                <a:effectLst/>
                <a:latin typeface="+mn-lt"/>
                <a:ea typeface="+mn-ea"/>
                <a:cs typeface="+mn-cs"/>
              </a:rPr>
              <a:t> </a:t>
            </a:r>
            <a:r>
              <a:rPr lang="et-EE" sz="1200" b="1" i="0" kern="1200" baseline="0" dirty="0" err="1" smtClean="0">
                <a:solidFill>
                  <a:schemeClr val="tx1"/>
                </a:solidFill>
                <a:effectLst/>
                <a:latin typeface="+mn-lt"/>
                <a:ea typeface="+mn-ea"/>
                <a:cs typeface="+mn-cs"/>
              </a:rPr>
              <a:t>freeze-dried</a:t>
            </a:r>
            <a:r>
              <a:rPr lang="et-EE" sz="1200" b="1" i="0" kern="1200" baseline="0" dirty="0" smtClean="0">
                <a:solidFill>
                  <a:schemeClr val="tx1"/>
                </a:solidFill>
                <a:effectLst/>
                <a:latin typeface="+mn-lt"/>
                <a:ea typeface="+mn-ea"/>
                <a:cs typeface="+mn-cs"/>
              </a:rPr>
              <a:t> plasmat militaarseks kasutamiseks, mitte </a:t>
            </a:r>
            <a:r>
              <a:rPr lang="et-EE" sz="1200" b="1" i="0" kern="1200" baseline="0" dirty="0" err="1" smtClean="0">
                <a:solidFill>
                  <a:schemeClr val="tx1"/>
                </a:solidFill>
                <a:effectLst/>
                <a:latin typeface="+mn-lt"/>
                <a:ea typeface="+mn-ea"/>
                <a:cs typeface="+mn-cs"/>
              </a:rPr>
              <a:t>tsiivlmeditsiinis</a:t>
            </a:r>
            <a:endParaRPr lang="et-EE" sz="1200" b="1" i="0" kern="1200" baseline="0" dirty="0" smtClean="0">
              <a:solidFill>
                <a:schemeClr val="tx1"/>
              </a:solidFill>
              <a:effectLst/>
              <a:latin typeface="+mn-lt"/>
              <a:ea typeface="+mn-ea"/>
              <a:cs typeface="+mn-cs"/>
            </a:endParaRPr>
          </a:p>
          <a:p>
            <a:endParaRPr lang="et-EE"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095B54-0777-4158-A3AB-8DA56AF6BB3F}" type="slidenum">
              <a:rPr lang="et-EE" smtClean="0"/>
              <a:t>13</a:t>
            </a:fld>
            <a:endParaRPr lang="et-EE"/>
          </a:p>
        </p:txBody>
      </p:sp>
    </p:spTree>
    <p:extLst>
      <p:ext uri="{BB962C8B-B14F-4D97-AF65-F5344CB8AC3E}">
        <p14:creationId xmlns:p14="http://schemas.microsoft.com/office/powerpoint/2010/main" val="133137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baseline="0" dirty="0" smtClean="0"/>
              <a:t>Koostöö Lätiga, Taani testis vere transporti Lätti</a:t>
            </a:r>
          </a:p>
        </p:txBody>
      </p:sp>
      <p:sp>
        <p:nvSpPr>
          <p:cNvPr id="4" name="Slide Number Placeholder 3"/>
          <p:cNvSpPr>
            <a:spLocks noGrp="1"/>
          </p:cNvSpPr>
          <p:nvPr>
            <p:ph type="sldNum" sz="quarter" idx="10"/>
          </p:nvPr>
        </p:nvSpPr>
        <p:spPr/>
        <p:txBody>
          <a:bodyPr/>
          <a:lstStyle/>
          <a:p>
            <a:fld id="{34095B54-0777-4158-A3AB-8DA56AF6BB3F}" type="slidenum">
              <a:rPr lang="et-EE" smtClean="0"/>
              <a:t>14</a:t>
            </a:fld>
            <a:endParaRPr lang="et-EE"/>
          </a:p>
        </p:txBody>
      </p:sp>
    </p:spTree>
    <p:extLst>
      <p:ext uri="{BB962C8B-B14F-4D97-AF65-F5344CB8AC3E}">
        <p14:creationId xmlns:p14="http://schemas.microsoft.com/office/powerpoint/2010/main" val="424298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Verepank ehk </a:t>
            </a:r>
            <a:r>
              <a:rPr lang="et-EE" dirty="0" err="1" smtClean="0"/>
              <a:t>Blóðbankinn</a:t>
            </a:r>
            <a:r>
              <a:rPr lang="et-EE" dirty="0" smtClean="0"/>
              <a:t> Islandil asutati 1953. aastal ja on osa </a:t>
            </a:r>
            <a:r>
              <a:rPr lang="et-EE" dirty="0" err="1" smtClean="0"/>
              <a:t>Landspítali</a:t>
            </a:r>
            <a:r>
              <a:rPr lang="et-EE" dirty="0" smtClean="0"/>
              <a:t> ülikooli haiglast. </a:t>
            </a:r>
            <a:r>
              <a:rPr lang="et-EE" b="1" dirty="0" smtClean="0"/>
              <a:t>Veretoodete osas täielikult isemajandav.</a:t>
            </a:r>
          </a:p>
          <a:p>
            <a:r>
              <a:rPr lang="et-EE" dirty="0" smtClean="0"/>
              <a:t>Verekeskuse peakorter asub Reykjavíkis ja piirkondlik keskus </a:t>
            </a:r>
            <a:r>
              <a:rPr lang="et-EE" dirty="0" err="1" smtClean="0"/>
              <a:t>Akureyris</a:t>
            </a:r>
            <a:r>
              <a:rPr lang="et-EE" dirty="0" smtClean="0"/>
              <a:t>. Lisaks on üks mobiilne kogumisüksus.</a:t>
            </a:r>
            <a:r>
              <a:rPr lang="et-EE" baseline="0" dirty="0" smtClean="0"/>
              <a:t> </a:t>
            </a:r>
          </a:p>
          <a:p>
            <a:r>
              <a:rPr lang="et-EE" baseline="0" dirty="0" smtClean="0"/>
              <a:t>Islandil vähe elanikke, aga palju turiste (kes võtavad ebamõistlike riske). Sõda neid eriti ei ohusta, aga looduskatastroofid on sagedased – vulkaan, maanihe, ulatuslikud tulekahjud, mille tagajärjeks logistika probleemid, infrastruktuuri purustused </a:t>
            </a:r>
          </a:p>
          <a:p>
            <a:r>
              <a:rPr lang="et-EE" b="1" baseline="0" dirty="0" smtClean="0"/>
              <a:t>ISBT128 märgistuse kasutamine on vajalik, et transportida verd teistest riikidest</a:t>
            </a:r>
          </a:p>
          <a:p>
            <a:r>
              <a:rPr lang="et-EE" b="1" baseline="0" dirty="0" smtClean="0"/>
              <a:t>WBB on arutlusel, kuid siiani mitte kasutusel</a:t>
            </a:r>
            <a:endParaRPr lang="et-EE" b="1" dirty="0" smtClean="0"/>
          </a:p>
        </p:txBody>
      </p:sp>
      <p:sp>
        <p:nvSpPr>
          <p:cNvPr id="4" name="Slide Number Placeholder 3"/>
          <p:cNvSpPr>
            <a:spLocks noGrp="1"/>
          </p:cNvSpPr>
          <p:nvPr>
            <p:ph type="sldNum" sz="quarter" idx="10"/>
          </p:nvPr>
        </p:nvSpPr>
        <p:spPr/>
        <p:txBody>
          <a:bodyPr/>
          <a:lstStyle/>
          <a:p>
            <a:fld id="{34095B54-0777-4158-A3AB-8DA56AF6BB3F}" type="slidenum">
              <a:rPr lang="et-EE" smtClean="0"/>
              <a:t>15</a:t>
            </a:fld>
            <a:endParaRPr lang="et-EE"/>
          </a:p>
        </p:txBody>
      </p:sp>
    </p:spTree>
    <p:extLst>
      <p:ext uri="{BB962C8B-B14F-4D97-AF65-F5344CB8AC3E}">
        <p14:creationId xmlns:p14="http://schemas.microsoft.com/office/powerpoint/2010/main" val="411861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Sõja korral veretarbimine suureneb kiiresti</a:t>
            </a:r>
          </a:p>
          <a:p>
            <a:r>
              <a:rPr lang="et-EE" dirty="0" smtClean="0"/>
              <a:t>20% hukkunutest vajab verd → 8</a:t>
            </a:r>
            <a:r>
              <a:rPr lang="et-EE" baseline="0" dirty="0" smtClean="0"/>
              <a:t> ühikut täisverd või selle ekvivalenti patsiendi kohta /NATO standard</a:t>
            </a:r>
            <a:endParaRPr lang="et-E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Kõik täisvere ekvivalendid (WBE)</a:t>
            </a:r>
          </a:p>
          <a:p>
            <a:endParaRPr lang="et-EE" dirty="0" smtClean="0"/>
          </a:p>
          <a:p>
            <a:r>
              <a:rPr lang="et-EE" dirty="0" smtClean="0"/>
              <a:t>Enne täielikku võitlust on vaja situatsioonivõimalusi</a:t>
            </a:r>
            <a:r>
              <a:rPr lang="et-EE" baseline="0" dirty="0" smtClean="0"/>
              <a:t> </a:t>
            </a:r>
            <a:r>
              <a:rPr lang="et-EE" dirty="0" smtClean="0"/>
              <a:t>operatsioonid = kuivatatud plasma, erakorraline doonor</a:t>
            </a:r>
            <a:r>
              <a:rPr lang="et-EE" baseline="0" dirty="0" smtClean="0"/>
              <a:t> </a:t>
            </a:r>
            <a:r>
              <a:rPr lang="et-EE" dirty="0" smtClean="0"/>
              <a:t>paneel (EDP) / </a:t>
            </a:r>
            <a:r>
              <a:rPr lang="et-EE" dirty="0" err="1" smtClean="0"/>
              <a:t>Walking</a:t>
            </a:r>
            <a:r>
              <a:rPr lang="et-EE" dirty="0" smtClean="0"/>
              <a:t> </a:t>
            </a:r>
            <a:r>
              <a:rPr lang="et-EE" dirty="0" err="1" smtClean="0"/>
              <a:t>Blood</a:t>
            </a:r>
            <a:r>
              <a:rPr lang="et-EE" dirty="0" smtClean="0"/>
              <a:t> </a:t>
            </a:r>
            <a:r>
              <a:rPr lang="et-EE" dirty="0" err="1" smtClean="0"/>
              <a:t>Bank</a:t>
            </a:r>
            <a:r>
              <a:rPr lang="et-EE" dirty="0" smtClean="0"/>
              <a:t> (WBB)</a:t>
            </a:r>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16</a:t>
            </a:fld>
            <a:endParaRPr lang="et-EE"/>
          </a:p>
        </p:txBody>
      </p:sp>
    </p:spTree>
    <p:extLst>
      <p:ext uri="{BB962C8B-B14F-4D97-AF65-F5344CB8AC3E}">
        <p14:creationId xmlns:p14="http://schemas.microsoft.com/office/powerpoint/2010/main" val="317019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Joonisel</a:t>
            </a:r>
            <a:r>
              <a:rPr lang="et-EE" baseline="0" dirty="0" smtClean="0"/>
              <a:t> 4320 doosi/päevas </a:t>
            </a:r>
          </a:p>
          <a:p>
            <a:r>
              <a:rPr lang="et-EE" b="1" baseline="0" dirty="0" smtClean="0"/>
              <a:t>Eestil on ennast </a:t>
            </a:r>
            <a:r>
              <a:rPr lang="et-EE" b="1" baseline="0" dirty="0" err="1" smtClean="0"/>
              <a:t>ülikeeruline</a:t>
            </a:r>
            <a:r>
              <a:rPr lang="et-EE" b="1" baseline="0" dirty="0" smtClean="0"/>
              <a:t> sõja olukorras ise verega varustada, kuna riik ja populatsioon on nii väike.</a:t>
            </a:r>
          </a:p>
        </p:txBody>
      </p:sp>
      <p:sp>
        <p:nvSpPr>
          <p:cNvPr id="4" name="Slide Number Placeholder 3"/>
          <p:cNvSpPr>
            <a:spLocks noGrp="1"/>
          </p:cNvSpPr>
          <p:nvPr>
            <p:ph type="sldNum" sz="quarter" idx="10"/>
          </p:nvPr>
        </p:nvSpPr>
        <p:spPr/>
        <p:txBody>
          <a:bodyPr/>
          <a:lstStyle/>
          <a:p>
            <a:fld id="{34095B54-0777-4158-A3AB-8DA56AF6BB3F}" type="slidenum">
              <a:rPr lang="et-EE" smtClean="0"/>
              <a:t>17</a:t>
            </a:fld>
            <a:endParaRPr lang="et-EE"/>
          </a:p>
        </p:txBody>
      </p:sp>
    </p:spTree>
    <p:extLst>
      <p:ext uri="{BB962C8B-B14F-4D97-AF65-F5344CB8AC3E}">
        <p14:creationId xmlns:p14="http://schemas.microsoft.com/office/powerpoint/2010/main" val="1524801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Trauma patsiendile</a:t>
            </a:r>
            <a:r>
              <a:rPr lang="et-EE" b="1" baseline="0" dirty="0" smtClean="0"/>
              <a:t> täisvere </a:t>
            </a:r>
            <a:r>
              <a:rPr lang="et-EE" b="1" dirty="0" smtClean="0"/>
              <a:t>ülekanne 1h jooksul peale vigastust on patsiendi </a:t>
            </a:r>
            <a:r>
              <a:rPr lang="et-EE" b="1" dirty="0" err="1" smtClean="0"/>
              <a:t>elulemuse</a:t>
            </a:r>
            <a:r>
              <a:rPr lang="et-EE" b="1" dirty="0" smtClean="0"/>
              <a:t> seisukohast ülioluline,</a:t>
            </a:r>
            <a:r>
              <a:rPr lang="et-EE" b="1" baseline="0" dirty="0" smtClean="0"/>
              <a:t> suremus väheneb 80%. </a:t>
            </a:r>
            <a:r>
              <a:rPr lang="et-EE" dirty="0" err="1" smtClean="0"/>
              <a:t>Iisrali</a:t>
            </a:r>
            <a:r>
              <a:rPr lang="et-EE" baseline="0" dirty="0" smtClean="0"/>
              <a:t> suremuskordaja on viimases sõjas kõigi aegade madalaim maailmas → </a:t>
            </a:r>
            <a:r>
              <a:rPr lang="et-EE" baseline="0" dirty="0" err="1" smtClean="0"/>
              <a:t>stop</a:t>
            </a:r>
            <a:r>
              <a:rPr lang="et-EE" baseline="0" dirty="0" smtClean="0"/>
              <a:t> </a:t>
            </a:r>
            <a:r>
              <a:rPr lang="et-EE" baseline="0" dirty="0" err="1" smtClean="0"/>
              <a:t>the</a:t>
            </a:r>
            <a:r>
              <a:rPr lang="et-EE" baseline="0" dirty="0" smtClean="0"/>
              <a:t> </a:t>
            </a:r>
            <a:r>
              <a:rPr lang="et-EE" baseline="0" dirty="0" err="1" smtClean="0"/>
              <a:t>bleed</a:t>
            </a:r>
            <a:r>
              <a:rPr lang="et-EE" baseline="0" dirty="0" smtClean="0"/>
              <a:t> rakendamine ja WB ülekanne </a:t>
            </a:r>
            <a:r>
              <a:rPr lang="et-EE" baseline="0" dirty="0" err="1" smtClean="0"/>
              <a:t>prehospital</a:t>
            </a:r>
            <a:r>
              <a:rPr lang="et-EE" baseline="0" dirty="0" smtClean="0"/>
              <a:t> faasis on selle põhjustanud.</a:t>
            </a:r>
            <a:r>
              <a:rPr lang="et-EE" dirty="0" smtClean="0"/>
              <a:t> </a:t>
            </a:r>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18</a:t>
            </a:fld>
            <a:endParaRPr lang="et-EE"/>
          </a:p>
        </p:txBody>
      </p:sp>
    </p:spTree>
    <p:extLst>
      <p:ext uri="{BB962C8B-B14F-4D97-AF65-F5344CB8AC3E}">
        <p14:creationId xmlns:p14="http://schemas.microsoft.com/office/powerpoint/2010/main" val="392408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19</a:t>
            </a:fld>
            <a:endParaRPr lang="et-EE"/>
          </a:p>
        </p:txBody>
      </p:sp>
    </p:spTree>
    <p:extLst>
      <p:ext uri="{BB962C8B-B14F-4D97-AF65-F5344CB8AC3E}">
        <p14:creationId xmlns:p14="http://schemas.microsoft.com/office/powerpoint/2010/main" val="9242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Varem on olnud kaks kohtumist s.o kolmas, esimest korda kaasati ka Baltimaad.</a:t>
            </a:r>
          </a:p>
        </p:txBody>
      </p:sp>
      <p:sp>
        <p:nvSpPr>
          <p:cNvPr id="4" name="Slide Number Placeholder 3"/>
          <p:cNvSpPr>
            <a:spLocks noGrp="1"/>
          </p:cNvSpPr>
          <p:nvPr>
            <p:ph type="sldNum" sz="quarter" idx="10"/>
          </p:nvPr>
        </p:nvSpPr>
        <p:spPr/>
        <p:txBody>
          <a:bodyPr/>
          <a:lstStyle/>
          <a:p>
            <a:fld id="{34095B54-0777-4158-A3AB-8DA56AF6BB3F}" type="slidenum">
              <a:rPr lang="et-EE" smtClean="0"/>
              <a:t>2</a:t>
            </a:fld>
            <a:endParaRPr lang="et-EE"/>
          </a:p>
        </p:txBody>
      </p:sp>
    </p:spTree>
    <p:extLst>
      <p:ext uri="{BB962C8B-B14F-4D97-AF65-F5344CB8AC3E}">
        <p14:creationId xmlns:p14="http://schemas.microsoft.com/office/powerpoint/2010/main" val="206406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Madala tiitriga doonorite registris on tänaseks </a:t>
            </a:r>
            <a:r>
              <a:rPr lang="et-EE" sz="1200" b="1" kern="1200" dirty="0" smtClean="0">
                <a:solidFill>
                  <a:schemeClr val="tx1"/>
                </a:solidFill>
                <a:effectLst/>
                <a:latin typeface="+mn-lt"/>
                <a:ea typeface="+mn-ea"/>
                <a:cs typeface="+mn-cs"/>
              </a:rPr>
              <a:t>1626</a:t>
            </a:r>
            <a:r>
              <a:rPr lang="et-EE" sz="1200" kern="1200" dirty="0" smtClean="0">
                <a:solidFill>
                  <a:schemeClr val="tx1"/>
                </a:solidFill>
                <a:effectLst/>
                <a:latin typeface="+mn-lt"/>
                <a:ea typeface="+mn-ea"/>
                <a:cs typeface="+mn-cs"/>
              </a:rPr>
              <a:t> 0 </a:t>
            </a:r>
            <a:r>
              <a:rPr lang="et-EE" sz="1200" kern="1200" dirty="0" err="1" smtClean="0">
                <a:solidFill>
                  <a:schemeClr val="tx1"/>
                </a:solidFill>
                <a:effectLst/>
                <a:latin typeface="+mn-lt"/>
                <a:ea typeface="+mn-ea"/>
                <a:cs typeface="+mn-cs"/>
              </a:rPr>
              <a:t>Rh</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pos</a:t>
            </a:r>
            <a:r>
              <a:rPr lang="et-EE" sz="1200" kern="1200" dirty="0" smtClean="0">
                <a:solidFill>
                  <a:schemeClr val="tx1"/>
                </a:solidFill>
                <a:effectLst/>
                <a:latin typeface="+mn-lt"/>
                <a:ea typeface="+mn-ea"/>
                <a:cs typeface="+mn-cs"/>
              </a:rPr>
              <a:t> sobivat LT0WB</a:t>
            </a:r>
            <a:r>
              <a:rPr lang="et-EE" sz="1200" kern="1200" baseline="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doonorit.</a:t>
            </a:r>
          </a:p>
          <a:p>
            <a:r>
              <a:rPr lang="et-EE" sz="1200" kern="1200" dirty="0" smtClean="0">
                <a:solidFill>
                  <a:schemeClr val="tx1"/>
                </a:solidFill>
                <a:effectLst/>
                <a:latin typeface="+mn-lt"/>
                <a:ea typeface="+mn-ea"/>
                <a:cs typeface="+mn-cs"/>
              </a:rPr>
              <a:t> EVI „Aktiivsed doonorid“ aruanne järgi, perioodil  </a:t>
            </a:r>
            <a:r>
              <a:rPr lang="et-EE" sz="1200" b="1" kern="1200" dirty="0" smtClean="0">
                <a:solidFill>
                  <a:schemeClr val="tx1"/>
                </a:solidFill>
                <a:effectLst/>
                <a:latin typeface="+mn-lt"/>
                <a:ea typeface="+mn-ea"/>
                <a:cs typeface="+mn-cs"/>
              </a:rPr>
              <a:t>01.01.2022-31.12.2023 on kokku 5331</a:t>
            </a:r>
            <a:r>
              <a:rPr lang="et-EE" sz="1200" b="1" kern="1200" baseline="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0 </a:t>
            </a:r>
            <a:r>
              <a:rPr lang="et-EE" sz="1200" b="1" kern="1200" dirty="0" err="1" smtClean="0">
                <a:solidFill>
                  <a:schemeClr val="tx1"/>
                </a:solidFill>
                <a:effectLst/>
                <a:latin typeface="+mn-lt"/>
                <a:ea typeface="+mn-ea"/>
                <a:cs typeface="+mn-cs"/>
              </a:rPr>
              <a:t>Rh</a:t>
            </a:r>
            <a:r>
              <a:rPr lang="et-EE" sz="1200" b="1" kern="1200" dirty="0" smtClean="0">
                <a:solidFill>
                  <a:schemeClr val="tx1"/>
                </a:solidFill>
                <a:effectLst/>
                <a:latin typeface="+mn-lt"/>
                <a:ea typeface="+mn-ea"/>
                <a:cs typeface="+mn-cs"/>
              </a:rPr>
              <a:t> POS veregrupiga doonorit </a:t>
            </a:r>
            <a:r>
              <a:rPr lang="et-EE" sz="1200" kern="1200" dirty="0" smtClean="0">
                <a:solidFill>
                  <a:schemeClr val="tx1"/>
                </a:solidFill>
                <a:effectLst/>
                <a:latin typeface="+mn-lt"/>
                <a:ea typeface="+mn-ea"/>
                <a:cs typeface="+mn-cs"/>
              </a:rPr>
              <a:t>(käesoleval aastal alates 01.01.2024 kuni tänaseni on kokku </a:t>
            </a:r>
            <a:r>
              <a:rPr lang="et-EE" sz="1200" b="1" kern="1200" dirty="0" smtClean="0">
                <a:solidFill>
                  <a:schemeClr val="tx1"/>
                </a:solidFill>
                <a:effectLst/>
                <a:latin typeface="+mn-lt"/>
                <a:ea typeface="+mn-ea"/>
                <a:cs typeface="+mn-cs"/>
              </a:rPr>
              <a:t>3317  </a:t>
            </a:r>
            <a:r>
              <a:rPr lang="et-EE" sz="1200" kern="1200" dirty="0" smtClean="0">
                <a:solidFill>
                  <a:schemeClr val="tx1"/>
                </a:solidFill>
                <a:effectLst/>
                <a:latin typeface="+mn-lt"/>
                <a:ea typeface="+mn-ea"/>
                <a:cs typeface="+mn-cs"/>
              </a:rPr>
              <a:t> 0 </a:t>
            </a:r>
            <a:r>
              <a:rPr lang="et-EE" sz="1200" kern="1200" dirty="0" err="1" smtClean="0">
                <a:solidFill>
                  <a:schemeClr val="tx1"/>
                </a:solidFill>
                <a:effectLst/>
                <a:latin typeface="+mn-lt"/>
                <a:ea typeface="+mn-ea"/>
                <a:cs typeface="+mn-cs"/>
              </a:rPr>
              <a:t>Rh</a:t>
            </a:r>
            <a:r>
              <a:rPr lang="et-EE" sz="1200" kern="1200" dirty="0" smtClean="0">
                <a:solidFill>
                  <a:schemeClr val="tx1"/>
                </a:solidFill>
                <a:effectLst/>
                <a:latin typeface="+mn-lt"/>
                <a:ea typeface="+mn-ea"/>
                <a:cs typeface="+mn-cs"/>
              </a:rPr>
              <a:t> POS doonorit).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Verekomponentide sisseveo õigus oma toodangu ulatuses vastavalt </a:t>
            </a:r>
            <a:r>
              <a:rPr lang="et-EE" sz="1200" kern="1200" dirty="0" err="1" smtClean="0">
                <a:solidFill>
                  <a:schemeClr val="tx1"/>
                </a:solidFill>
                <a:effectLst/>
                <a:latin typeface="+mn-lt"/>
                <a:ea typeface="+mn-ea"/>
                <a:cs typeface="+mn-cs"/>
              </a:rPr>
              <a:t>RavS</a:t>
            </a:r>
            <a:r>
              <a:rPr lang="et-EE" sz="1200" kern="1200" dirty="0" smtClean="0">
                <a:solidFill>
                  <a:schemeClr val="tx1"/>
                </a:solidFill>
                <a:effectLst/>
                <a:latin typeface="+mn-lt"/>
                <a:ea typeface="+mn-ea"/>
                <a:cs typeface="+mn-cs"/>
              </a:rPr>
              <a:t> § 18. lg 1 p 2 hakkab kehtima kui olete esitanud siseveo protsesside kirjeldused ja muud sisseveo korraldust puudutavad dokumendid ning kui Ravimiamet on need aktsepteerinud. Nimetatud dokumendid tuleb esitada hiljemalt 10.05.2025. Kui selleks kuupäevaks ikkagi dokumente ei jõua esitada, on soovi korral võimalik taotleda sisseveo õigust uue muudatuse taotluse esitamisega.</a:t>
            </a:r>
          </a:p>
          <a:p>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20</a:t>
            </a:fld>
            <a:endParaRPr lang="et-EE"/>
          </a:p>
        </p:txBody>
      </p:sp>
    </p:spTree>
    <p:extLst>
      <p:ext uri="{BB962C8B-B14F-4D97-AF65-F5344CB8AC3E}">
        <p14:creationId xmlns:p14="http://schemas.microsoft.com/office/powerpoint/2010/main" val="194106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baseline="0" dirty="0" smtClean="0"/>
              <a:t>Plaan </a:t>
            </a:r>
            <a:r>
              <a:rPr lang="et-EE" b="1" dirty="0" smtClean="0"/>
              <a:t>ettenägematute ja</a:t>
            </a:r>
            <a:r>
              <a:rPr lang="et-EE" b="1" baseline="0" dirty="0" smtClean="0"/>
              <a:t> erakorraliste olukordade jaoks. </a:t>
            </a:r>
            <a:r>
              <a:rPr lang="et-EE" dirty="0" smtClean="0"/>
              <a:t>Eesmärk luua süsteem,</a:t>
            </a:r>
            <a:r>
              <a:rPr lang="et-EE" baseline="0" dirty="0" smtClean="0"/>
              <a:t> mille käigus on </a:t>
            </a:r>
            <a:endParaRPr lang="et-EE" dirty="0" smtClean="0"/>
          </a:p>
          <a:p>
            <a:r>
              <a:rPr lang="et-EE" dirty="0" smtClean="0"/>
              <a:t>• Kindlaks tehtud ja kaasatud kõik sidusrühmad</a:t>
            </a:r>
          </a:p>
          <a:p>
            <a:r>
              <a:rPr lang="et-EE" dirty="0" smtClean="0"/>
              <a:t>• Kindlaks tehtud kõik võimalikud riskistsenaariumid</a:t>
            </a:r>
          </a:p>
          <a:p>
            <a:r>
              <a:rPr lang="et-EE" dirty="0" smtClean="0"/>
              <a:t>• Kirjeldatud astmeline</a:t>
            </a:r>
            <a:r>
              <a:rPr lang="et-EE" baseline="0" dirty="0" smtClean="0"/>
              <a:t> tegevuskava, mis vastab </a:t>
            </a:r>
            <a:r>
              <a:rPr lang="et-EE" dirty="0" smtClean="0"/>
              <a:t>sündmuse mõjul verevarustatusele</a:t>
            </a:r>
          </a:p>
          <a:p>
            <a:r>
              <a:rPr lang="et-EE" dirty="0" smtClean="0"/>
              <a:t>• Kehtestatud nõuded töötajate</a:t>
            </a:r>
            <a:r>
              <a:rPr lang="et-EE" baseline="0" dirty="0" smtClean="0"/>
              <a:t> koolitusele</a:t>
            </a:r>
            <a:r>
              <a:rPr lang="et-EE" dirty="0" smtClean="0"/>
              <a:t> ja plaani</a:t>
            </a:r>
            <a:r>
              <a:rPr lang="et-EE" baseline="0" dirty="0" smtClean="0"/>
              <a:t> uuendamisele</a:t>
            </a:r>
            <a:endParaRPr lang="et-EE" dirty="0" smtClean="0"/>
          </a:p>
          <a:p>
            <a:r>
              <a:rPr lang="et-EE" dirty="0" smtClean="0"/>
              <a:t>• Kehtestatud nõuded juhtunu dokumenteerimisele</a:t>
            </a:r>
          </a:p>
          <a:p>
            <a:r>
              <a:rPr lang="et-EE" b="1" dirty="0" smtClean="0"/>
              <a:t>➢ Edendab koostööd ettevõtete, piirkondade ja riikide vahel</a:t>
            </a:r>
          </a:p>
          <a:p>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21</a:t>
            </a:fld>
            <a:endParaRPr lang="et-EE"/>
          </a:p>
        </p:txBody>
      </p:sp>
    </p:spTree>
    <p:extLst>
      <p:ext uri="{BB962C8B-B14F-4D97-AF65-F5344CB8AC3E}">
        <p14:creationId xmlns:p14="http://schemas.microsoft.com/office/powerpoint/2010/main" val="404841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Seekord fookuses</a:t>
            </a:r>
          </a:p>
          <a:p>
            <a:pPr marL="171450" indent="-171450">
              <a:buFont typeface="Arial" panose="020B0604020202020204" pitchFamily="34" charset="0"/>
              <a:buChar char="•"/>
            </a:pPr>
            <a:r>
              <a:rPr lang="et-EE" b="1" dirty="0" smtClean="0"/>
              <a:t>ISBT 128 koodid veretoodetel</a:t>
            </a:r>
          </a:p>
          <a:p>
            <a:pPr marL="171450" indent="-171450">
              <a:buFont typeface="Arial" panose="020B0604020202020204" pitchFamily="34" charset="0"/>
              <a:buChar char="•"/>
            </a:pPr>
            <a:r>
              <a:rPr lang="et-EE" b="1" dirty="0" smtClean="0"/>
              <a:t>Kuiv plasma</a:t>
            </a:r>
          </a:p>
          <a:p>
            <a:pPr marL="171450" indent="-171450">
              <a:buFont typeface="Arial" panose="020B0604020202020204" pitchFamily="34" charset="0"/>
              <a:buChar char="•"/>
            </a:pPr>
            <a:r>
              <a:rPr lang="et-EE" b="1" dirty="0" smtClean="0"/>
              <a:t>Kriitilistes piirkondades kõndiv verepank</a:t>
            </a:r>
          </a:p>
          <a:p>
            <a:pPr marL="171450" indent="-171450">
              <a:buFont typeface="Arial" panose="020B0604020202020204" pitchFamily="34" charset="0"/>
              <a:buChar char="•"/>
            </a:pPr>
            <a:r>
              <a:rPr lang="et-EE" b="1" dirty="0" smtClean="0"/>
              <a:t>Kriitiliste materjalide piisav varu</a:t>
            </a:r>
          </a:p>
          <a:p>
            <a:pPr marL="171450" indent="-171450">
              <a:buFont typeface="Arial" panose="020B0604020202020204" pitchFamily="34" charset="0"/>
              <a:buChar char="•"/>
            </a:pPr>
            <a:r>
              <a:rPr lang="et-EE" b="1" dirty="0" smtClean="0"/>
              <a:t>Vere logistika</a:t>
            </a:r>
          </a:p>
          <a:p>
            <a:endParaRPr lang="et-EE" dirty="0"/>
          </a:p>
        </p:txBody>
      </p:sp>
      <p:sp>
        <p:nvSpPr>
          <p:cNvPr id="4" name="Slide Number Placeholder 3"/>
          <p:cNvSpPr>
            <a:spLocks noGrp="1"/>
          </p:cNvSpPr>
          <p:nvPr>
            <p:ph type="sldNum" sz="quarter" idx="10"/>
          </p:nvPr>
        </p:nvSpPr>
        <p:spPr/>
        <p:txBody>
          <a:bodyPr/>
          <a:lstStyle/>
          <a:p>
            <a:fld id="{34095B54-0777-4158-A3AB-8DA56AF6BB3F}" type="slidenum">
              <a:rPr lang="et-EE" smtClean="0"/>
              <a:t>3</a:t>
            </a:fld>
            <a:endParaRPr lang="et-EE"/>
          </a:p>
        </p:txBody>
      </p:sp>
    </p:spTree>
    <p:extLst>
      <p:ext uri="{BB962C8B-B14F-4D97-AF65-F5344CB8AC3E}">
        <p14:creationId xmlns:p14="http://schemas.microsoft.com/office/powerpoint/2010/main" val="114430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smtClean="0"/>
          </a:p>
        </p:txBody>
      </p:sp>
      <p:sp>
        <p:nvSpPr>
          <p:cNvPr id="4" name="Slide Number Placeholder 3"/>
          <p:cNvSpPr>
            <a:spLocks noGrp="1"/>
          </p:cNvSpPr>
          <p:nvPr>
            <p:ph type="sldNum" sz="quarter" idx="10"/>
          </p:nvPr>
        </p:nvSpPr>
        <p:spPr/>
        <p:txBody>
          <a:bodyPr/>
          <a:lstStyle/>
          <a:p>
            <a:fld id="{34095B54-0777-4158-A3AB-8DA56AF6BB3F}" type="slidenum">
              <a:rPr lang="et-EE" smtClean="0"/>
              <a:t>4</a:t>
            </a:fld>
            <a:endParaRPr lang="et-EE"/>
          </a:p>
        </p:txBody>
      </p:sp>
    </p:spTree>
    <p:extLst>
      <p:ext uri="{BB962C8B-B14F-4D97-AF65-F5344CB8AC3E}">
        <p14:creationId xmlns:p14="http://schemas.microsoft.com/office/powerpoint/2010/main" val="12794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dirty="0" smtClean="0"/>
              <a:t>Valmisolek kogumise, tootmise ja logistika jätkamiseks kõigis turvaolukordades. </a:t>
            </a:r>
            <a:r>
              <a:rPr lang="et-EE" b="1" dirty="0" smtClean="0"/>
              <a:t>Alternatiivsed tootmiskohad, materjalid, annetajad, seadmed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200" dirty="0" smtClean="0">
                <a:solidFill>
                  <a:srgbClr val="002060"/>
                </a:solidFill>
              </a:rPr>
              <a:t>Valmisolek tagada vere kogumine </a:t>
            </a:r>
            <a:r>
              <a:rPr lang="et-EE" sz="1200" b="1" dirty="0" smtClean="0">
                <a:solidFill>
                  <a:srgbClr val="002060"/>
                </a:solidFill>
              </a:rPr>
              <a:t>sh doonorite värbamine ja teavitamine (</a:t>
            </a:r>
            <a:r>
              <a:rPr lang="et-EE" sz="1200" b="1" dirty="0" err="1" smtClean="0">
                <a:solidFill>
                  <a:srgbClr val="002060"/>
                </a:solidFill>
              </a:rPr>
              <a:t>äpp</a:t>
            </a:r>
            <a:r>
              <a:rPr lang="et-EE" sz="1200" b="1" dirty="0" smtClean="0">
                <a:solidFill>
                  <a:srgbClr val="002060"/>
                </a:solidFill>
              </a:rPr>
              <a:t>).</a:t>
            </a:r>
            <a:endParaRPr lang="et-EE" b="1" dirty="0" smtClean="0"/>
          </a:p>
          <a:p>
            <a:pPr marL="171450" indent="-171450">
              <a:buFont typeface="Arial" panose="020B0604020202020204" pitchFamily="34" charset="0"/>
              <a:buChar char="•"/>
            </a:pPr>
            <a:r>
              <a:rPr lang="et-EE" dirty="0" smtClean="0"/>
              <a:t>Valmisolek importida olulisi veretooteid teistest riikidest. </a:t>
            </a:r>
            <a:r>
              <a:rPr lang="et-EE" b="1" dirty="0" smtClean="0"/>
              <a:t>Peamiselt teistest Põhjamaadest ja EL naaberriikidest </a:t>
            </a:r>
          </a:p>
          <a:p>
            <a:pPr marL="171450" indent="-171450">
              <a:buFont typeface="Arial" panose="020B0604020202020204" pitchFamily="34" charset="0"/>
              <a:buChar char="•"/>
            </a:pPr>
            <a:r>
              <a:rPr lang="et-EE" b="1" dirty="0" smtClean="0"/>
              <a:t>Valmisoleku toimingute kulude katmine </a:t>
            </a:r>
          </a:p>
          <a:p>
            <a:pPr marL="171450" indent="-171450">
              <a:buFont typeface="Arial" panose="020B0604020202020204" pitchFamily="34" charset="0"/>
              <a:buChar char="•"/>
            </a:pPr>
            <a:r>
              <a:rPr lang="et-EE" b="0" dirty="0" smtClean="0"/>
              <a:t>Valmisolek </a:t>
            </a:r>
            <a:r>
              <a:rPr lang="et-EE" b="0" dirty="0" err="1" smtClean="0"/>
              <a:t>küberrünnakuteks</a:t>
            </a:r>
            <a:r>
              <a:rPr lang="et-EE" b="0" dirty="0" smtClean="0"/>
              <a:t>,</a:t>
            </a:r>
            <a:r>
              <a:rPr lang="et-EE" b="0" baseline="0" dirty="0" smtClean="0"/>
              <a:t> </a:t>
            </a:r>
            <a:r>
              <a:rPr lang="et-EE" b="1" baseline="0" dirty="0" smtClean="0"/>
              <a:t>värvatud rohkem IT-spetsialistide</a:t>
            </a:r>
            <a:endParaRPr lang="et-EE" b="1" dirty="0"/>
          </a:p>
        </p:txBody>
      </p:sp>
      <p:sp>
        <p:nvSpPr>
          <p:cNvPr id="4" name="Slide Number Placeholder 3"/>
          <p:cNvSpPr>
            <a:spLocks noGrp="1"/>
          </p:cNvSpPr>
          <p:nvPr>
            <p:ph type="sldNum" sz="quarter" idx="10"/>
          </p:nvPr>
        </p:nvSpPr>
        <p:spPr/>
        <p:txBody>
          <a:bodyPr/>
          <a:lstStyle/>
          <a:p>
            <a:fld id="{34095B54-0777-4158-A3AB-8DA56AF6BB3F}" type="slidenum">
              <a:rPr lang="et-EE" smtClean="0"/>
              <a:t>5</a:t>
            </a:fld>
            <a:endParaRPr lang="et-EE"/>
          </a:p>
        </p:txBody>
      </p:sp>
    </p:spTree>
    <p:extLst>
      <p:ext uri="{BB962C8B-B14F-4D97-AF65-F5344CB8AC3E}">
        <p14:creationId xmlns:p14="http://schemas.microsoft.com/office/powerpoint/2010/main" val="358007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smtClean="0">
                <a:solidFill>
                  <a:schemeClr val="tx1"/>
                </a:solidFill>
                <a:effectLst/>
                <a:latin typeface="+mn-lt"/>
                <a:ea typeface="+mn-ea"/>
                <a:cs typeface="+mn-cs"/>
              </a:rPr>
              <a:t>Rootsi </a:t>
            </a:r>
            <a:r>
              <a:rPr lang="et-EE" sz="1200" b="0" i="0" kern="1200" dirty="0" smtClean="0">
                <a:solidFill>
                  <a:schemeClr val="tx1"/>
                </a:solidFill>
                <a:effectLst/>
                <a:latin typeface="+mn-lt"/>
                <a:ea typeface="+mn-ea"/>
                <a:cs typeface="+mn-cs"/>
              </a:rPr>
              <a:t>pindala </a:t>
            </a:r>
            <a:r>
              <a:rPr lang="fi-FI" sz="1200" b="0" i="0" kern="1200" dirty="0" smtClean="0">
                <a:solidFill>
                  <a:schemeClr val="tx1"/>
                </a:solidFill>
                <a:effectLst/>
                <a:latin typeface="+mn-lt"/>
                <a:ea typeface="+mn-ea"/>
                <a:cs typeface="+mn-cs"/>
              </a:rPr>
              <a:t>450 295  km²</a:t>
            </a:r>
            <a:r>
              <a:rPr lang="et-EE" sz="1200" b="0" i="0" kern="1200" dirty="0" smtClean="0">
                <a:solidFill>
                  <a:schemeClr val="tx1"/>
                </a:solidFill>
                <a:effectLst/>
                <a:latin typeface="+mn-lt"/>
                <a:ea typeface="+mn-ea"/>
                <a:cs typeface="+mn-cs"/>
              </a:rPr>
              <a:t> ja rahvaarv 10 582 576.</a:t>
            </a:r>
            <a:r>
              <a:rPr lang="et-EE" sz="1200" b="0" i="0" kern="1200" baseline="0" dirty="0" smtClean="0">
                <a:solidFill>
                  <a:schemeClr val="tx1"/>
                </a:solidFill>
                <a:effectLst/>
                <a:latin typeface="+mn-lt"/>
                <a:ea typeface="+mn-ea"/>
                <a:cs typeface="+mn-cs"/>
              </a:rPr>
              <a:t> </a:t>
            </a:r>
            <a:r>
              <a:rPr lang="fi-FI" sz="1200" b="0" i="0" kern="1200" baseline="0" dirty="0" smtClean="0">
                <a:solidFill>
                  <a:schemeClr val="tx1"/>
                </a:solidFill>
                <a:effectLst/>
                <a:latin typeface="+mn-lt"/>
                <a:ea typeface="+mn-ea"/>
                <a:cs typeface="+mn-cs"/>
              </a:rPr>
              <a:t>Rootsil on suur </a:t>
            </a:r>
            <a:r>
              <a:rPr lang="et-EE" sz="1200" b="0" i="0" kern="1200" baseline="0" dirty="0" smtClean="0">
                <a:solidFill>
                  <a:schemeClr val="tx1"/>
                </a:solidFill>
                <a:effectLst/>
                <a:latin typeface="+mn-lt"/>
                <a:ea typeface="+mn-ea"/>
                <a:cs typeface="+mn-cs"/>
              </a:rPr>
              <a:t>maa</a:t>
            </a:r>
            <a:r>
              <a:rPr lang="fi-FI" sz="1200" b="0" i="0" kern="1200" baseline="0" dirty="0" smtClean="0">
                <a:solidFill>
                  <a:schemeClr val="tx1"/>
                </a:solidFill>
                <a:effectLst/>
                <a:latin typeface="+mn-lt"/>
                <a:ea typeface="+mn-ea"/>
                <a:cs typeface="+mn-cs"/>
              </a:rPr>
              <a:t>ala</a:t>
            </a:r>
            <a:r>
              <a:rPr lang="et-EE" sz="1200" b="0" i="0" kern="1200" baseline="0" dirty="0" smtClean="0">
                <a:solidFill>
                  <a:schemeClr val="tx1"/>
                </a:solidFill>
                <a:effectLst/>
                <a:latin typeface="+mn-lt"/>
                <a:ea typeface="+mn-ea"/>
                <a:cs typeface="+mn-cs"/>
              </a:rPr>
              <a:t>, mille</a:t>
            </a:r>
            <a:r>
              <a:rPr lang="fi-FI" sz="1200" b="0" i="0" kern="1200" baseline="0" dirty="0" smtClean="0">
                <a:solidFill>
                  <a:schemeClr val="tx1"/>
                </a:solidFill>
                <a:effectLst/>
                <a:latin typeface="+mn-lt"/>
                <a:ea typeface="+mn-ea"/>
                <a:cs typeface="+mn-cs"/>
              </a:rPr>
              <a:t> pikkus </a:t>
            </a:r>
            <a:r>
              <a:rPr lang="et-EE" sz="1200" b="0" i="0" kern="1200" baseline="0" dirty="0" smtClean="0">
                <a:solidFill>
                  <a:schemeClr val="tx1"/>
                </a:solidFill>
                <a:effectLst/>
                <a:latin typeface="+mn-lt"/>
                <a:ea typeface="+mn-ea"/>
                <a:cs typeface="+mn-cs"/>
              </a:rPr>
              <a:t>on </a:t>
            </a:r>
            <a:r>
              <a:rPr lang="fi-FI" sz="1200" b="0" i="0" kern="1200" baseline="0" dirty="0" smtClean="0">
                <a:solidFill>
                  <a:schemeClr val="tx1"/>
                </a:solidFill>
                <a:effectLst/>
                <a:latin typeface="+mn-lt"/>
                <a:ea typeface="+mn-ea"/>
                <a:cs typeface="+mn-cs"/>
              </a:rPr>
              <a:t>1600 k</a:t>
            </a:r>
            <a:r>
              <a:rPr lang="et-EE" sz="1200" b="0" i="0" kern="1200" baseline="0" dirty="0" smtClean="0">
                <a:solidFill>
                  <a:schemeClr val="tx1"/>
                </a:solidFill>
                <a:effectLst/>
                <a:latin typeface="+mn-lt"/>
                <a:ea typeface="+mn-ea"/>
                <a:cs typeface="+mn-cs"/>
              </a:rPr>
              <a:t>m ning </a:t>
            </a:r>
            <a:r>
              <a:rPr lang="fi-FI" sz="1200" b="0" i="0" kern="1200" baseline="0" dirty="0" smtClean="0">
                <a:solidFill>
                  <a:schemeClr val="tx1"/>
                </a:solidFill>
                <a:effectLst/>
                <a:latin typeface="+mn-lt"/>
                <a:ea typeface="+mn-ea"/>
                <a:cs typeface="+mn-cs"/>
              </a:rPr>
              <a:t>maapiirk</a:t>
            </a:r>
            <a:r>
              <a:rPr lang="et-EE" sz="1200" b="0" i="0" kern="1200" baseline="0" dirty="0" err="1" smtClean="0">
                <a:solidFill>
                  <a:schemeClr val="tx1"/>
                </a:solidFill>
                <a:effectLst/>
                <a:latin typeface="+mn-lt"/>
                <a:ea typeface="+mn-ea"/>
                <a:cs typeface="+mn-cs"/>
              </a:rPr>
              <a:t>onnad</a:t>
            </a:r>
            <a:r>
              <a:rPr lang="fi-FI" sz="1200" b="0" i="0" kern="1200" baseline="0" dirty="0" smtClean="0">
                <a:solidFill>
                  <a:schemeClr val="tx1"/>
                </a:solidFill>
                <a:effectLst/>
                <a:latin typeface="+mn-lt"/>
                <a:ea typeface="+mn-ea"/>
                <a:cs typeface="+mn-cs"/>
              </a:rPr>
              <a:t> põhjas ja läänes</a:t>
            </a:r>
            <a:r>
              <a:rPr lang="et-EE"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Kasutavad</a:t>
            </a:r>
            <a:r>
              <a:rPr lang="et-EE" baseline="0" dirty="0" smtClean="0"/>
              <a:t> </a:t>
            </a:r>
            <a:r>
              <a:rPr lang="et-EE" b="1" baseline="0" dirty="0" smtClean="0"/>
              <a:t>sügavkülmutatud </a:t>
            </a:r>
            <a:r>
              <a:rPr lang="et-EE" b="1" baseline="0" dirty="0" err="1" smtClean="0"/>
              <a:t>trombotsüüte</a:t>
            </a:r>
            <a:r>
              <a:rPr lang="et-EE" b="1" baseline="0" dirty="0" smtClean="0"/>
              <a:t> ja Saksamaal toodetud kuivaplasmat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b="1" dirty="0" smtClean="0"/>
          </a:p>
        </p:txBody>
      </p:sp>
      <p:sp>
        <p:nvSpPr>
          <p:cNvPr id="4" name="Slide Number Placeholder 3"/>
          <p:cNvSpPr>
            <a:spLocks noGrp="1"/>
          </p:cNvSpPr>
          <p:nvPr>
            <p:ph type="sldNum" sz="quarter" idx="10"/>
          </p:nvPr>
        </p:nvSpPr>
        <p:spPr/>
        <p:txBody>
          <a:bodyPr/>
          <a:lstStyle/>
          <a:p>
            <a:fld id="{34095B54-0777-4158-A3AB-8DA56AF6BB3F}" type="slidenum">
              <a:rPr lang="et-EE" smtClean="0"/>
              <a:t>6</a:t>
            </a:fld>
            <a:endParaRPr lang="et-EE"/>
          </a:p>
        </p:txBody>
      </p:sp>
    </p:spTree>
    <p:extLst>
      <p:ext uri="{BB962C8B-B14F-4D97-AF65-F5344CB8AC3E}">
        <p14:creationId xmlns:p14="http://schemas.microsoft.com/office/powerpoint/2010/main" val="59306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dirty="0" smtClean="0"/>
              <a:t>Varieeruv ja ebavõrdne vere ja verekomponentide kättesaadavus – </a:t>
            </a:r>
            <a:r>
              <a:rPr lang="et-EE" b="1" dirty="0" smtClean="0"/>
              <a:t>mõnes piirkonnas on puudus, samas kui teised ütlevad doonoritele ei, sest kohalik varu on täis </a:t>
            </a:r>
          </a:p>
          <a:p>
            <a:pPr marL="171450" indent="-171450">
              <a:buFont typeface="Arial" panose="020B0604020202020204" pitchFamily="34" charset="0"/>
              <a:buChar char="•"/>
            </a:pPr>
            <a:r>
              <a:rPr lang="et-EE" dirty="0" smtClean="0"/>
              <a:t>Raport soovitab ümberkujundamist </a:t>
            </a:r>
            <a:r>
              <a:rPr lang="et-EE" b="1" dirty="0" smtClean="0"/>
              <a:t>riiklikuks sõltumatu vereteenistus, kus </a:t>
            </a:r>
            <a:r>
              <a:rPr lang="et-EE" b="1" dirty="0" err="1" smtClean="0"/>
              <a:t>verekeskus</a:t>
            </a:r>
            <a:r>
              <a:rPr lang="et-EE" b="1" dirty="0" smtClean="0"/>
              <a:t> ei kuulu enam haigla koosseisu</a:t>
            </a:r>
          </a:p>
        </p:txBody>
      </p:sp>
      <p:sp>
        <p:nvSpPr>
          <p:cNvPr id="4" name="Slide Number Placeholder 3"/>
          <p:cNvSpPr>
            <a:spLocks noGrp="1"/>
          </p:cNvSpPr>
          <p:nvPr>
            <p:ph type="sldNum" sz="quarter" idx="10"/>
          </p:nvPr>
        </p:nvSpPr>
        <p:spPr/>
        <p:txBody>
          <a:bodyPr/>
          <a:lstStyle/>
          <a:p>
            <a:fld id="{34095B54-0777-4158-A3AB-8DA56AF6BB3F}" type="slidenum">
              <a:rPr lang="et-EE" smtClean="0"/>
              <a:t>7</a:t>
            </a:fld>
            <a:endParaRPr lang="et-EE"/>
          </a:p>
        </p:txBody>
      </p:sp>
    </p:spTree>
    <p:extLst>
      <p:ext uri="{BB962C8B-B14F-4D97-AF65-F5344CB8AC3E}">
        <p14:creationId xmlns:p14="http://schemas.microsoft.com/office/powerpoint/2010/main" val="415133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t-EE" b="1" dirty="0" smtClean="0"/>
              <a:t>Kokkulepitud standardid sh miinimum nõuded</a:t>
            </a:r>
            <a:endParaRPr lang="et-EE" b="1" dirty="0"/>
          </a:p>
        </p:txBody>
      </p:sp>
      <p:sp>
        <p:nvSpPr>
          <p:cNvPr id="4" name="Slide Number Placeholder 3"/>
          <p:cNvSpPr>
            <a:spLocks noGrp="1"/>
          </p:cNvSpPr>
          <p:nvPr>
            <p:ph type="sldNum" sz="quarter" idx="10"/>
          </p:nvPr>
        </p:nvSpPr>
        <p:spPr/>
        <p:txBody>
          <a:bodyPr/>
          <a:lstStyle/>
          <a:p>
            <a:fld id="{34095B54-0777-4158-A3AB-8DA56AF6BB3F}" type="slidenum">
              <a:rPr lang="et-EE" smtClean="0"/>
              <a:t>8</a:t>
            </a:fld>
            <a:endParaRPr lang="et-EE"/>
          </a:p>
        </p:txBody>
      </p:sp>
    </p:spTree>
    <p:extLst>
      <p:ext uri="{BB962C8B-B14F-4D97-AF65-F5344CB8AC3E}">
        <p14:creationId xmlns:p14="http://schemas.microsoft.com/office/powerpoint/2010/main" val="1870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smtClean="0"/>
              <a:t>Erinevad Norra piirkonnad ei ole ühesuguse veretootmise</a:t>
            </a:r>
            <a:r>
              <a:rPr lang="et-EE" b="1" baseline="0" dirty="0" smtClean="0"/>
              <a:t> võimekusega. Parim tulemus on 1:1:1 ülekanne, PLT on trauma patsiendile vajalikud.</a:t>
            </a:r>
            <a:endParaRPr lang="et-E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smtClean="0"/>
              <a:t>Väljakutsuv kliima ja maastik. </a:t>
            </a:r>
            <a:r>
              <a:rPr lang="et-EE" dirty="0" smtClean="0"/>
              <a:t>Norra ilm ja maastik muudavad patsientide transpordi keeruliseks ja seetõttu on see </a:t>
            </a:r>
            <a:r>
              <a:rPr lang="et-EE" b="1" dirty="0" smtClean="0"/>
              <a:t>oluline</a:t>
            </a:r>
            <a:r>
              <a:rPr lang="et-EE" b="1" baseline="0" dirty="0" smtClean="0"/>
              <a:t> </a:t>
            </a:r>
            <a:r>
              <a:rPr lang="et-EE" b="1" dirty="0" smtClean="0"/>
              <a:t>olla valmis ka väljaspool haiglaid toimuvaks vereülekandeks,</a:t>
            </a:r>
            <a:r>
              <a:rPr lang="et-EE" b="1" baseline="0" dirty="0" smtClean="0"/>
              <a:t> kui </a:t>
            </a:r>
            <a:r>
              <a:rPr lang="et-EE" dirty="0" smtClean="0"/>
              <a:t>pole võimalik kätte saada</a:t>
            </a:r>
            <a:r>
              <a:rPr lang="et-EE" baseline="0" dirty="0" smtClean="0"/>
              <a:t> </a:t>
            </a:r>
            <a:r>
              <a:rPr lang="et-EE" dirty="0" smtClean="0"/>
              <a:t>patsiente helikopteriga või kui patsiendi transport hilineb.</a:t>
            </a:r>
          </a:p>
          <a:p>
            <a:r>
              <a:rPr lang="fi-FI" sz="1200" b="0" i="0" kern="1200" dirty="0" smtClean="0">
                <a:solidFill>
                  <a:schemeClr val="tx1"/>
                </a:solidFill>
                <a:effectLst/>
                <a:latin typeface="+mn-lt"/>
                <a:ea typeface="+mn-ea"/>
                <a:cs typeface="+mn-cs"/>
              </a:rPr>
              <a:t>Norra on jaotatud 18 maakonnaks</a:t>
            </a:r>
            <a:endParaRPr lang="et-EE" dirty="0" smtClean="0"/>
          </a:p>
          <a:p>
            <a:endParaRPr lang="et-EE" dirty="0" smtClean="0"/>
          </a:p>
        </p:txBody>
      </p:sp>
      <p:sp>
        <p:nvSpPr>
          <p:cNvPr id="4" name="Slide Number Placeholder 3"/>
          <p:cNvSpPr>
            <a:spLocks noGrp="1"/>
          </p:cNvSpPr>
          <p:nvPr>
            <p:ph type="sldNum" sz="quarter" idx="10"/>
          </p:nvPr>
        </p:nvSpPr>
        <p:spPr/>
        <p:txBody>
          <a:bodyPr/>
          <a:lstStyle/>
          <a:p>
            <a:fld id="{34095B54-0777-4158-A3AB-8DA56AF6BB3F}" type="slidenum">
              <a:rPr lang="et-EE" smtClean="0"/>
              <a:t>9</a:t>
            </a:fld>
            <a:endParaRPr lang="et-EE"/>
          </a:p>
        </p:txBody>
      </p:sp>
    </p:spTree>
    <p:extLst>
      <p:ext uri="{BB962C8B-B14F-4D97-AF65-F5344CB8AC3E}">
        <p14:creationId xmlns:p14="http://schemas.microsoft.com/office/powerpoint/2010/main" val="21939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0A53C9FF-734D-4ECF-961E-76DBF2290C3C}" type="datetimeFigureOut">
              <a:rPr lang="et-EE" smtClean="0"/>
              <a:t>11.12.2024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19899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A53C9FF-734D-4ECF-961E-76DBF2290C3C}" type="datetimeFigureOut">
              <a:rPr lang="et-EE" smtClean="0"/>
              <a:t>11.12.2024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71454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A53C9FF-734D-4ECF-961E-76DBF2290C3C}" type="datetimeFigureOut">
              <a:rPr lang="et-EE" smtClean="0"/>
              <a:t>11.12.2024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16403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A53C9FF-734D-4ECF-961E-76DBF2290C3C}" type="datetimeFigureOut">
              <a:rPr lang="et-EE" smtClean="0"/>
              <a:t>11.12.2024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205208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53C9FF-734D-4ECF-961E-76DBF2290C3C}" type="datetimeFigureOut">
              <a:rPr lang="et-EE" smtClean="0"/>
              <a:t>11.12.2024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220466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0A53C9FF-734D-4ECF-961E-76DBF2290C3C}" type="datetimeFigureOut">
              <a:rPr lang="et-EE" smtClean="0"/>
              <a:t>11.12.2024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164560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0A53C9FF-734D-4ECF-961E-76DBF2290C3C}" type="datetimeFigureOut">
              <a:rPr lang="et-EE" smtClean="0"/>
              <a:t>11.12.2024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196229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0A53C9FF-734D-4ECF-961E-76DBF2290C3C}" type="datetimeFigureOut">
              <a:rPr lang="et-EE" smtClean="0"/>
              <a:t>11.12.2024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275136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3C9FF-734D-4ECF-961E-76DBF2290C3C}" type="datetimeFigureOut">
              <a:rPr lang="et-EE" smtClean="0"/>
              <a:t>11.12.2024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41415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53C9FF-734D-4ECF-961E-76DBF2290C3C}" type="datetimeFigureOut">
              <a:rPr lang="et-EE" smtClean="0"/>
              <a:t>11.12.2024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11450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53C9FF-734D-4ECF-961E-76DBF2290C3C}" type="datetimeFigureOut">
              <a:rPr lang="et-EE" smtClean="0"/>
              <a:t>11.12.2024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88BCCE9-B85D-4B09-BDA5-1B506C823E53}" type="slidenum">
              <a:rPr lang="et-EE" smtClean="0"/>
              <a:t>‹#›</a:t>
            </a:fld>
            <a:endParaRPr lang="et-EE"/>
          </a:p>
        </p:txBody>
      </p:sp>
    </p:spTree>
    <p:extLst>
      <p:ext uri="{BB962C8B-B14F-4D97-AF65-F5344CB8AC3E}">
        <p14:creationId xmlns:p14="http://schemas.microsoft.com/office/powerpoint/2010/main" val="409897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3C9FF-734D-4ECF-961E-76DBF2290C3C}" type="datetimeFigureOut">
              <a:rPr lang="et-EE" smtClean="0"/>
              <a:t>11.12.2024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BCCE9-B85D-4B09-BDA5-1B506C823E53}" type="slidenum">
              <a:rPr lang="et-EE" smtClean="0"/>
              <a:t>‹#›</a:t>
            </a:fld>
            <a:endParaRPr lang="et-EE"/>
          </a:p>
        </p:txBody>
      </p:sp>
    </p:spTree>
    <p:extLst>
      <p:ext uri="{BB962C8B-B14F-4D97-AF65-F5344CB8AC3E}">
        <p14:creationId xmlns:p14="http://schemas.microsoft.com/office/powerpoint/2010/main" val="47895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21.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lum bright="70000" contrast="-70000"/>
          </a:blip>
          <a:srcRect t="2365" r="12361"/>
          <a:stretch/>
        </p:blipFill>
        <p:spPr>
          <a:xfrm>
            <a:off x="2688259" y="0"/>
            <a:ext cx="9503741" cy="6668967"/>
          </a:xfrm>
          <a:prstGeom prst="rect">
            <a:avLst/>
          </a:prstGeom>
        </p:spPr>
      </p:pic>
      <p:sp>
        <p:nvSpPr>
          <p:cNvPr id="2" name="Title 1"/>
          <p:cNvSpPr>
            <a:spLocks noGrp="1"/>
          </p:cNvSpPr>
          <p:nvPr>
            <p:ph type="ctrTitle"/>
          </p:nvPr>
        </p:nvSpPr>
        <p:spPr>
          <a:xfrm>
            <a:off x="1689253" y="1687520"/>
            <a:ext cx="9144000" cy="1877315"/>
          </a:xfrm>
        </p:spPr>
        <p:txBody>
          <a:bodyPr/>
          <a:lstStyle/>
          <a:p>
            <a:r>
              <a:rPr lang="et-EE" b="1" dirty="0">
                <a:solidFill>
                  <a:srgbClr val="002060"/>
                </a:solidFill>
              </a:rPr>
              <a:t>Verevalmidus </a:t>
            </a:r>
            <a:r>
              <a:rPr lang="et-EE" b="1" dirty="0" smtClean="0">
                <a:solidFill>
                  <a:srgbClr val="002060"/>
                </a:solidFill>
              </a:rPr>
              <a:t>põhjamaades</a:t>
            </a:r>
            <a:endParaRPr lang="et-EE" b="1" dirty="0">
              <a:solidFill>
                <a:srgbClr val="002060"/>
              </a:solidFill>
            </a:endParaRPr>
          </a:p>
        </p:txBody>
      </p:sp>
      <p:sp>
        <p:nvSpPr>
          <p:cNvPr id="3" name="Subtitle 2"/>
          <p:cNvSpPr>
            <a:spLocks noGrp="1"/>
          </p:cNvSpPr>
          <p:nvPr>
            <p:ph type="subTitle" idx="1"/>
          </p:nvPr>
        </p:nvSpPr>
        <p:spPr>
          <a:xfrm>
            <a:off x="1637841" y="4772920"/>
            <a:ext cx="9144000" cy="1291725"/>
          </a:xfrm>
        </p:spPr>
        <p:txBody>
          <a:bodyPr>
            <a:noAutofit/>
          </a:bodyPr>
          <a:lstStyle/>
          <a:p>
            <a:r>
              <a:rPr lang="et-EE" sz="1800" dirty="0" smtClean="0">
                <a:solidFill>
                  <a:schemeClr val="tx1">
                    <a:lumMod val="50000"/>
                    <a:lumOff val="50000"/>
                  </a:schemeClr>
                </a:solidFill>
              </a:rPr>
              <a:t>Ave Lellep</a:t>
            </a:r>
          </a:p>
          <a:p>
            <a:r>
              <a:rPr lang="et-EE" sz="1800" dirty="0" smtClean="0">
                <a:solidFill>
                  <a:schemeClr val="tx1">
                    <a:lumMod val="50000"/>
                    <a:lumOff val="50000"/>
                  </a:schemeClr>
                </a:solidFill>
              </a:rPr>
              <a:t>Regionaalhaigla </a:t>
            </a:r>
            <a:r>
              <a:rPr lang="et-EE" sz="1800" dirty="0">
                <a:solidFill>
                  <a:schemeClr val="tx1">
                    <a:lumMod val="50000"/>
                    <a:lumOff val="50000"/>
                  </a:schemeClr>
                </a:solidFill>
              </a:rPr>
              <a:t>V</a:t>
            </a:r>
            <a:r>
              <a:rPr lang="et-EE" sz="1800" dirty="0" smtClean="0">
                <a:solidFill>
                  <a:schemeClr val="tx1">
                    <a:lumMod val="50000"/>
                    <a:lumOff val="50000"/>
                  </a:schemeClr>
                </a:solidFill>
              </a:rPr>
              <a:t>erekeskuse juhataja</a:t>
            </a:r>
          </a:p>
          <a:p>
            <a:r>
              <a:rPr lang="et-EE" sz="1800" dirty="0" smtClean="0">
                <a:solidFill>
                  <a:schemeClr val="tx1">
                    <a:lumMod val="50000"/>
                    <a:lumOff val="50000"/>
                  </a:schemeClr>
                </a:solidFill>
              </a:rPr>
              <a:t>11.12.2024</a:t>
            </a:r>
            <a:endParaRPr lang="et-EE" sz="1800" dirty="0">
              <a:solidFill>
                <a:schemeClr val="tx1">
                  <a:lumMod val="50000"/>
                  <a:lumOff val="50000"/>
                </a:schemeClr>
              </a:solidFill>
            </a:endParaRPr>
          </a:p>
        </p:txBody>
      </p:sp>
      <p:sp>
        <p:nvSpPr>
          <p:cNvPr id="4" name="Rectangle 3"/>
          <p:cNvSpPr/>
          <p:nvPr/>
        </p:nvSpPr>
        <p:spPr>
          <a:xfrm>
            <a:off x="3416012" y="3713027"/>
            <a:ext cx="6000361" cy="523220"/>
          </a:xfrm>
          <a:prstGeom prst="rect">
            <a:avLst/>
          </a:prstGeom>
        </p:spPr>
        <p:txBody>
          <a:bodyPr wrap="none">
            <a:spAutoFit/>
          </a:bodyPr>
          <a:lstStyle/>
          <a:p>
            <a:r>
              <a:rPr lang="fi-FI" sz="2800" b="0" i="0" dirty="0" smtClean="0">
                <a:solidFill>
                  <a:srgbClr val="002060"/>
                </a:solidFill>
                <a:effectLst/>
                <a:latin typeface="Arial Unicode MS" panose="020B0604020202020204" pitchFamily="34" charset="-128"/>
                <a:ea typeface="Arial Unicode MS" panose="020B0604020202020204" pitchFamily="34" charset="-128"/>
              </a:rPr>
              <a:t>Soome, </a:t>
            </a:r>
            <a:r>
              <a:rPr lang="fi-FI" sz="2800" dirty="0">
                <a:solidFill>
                  <a:srgbClr val="002060"/>
                </a:solidFill>
                <a:latin typeface="Arial Unicode MS" panose="020B0604020202020204" pitchFamily="34" charset="-128"/>
                <a:ea typeface="Arial Unicode MS" panose="020B0604020202020204" pitchFamily="34" charset="-128"/>
              </a:rPr>
              <a:t>Rootsi, </a:t>
            </a:r>
            <a:r>
              <a:rPr lang="fi-FI" sz="2800" b="0" i="0" dirty="0" smtClean="0">
                <a:solidFill>
                  <a:srgbClr val="002060"/>
                </a:solidFill>
                <a:effectLst/>
                <a:latin typeface="Arial Unicode MS" panose="020B0604020202020204" pitchFamily="34" charset="-128"/>
                <a:ea typeface="Arial Unicode MS" panose="020B0604020202020204" pitchFamily="34" charset="-128"/>
              </a:rPr>
              <a:t>Norra,</a:t>
            </a:r>
            <a:r>
              <a:rPr lang="et-EE" sz="2800" b="0" i="0" dirty="0" smtClean="0">
                <a:solidFill>
                  <a:srgbClr val="002060"/>
                </a:solidFill>
                <a:effectLst/>
                <a:latin typeface="Arial Unicode MS" panose="020B0604020202020204" pitchFamily="34" charset="-128"/>
                <a:ea typeface="Arial Unicode MS" panose="020B0604020202020204" pitchFamily="34" charset="-128"/>
              </a:rPr>
              <a:t> </a:t>
            </a:r>
            <a:r>
              <a:rPr lang="fi-FI" sz="2800" dirty="0" smtClean="0">
                <a:solidFill>
                  <a:srgbClr val="002060"/>
                </a:solidFill>
                <a:latin typeface="Arial Unicode MS" panose="020B0604020202020204" pitchFamily="34" charset="-128"/>
                <a:ea typeface="Arial Unicode MS" panose="020B0604020202020204" pitchFamily="34" charset="-128"/>
              </a:rPr>
              <a:t>Taani,</a:t>
            </a:r>
            <a:r>
              <a:rPr lang="et-EE" sz="2800" dirty="0" smtClean="0">
                <a:solidFill>
                  <a:srgbClr val="002060"/>
                </a:solidFill>
                <a:latin typeface="Arial Unicode MS" panose="020B0604020202020204" pitchFamily="34" charset="-128"/>
                <a:ea typeface="Arial Unicode MS" panose="020B0604020202020204" pitchFamily="34" charset="-128"/>
              </a:rPr>
              <a:t> </a:t>
            </a:r>
            <a:r>
              <a:rPr lang="fi-FI" sz="2800" b="0" i="0" dirty="0" smtClean="0">
                <a:solidFill>
                  <a:srgbClr val="002060"/>
                </a:solidFill>
                <a:effectLst/>
                <a:latin typeface="Arial Unicode MS" panose="020B0604020202020204" pitchFamily="34" charset="-128"/>
                <a:ea typeface="Arial Unicode MS" panose="020B0604020202020204" pitchFamily="34" charset="-128"/>
              </a:rPr>
              <a:t>Island</a:t>
            </a:r>
            <a:endParaRPr lang="et-EE" sz="2800" dirty="0">
              <a:solidFill>
                <a:srgbClr val="002060"/>
              </a:solidFill>
            </a:endParaRPr>
          </a:p>
        </p:txBody>
      </p:sp>
      <p:sp>
        <p:nvSpPr>
          <p:cNvPr id="5" name="Rectangle 4"/>
          <p:cNvSpPr/>
          <p:nvPr/>
        </p:nvSpPr>
        <p:spPr>
          <a:xfrm>
            <a:off x="2986089" y="6288618"/>
            <a:ext cx="7681911" cy="369332"/>
          </a:xfrm>
          <a:prstGeom prst="rect">
            <a:avLst/>
          </a:prstGeom>
        </p:spPr>
        <p:txBody>
          <a:bodyPr wrap="square">
            <a:spAutoFit/>
          </a:bodyPr>
          <a:lstStyle/>
          <a:p>
            <a:r>
              <a:rPr lang="en-US" b="0" i="0" dirty="0" smtClean="0">
                <a:solidFill>
                  <a:srgbClr val="C00000"/>
                </a:solidFill>
                <a:effectLst/>
                <a:latin typeface="plus-jakarta-sans"/>
              </a:rPr>
              <a:t>Nordic Blood Preparedness Meeting: November 19th-21st, 2024</a:t>
            </a:r>
            <a:endParaRPr lang="en-US" b="0" i="0" dirty="0">
              <a:solidFill>
                <a:srgbClr val="C00000"/>
              </a:solidFill>
              <a:effectLst/>
              <a:latin typeface="plus-jakarta-sans"/>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0" y="0"/>
            <a:ext cx="2625797" cy="2049137"/>
          </a:xfrm>
          <a:prstGeom prst="rect">
            <a:avLst/>
          </a:prstGeom>
          <a:ln>
            <a:noFill/>
          </a:ln>
          <a:effectLst>
            <a:softEdge rad="112500"/>
          </a:effectLst>
        </p:spPr>
      </p:pic>
    </p:spTree>
    <p:extLst>
      <p:ext uri="{BB962C8B-B14F-4D97-AF65-F5344CB8AC3E}">
        <p14:creationId xmlns:p14="http://schemas.microsoft.com/office/powerpoint/2010/main" val="37058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25" y="130067"/>
            <a:ext cx="9220200" cy="1200329"/>
          </a:xfrm>
        </p:spPr>
        <p:txBody>
          <a:bodyPr>
            <a:normAutofit/>
          </a:bodyPr>
          <a:lstStyle/>
          <a:p>
            <a:pPr algn="ctr"/>
            <a:r>
              <a:rPr lang="et-EE" sz="4800" b="1" dirty="0">
                <a:solidFill>
                  <a:srgbClr val="002060"/>
                </a:solidFill>
              </a:rPr>
              <a:t>Kõndiv verepank (</a:t>
            </a:r>
            <a:r>
              <a:rPr lang="et-EE" sz="4800" b="1" i="1" dirty="0" smtClean="0">
                <a:solidFill>
                  <a:srgbClr val="002060"/>
                </a:solidFill>
              </a:rPr>
              <a:t>WBB</a:t>
            </a:r>
            <a:r>
              <a:rPr lang="et-EE" sz="4800" b="1" dirty="0" smtClean="0">
                <a:solidFill>
                  <a:srgbClr val="002060"/>
                </a:solidFill>
              </a:rPr>
              <a:t>) ja </a:t>
            </a:r>
            <a:r>
              <a:rPr lang="et-EE" sz="4800" b="1" dirty="0">
                <a:solidFill>
                  <a:srgbClr val="002060"/>
                </a:solidFill>
              </a:rPr>
              <a:t>täisveri</a:t>
            </a:r>
          </a:p>
        </p:txBody>
      </p:sp>
      <p:sp>
        <p:nvSpPr>
          <p:cNvPr id="4" name="Content Placeholder 3"/>
          <p:cNvSpPr>
            <a:spLocks noGrp="1"/>
          </p:cNvSpPr>
          <p:nvPr>
            <p:ph sz="half" idx="2"/>
          </p:nvPr>
        </p:nvSpPr>
        <p:spPr>
          <a:xfrm>
            <a:off x="659567" y="1551307"/>
            <a:ext cx="5632361" cy="1532801"/>
          </a:xfrm>
        </p:spPr>
        <p:txBody>
          <a:bodyPr>
            <a:normAutofit/>
          </a:bodyPr>
          <a:lstStyle/>
          <a:p>
            <a:pPr marL="0" indent="0" algn="just">
              <a:buNone/>
            </a:pPr>
            <a:r>
              <a:rPr lang="et-EE" sz="2200" b="1" dirty="0" smtClean="0">
                <a:solidFill>
                  <a:srgbClr val="002060"/>
                </a:solidFill>
              </a:rPr>
              <a:t>Kõndiv </a:t>
            </a:r>
            <a:r>
              <a:rPr lang="et-EE" sz="2200" b="1" dirty="0">
                <a:solidFill>
                  <a:srgbClr val="002060"/>
                </a:solidFill>
              </a:rPr>
              <a:t>verepank </a:t>
            </a:r>
            <a:r>
              <a:rPr lang="et-EE" sz="2200" dirty="0">
                <a:solidFill>
                  <a:srgbClr val="002060"/>
                </a:solidFill>
              </a:rPr>
              <a:t>on </a:t>
            </a:r>
            <a:r>
              <a:rPr lang="et-EE" sz="2200" dirty="0" smtClean="0">
                <a:solidFill>
                  <a:srgbClr val="002060"/>
                </a:solidFill>
              </a:rPr>
              <a:t>süsteem</a:t>
            </a:r>
            <a:r>
              <a:rPr lang="et-EE" sz="2200" dirty="0">
                <a:solidFill>
                  <a:srgbClr val="002060"/>
                </a:solidFill>
              </a:rPr>
              <a:t>, kus eluohtliku verejooksuga patsientide koheseks raviks </a:t>
            </a:r>
            <a:r>
              <a:rPr lang="et-EE" sz="2200" dirty="0" smtClean="0">
                <a:solidFill>
                  <a:srgbClr val="002060"/>
                </a:solidFill>
              </a:rPr>
              <a:t>kogutakse erakorraliselt täisverd eelnevalt </a:t>
            </a:r>
            <a:r>
              <a:rPr lang="et-EE" sz="2200" dirty="0">
                <a:solidFill>
                  <a:srgbClr val="002060"/>
                </a:solidFill>
              </a:rPr>
              <a:t>sobivaks hinnatud doonoritelt. </a:t>
            </a:r>
          </a:p>
          <a:p>
            <a:pPr marL="0" indent="0">
              <a:buNone/>
            </a:pPr>
            <a:endParaRPr lang="et-EE" dirty="0"/>
          </a:p>
        </p:txBody>
      </p:sp>
      <p:pic>
        <p:nvPicPr>
          <p:cNvPr id="9" name="Picture 8"/>
          <p:cNvPicPr>
            <a:picLocks noChangeAspect="1"/>
          </p:cNvPicPr>
          <p:nvPr/>
        </p:nvPicPr>
        <p:blipFill>
          <a:blip r:embed="rId3"/>
          <a:stretch>
            <a:fillRect/>
          </a:stretch>
        </p:blipFill>
        <p:spPr>
          <a:xfrm>
            <a:off x="10162668" y="69059"/>
            <a:ext cx="1882140" cy="1380694"/>
          </a:xfrm>
          <a:prstGeom prst="rect">
            <a:avLst/>
          </a:prstGeom>
        </p:spPr>
      </p:pic>
      <p:sp>
        <p:nvSpPr>
          <p:cNvPr id="11" name="Content Placeholder 2"/>
          <p:cNvSpPr txBox="1">
            <a:spLocks/>
          </p:cNvSpPr>
          <p:nvPr/>
        </p:nvSpPr>
        <p:spPr>
          <a:xfrm>
            <a:off x="659567" y="2960914"/>
            <a:ext cx="5665033" cy="310942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Font typeface="Arial" panose="020B0604020202020204" pitchFamily="34" charset="0"/>
              <a:buNone/>
            </a:pPr>
            <a:r>
              <a:rPr lang="et-EE" sz="3800" b="1" dirty="0" smtClean="0">
                <a:solidFill>
                  <a:srgbClr val="002060"/>
                </a:solidFill>
              </a:rPr>
              <a:t>MILLAL?</a:t>
            </a:r>
          </a:p>
          <a:p>
            <a:pPr marL="0" indent="0" algn="just">
              <a:lnSpc>
                <a:spcPct val="120000"/>
              </a:lnSpc>
              <a:spcBef>
                <a:spcPts val="600"/>
              </a:spcBef>
              <a:buNone/>
            </a:pPr>
            <a:r>
              <a:rPr lang="et-EE" sz="3600" dirty="0">
                <a:solidFill>
                  <a:srgbClr val="002060"/>
                </a:solidFill>
              </a:rPr>
              <a:t>Erakorraliselt kogutud </a:t>
            </a:r>
            <a:r>
              <a:rPr lang="et-EE" sz="3600" dirty="0" smtClean="0">
                <a:solidFill>
                  <a:srgbClr val="002060"/>
                </a:solidFill>
              </a:rPr>
              <a:t>LT0WB (</a:t>
            </a:r>
            <a:r>
              <a:rPr lang="et-EE" sz="3600" u="sng" dirty="0" smtClean="0">
                <a:solidFill>
                  <a:srgbClr val="002060"/>
                </a:solidFill>
              </a:rPr>
              <a:t>mitte </a:t>
            </a:r>
            <a:r>
              <a:rPr lang="et-EE" sz="3600" u="sng" dirty="0">
                <a:solidFill>
                  <a:srgbClr val="002060"/>
                </a:solidFill>
              </a:rPr>
              <a:t>filtreeritud</a:t>
            </a:r>
            <a:r>
              <a:rPr lang="et-EE" sz="3600" dirty="0">
                <a:solidFill>
                  <a:srgbClr val="002060"/>
                </a:solidFill>
              </a:rPr>
              <a:t>) kasutatakse ainult eluohtliku verejooksuga patsientide raviks. </a:t>
            </a:r>
            <a:r>
              <a:rPr lang="et-EE" sz="3600" b="1" dirty="0">
                <a:solidFill>
                  <a:srgbClr val="002060"/>
                </a:solidFill>
              </a:rPr>
              <a:t>Kasu ületab esinevad </a:t>
            </a:r>
            <a:r>
              <a:rPr lang="et-EE" sz="3600" b="1" dirty="0" smtClean="0">
                <a:solidFill>
                  <a:srgbClr val="002060"/>
                </a:solidFill>
              </a:rPr>
              <a:t>riskid!</a:t>
            </a:r>
            <a:endParaRPr lang="et-EE" sz="3600" dirty="0" smtClean="0">
              <a:solidFill>
                <a:srgbClr val="002060"/>
              </a:solidFill>
            </a:endParaRPr>
          </a:p>
          <a:p>
            <a:pPr marL="271463" lvl="0" indent="-271463">
              <a:buFont typeface="Wingdings" panose="05000000000000000000" pitchFamily="2" charset="2"/>
              <a:buChar char="§"/>
              <a:defRPr/>
            </a:pPr>
            <a:r>
              <a:rPr lang="et-EE" sz="3600" dirty="0" smtClean="0">
                <a:solidFill>
                  <a:srgbClr val="002060"/>
                </a:solidFill>
              </a:rPr>
              <a:t>Kaugemad</a:t>
            </a:r>
            <a:r>
              <a:rPr lang="et-EE" sz="3600" dirty="0">
                <a:solidFill>
                  <a:srgbClr val="002060"/>
                </a:solidFill>
              </a:rPr>
              <a:t>, raskesti ligipääsetavad piirkonnad</a:t>
            </a:r>
          </a:p>
          <a:p>
            <a:pPr marL="285750" indent="-285750">
              <a:buFont typeface="Wingdings" panose="05000000000000000000" pitchFamily="2" charset="2"/>
              <a:buChar char="§"/>
              <a:defRPr/>
            </a:pPr>
            <a:r>
              <a:rPr lang="et-EE" sz="3600" dirty="0">
                <a:solidFill>
                  <a:srgbClr val="002060"/>
                </a:solidFill>
              </a:rPr>
              <a:t>Naftatööstus </a:t>
            </a:r>
          </a:p>
          <a:p>
            <a:pPr marL="285750" indent="-285750">
              <a:buFont typeface="Wingdings" panose="05000000000000000000" pitchFamily="2" charset="2"/>
              <a:buChar char="§"/>
              <a:defRPr/>
            </a:pPr>
            <a:r>
              <a:rPr lang="et-EE" sz="3600" dirty="0">
                <a:solidFill>
                  <a:srgbClr val="002060"/>
                </a:solidFill>
              </a:rPr>
              <a:t>Loodus- ja inimtegevusest tingitud katastroofid </a:t>
            </a:r>
          </a:p>
          <a:p>
            <a:pPr marL="285750" lvl="0" indent="-285750">
              <a:buFont typeface="Wingdings" panose="05000000000000000000" pitchFamily="2" charset="2"/>
              <a:buChar char="§"/>
              <a:defRPr/>
            </a:pPr>
            <a:r>
              <a:rPr lang="et-EE" sz="3600" dirty="0">
                <a:solidFill>
                  <a:srgbClr val="002060"/>
                </a:solidFill>
              </a:rPr>
              <a:t>Sõjalised </a:t>
            </a:r>
            <a:r>
              <a:rPr lang="et-EE" sz="3600" dirty="0" smtClean="0">
                <a:solidFill>
                  <a:srgbClr val="002060"/>
                </a:solidFill>
              </a:rPr>
              <a:t>operatsioonid</a:t>
            </a:r>
            <a:endParaRPr lang="et-EE" sz="3600" dirty="0">
              <a:solidFill>
                <a:srgbClr val="002060"/>
              </a:solidFill>
            </a:endParaRPr>
          </a:p>
        </p:txBody>
      </p:sp>
      <p:sp>
        <p:nvSpPr>
          <p:cNvPr id="12" name="Rectangle 11"/>
          <p:cNvSpPr/>
          <p:nvPr/>
        </p:nvSpPr>
        <p:spPr>
          <a:xfrm>
            <a:off x="407963" y="5898624"/>
            <a:ext cx="5997299" cy="400110"/>
          </a:xfrm>
          <a:prstGeom prst="rect">
            <a:avLst/>
          </a:prstGeom>
        </p:spPr>
        <p:txBody>
          <a:bodyPr wrap="square">
            <a:spAutoFit/>
          </a:bodyPr>
          <a:lstStyle/>
          <a:p>
            <a:r>
              <a:rPr lang="et-EE" sz="2000" b="1" dirty="0">
                <a:solidFill>
                  <a:srgbClr val="C00000"/>
                </a:solidFill>
              </a:rPr>
              <a:t>WBB </a:t>
            </a:r>
            <a:r>
              <a:rPr lang="et-EE" sz="2000" b="1" dirty="0" smtClean="0">
                <a:solidFill>
                  <a:srgbClr val="C00000"/>
                </a:solidFill>
              </a:rPr>
              <a:t>koordinaatorite </a:t>
            </a:r>
            <a:r>
              <a:rPr lang="et-EE" sz="2000" b="1" dirty="0">
                <a:solidFill>
                  <a:srgbClr val="C00000"/>
                </a:solidFill>
              </a:rPr>
              <a:t>jt </a:t>
            </a:r>
            <a:r>
              <a:rPr lang="et-EE" sz="2000" b="1" dirty="0" smtClean="0">
                <a:solidFill>
                  <a:srgbClr val="C00000"/>
                </a:solidFill>
              </a:rPr>
              <a:t>sh vabatahtlike pidev treening!</a:t>
            </a:r>
            <a:endParaRPr lang="et-EE" sz="2000" b="1" dirty="0">
              <a:solidFill>
                <a:srgbClr val="C00000"/>
              </a:solidFill>
            </a:endParaRPr>
          </a:p>
        </p:txBody>
      </p:sp>
      <p:pic>
        <p:nvPicPr>
          <p:cNvPr id="13" name="Picture 12"/>
          <p:cNvPicPr>
            <a:picLocks noChangeAspect="1"/>
          </p:cNvPicPr>
          <p:nvPr/>
        </p:nvPicPr>
        <p:blipFill>
          <a:blip r:embed="rId4"/>
          <a:stretch>
            <a:fillRect/>
          </a:stretch>
        </p:blipFill>
        <p:spPr>
          <a:xfrm>
            <a:off x="6405262" y="1551307"/>
            <a:ext cx="5524858" cy="4747427"/>
          </a:xfrm>
          <a:prstGeom prst="rect">
            <a:avLst/>
          </a:prstGeom>
        </p:spPr>
      </p:pic>
    </p:spTree>
    <p:extLst>
      <p:ext uri="{BB962C8B-B14F-4D97-AF65-F5344CB8AC3E}">
        <p14:creationId xmlns:p14="http://schemas.microsoft.com/office/powerpoint/2010/main" val="13747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71" y="155942"/>
            <a:ext cx="10515600" cy="1223046"/>
          </a:xfrm>
        </p:spPr>
        <p:txBody>
          <a:bodyPr>
            <a:normAutofit/>
          </a:bodyPr>
          <a:lstStyle/>
          <a:p>
            <a:pPr algn="ctr"/>
            <a:r>
              <a:rPr lang="et-EE" sz="4800" b="1" dirty="0">
                <a:solidFill>
                  <a:srgbClr val="002060"/>
                </a:solidFill>
              </a:rPr>
              <a:t>Kuivatatud plasma </a:t>
            </a:r>
            <a:r>
              <a:rPr lang="et-EE" sz="4800" b="1" dirty="0" smtClean="0">
                <a:solidFill>
                  <a:srgbClr val="002060"/>
                </a:solidFill>
              </a:rPr>
              <a:t>projekt</a:t>
            </a:r>
            <a:endParaRPr lang="et-EE" sz="4800" dirty="0">
              <a:solidFill>
                <a:srgbClr val="002060"/>
              </a:solidFill>
            </a:endParaRPr>
          </a:p>
        </p:txBody>
      </p:sp>
      <p:sp>
        <p:nvSpPr>
          <p:cNvPr id="3" name="Text Placeholder 2"/>
          <p:cNvSpPr>
            <a:spLocks noGrp="1"/>
          </p:cNvSpPr>
          <p:nvPr>
            <p:ph type="body" idx="1"/>
          </p:nvPr>
        </p:nvSpPr>
        <p:spPr>
          <a:xfrm>
            <a:off x="937571" y="1593196"/>
            <a:ext cx="3311209" cy="633920"/>
          </a:xfrm>
        </p:spPr>
        <p:txBody>
          <a:bodyPr>
            <a:noAutofit/>
          </a:bodyPr>
          <a:lstStyle/>
          <a:p>
            <a:r>
              <a:rPr lang="et-EE" sz="2000" b="0" dirty="0" smtClean="0">
                <a:solidFill>
                  <a:srgbClr val="CC0000"/>
                </a:solidFill>
              </a:rPr>
              <a:t>Norra riikliku kuivatatud vereplasma tootmise loomine</a:t>
            </a:r>
            <a:endParaRPr lang="et-EE" sz="2000" b="0" dirty="0">
              <a:solidFill>
                <a:srgbClr val="CC0000"/>
              </a:solidFill>
            </a:endParaRPr>
          </a:p>
        </p:txBody>
      </p:sp>
      <p:sp>
        <p:nvSpPr>
          <p:cNvPr id="4" name="Content Placeholder 3"/>
          <p:cNvSpPr>
            <a:spLocks noGrp="1"/>
          </p:cNvSpPr>
          <p:nvPr>
            <p:ph sz="half" idx="2"/>
          </p:nvPr>
        </p:nvSpPr>
        <p:spPr>
          <a:xfrm>
            <a:off x="737354" y="3938953"/>
            <a:ext cx="5219368" cy="2560321"/>
          </a:xfrm>
          <a:solidFill>
            <a:schemeClr val="bg2">
              <a:lumMod val="90000"/>
            </a:schemeClr>
          </a:solidFill>
          <a:ln>
            <a:solidFill>
              <a:srgbClr val="002060"/>
            </a:solidFill>
          </a:ln>
        </p:spPr>
        <p:txBody>
          <a:bodyPr>
            <a:normAutofit fontScale="70000" lnSpcReduction="20000"/>
          </a:bodyPr>
          <a:lstStyle/>
          <a:p>
            <a:pPr algn="just">
              <a:buFont typeface="Wingdings" panose="05000000000000000000" pitchFamily="2" charset="2"/>
              <a:buChar char="§"/>
            </a:pPr>
            <a:r>
              <a:rPr lang="et-EE" sz="3200" dirty="0">
                <a:solidFill>
                  <a:srgbClr val="002060"/>
                </a:solidFill>
              </a:rPr>
              <a:t>Varajane vereplasma ülekanne </a:t>
            </a:r>
            <a:r>
              <a:rPr lang="et-EE" sz="3200" b="1" dirty="0">
                <a:solidFill>
                  <a:srgbClr val="002060"/>
                </a:solidFill>
              </a:rPr>
              <a:t>vähendab raske verejooksuga patsientide suremust</a:t>
            </a:r>
            <a:r>
              <a:rPr lang="et-EE" sz="3200" dirty="0">
                <a:solidFill>
                  <a:srgbClr val="002060"/>
                </a:solidFill>
              </a:rPr>
              <a:t>. </a:t>
            </a:r>
            <a:endParaRPr lang="et-EE" sz="3200" dirty="0" smtClean="0">
              <a:solidFill>
                <a:srgbClr val="002060"/>
              </a:solidFill>
            </a:endParaRPr>
          </a:p>
          <a:p>
            <a:pPr algn="just">
              <a:buFont typeface="Wingdings" panose="05000000000000000000" pitchFamily="2" charset="2"/>
              <a:buChar char="§"/>
            </a:pPr>
            <a:r>
              <a:rPr lang="et-EE" sz="3200" dirty="0">
                <a:solidFill>
                  <a:srgbClr val="002060"/>
                </a:solidFill>
              </a:rPr>
              <a:t>V</a:t>
            </a:r>
            <a:r>
              <a:rPr lang="et-EE" sz="3200" dirty="0" smtClean="0">
                <a:solidFill>
                  <a:srgbClr val="002060"/>
                </a:solidFill>
              </a:rPr>
              <a:t>ereplasma kättesaadavuse parendamine, sh haiglaeelselt.</a:t>
            </a:r>
          </a:p>
          <a:p>
            <a:pPr algn="just">
              <a:buFont typeface="Wingdings" panose="05000000000000000000" pitchFamily="2" charset="2"/>
              <a:buChar char="§"/>
            </a:pPr>
            <a:r>
              <a:rPr lang="et-EE" sz="3200" dirty="0" smtClean="0">
                <a:solidFill>
                  <a:srgbClr val="002060"/>
                </a:solidFill>
              </a:rPr>
              <a:t>Tootmine Norra Verekeskustes tagab </a:t>
            </a:r>
            <a:r>
              <a:rPr lang="et-EE" sz="3200" b="1" dirty="0" smtClean="0">
                <a:solidFill>
                  <a:srgbClr val="002060"/>
                </a:solidFill>
              </a:rPr>
              <a:t>kuivatatud </a:t>
            </a:r>
            <a:r>
              <a:rPr lang="et-EE" sz="3200" b="1" dirty="0">
                <a:solidFill>
                  <a:srgbClr val="002060"/>
                </a:solidFill>
              </a:rPr>
              <a:t>plasma </a:t>
            </a:r>
            <a:r>
              <a:rPr lang="et-EE" sz="3200" b="1" dirty="0" smtClean="0">
                <a:solidFill>
                  <a:srgbClr val="002060"/>
                </a:solidFill>
              </a:rPr>
              <a:t>stabiilse tarne</a:t>
            </a:r>
            <a:r>
              <a:rPr lang="et-EE" sz="3200" dirty="0" smtClean="0">
                <a:solidFill>
                  <a:srgbClr val="002060"/>
                </a:solidFill>
              </a:rPr>
              <a:t>.</a:t>
            </a:r>
          </a:p>
          <a:p>
            <a:pPr algn="just">
              <a:buFont typeface="Wingdings" panose="05000000000000000000" pitchFamily="2" charset="2"/>
              <a:buChar char="§"/>
            </a:pPr>
            <a:r>
              <a:rPr lang="et-EE" sz="3200" dirty="0" smtClean="0">
                <a:solidFill>
                  <a:srgbClr val="002060"/>
                </a:solidFill>
              </a:rPr>
              <a:t>Võimalik tootmist paindlikult </a:t>
            </a:r>
            <a:r>
              <a:rPr lang="et-EE" sz="3200" dirty="0">
                <a:solidFill>
                  <a:srgbClr val="002060"/>
                </a:solidFill>
              </a:rPr>
              <a:t>kohandada </a:t>
            </a:r>
            <a:r>
              <a:rPr lang="et-EE" sz="3200" dirty="0" smtClean="0">
                <a:solidFill>
                  <a:srgbClr val="002060"/>
                </a:solidFill>
              </a:rPr>
              <a:t>vastavalt hädaolukorra vajadustele.</a:t>
            </a:r>
            <a:endParaRPr lang="et-EE" sz="3200" dirty="0">
              <a:solidFill>
                <a:srgbClr val="002060"/>
              </a:solidFill>
            </a:endParaRPr>
          </a:p>
          <a:p>
            <a:pPr marL="0" indent="0">
              <a:buNone/>
            </a:pPr>
            <a:endParaRPr lang="et-EE" dirty="0"/>
          </a:p>
        </p:txBody>
      </p:sp>
      <p:sp>
        <p:nvSpPr>
          <p:cNvPr id="5" name="Text Placeholder 4"/>
          <p:cNvSpPr>
            <a:spLocks noGrp="1"/>
          </p:cNvSpPr>
          <p:nvPr>
            <p:ph type="body" sz="quarter" idx="3"/>
          </p:nvPr>
        </p:nvSpPr>
        <p:spPr>
          <a:xfrm>
            <a:off x="4711841" y="1593196"/>
            <a:ext cx="3076468" cy="633920"/>
          </a:xfrm>
        </p:spPr>
        <p:txBody>
          <a:bodyPr>
            <a:noAutofit/>
          </a:bodyPr>
          <a:lstStyle/>
          <a:p>
            <a:r>
              <a:rPr lang="et-EE" sz="2000" b="0" dirty="0" smtClean="0">
                <a:solidFill>
                  <a:srgbClr val="CC0000"/>
                </a:solidFill>
              </a:rPr>
              <a:t>Olla </a:t>
            </a:r>
            <a:r>
              <a:rPr lang="et-EE" sz="2000" b="0" dirty="0">
                <a:solidFill>
                  <a:srgbClr val="CC0000"/>
                </a:solidFill>
              </a:rPr>
              <a:t>isemajandav ja </a:t>
            </a:r>
            <a:r>
              <a:rPr lang="et-EE" sz="2000" b="0" dirty="0" smtClean="0">
                <a:solidFill>
                  <a:srgbClr val="CC0000"/>
                </a:solidFill>
              </a:rPr>
              <a:t>vastata riigi tervishoiu nõudlusele</a:t>
            </a:r>
            <a:endParaRPr lang="et-EE" sz="2000" b="0" dirty="0">
              <a:solidFill>
                <a:srgbClr val="CC0000"/>
              </a:solidFill>
            </a:endParaRPr>
          </a:p>
        </p:txBody>
      </p:sp>
      <p:sp>
        <p:nvSpPr>
          <p:cNvPr id="6" name="Content Placeholder 5"/>
          <p:cNvSpPr>
            <a:spLocks noGrp="1"/>
          </p:cNvSpPr>
          <p:nvPr>
            <p:ph sz="quarter" idx="4"/>
          </p:nvPr>
        </p:nvSpPr>
        <p:spPr>
          <a:xfrm>
            <a:off x="6172199" y="3938953"/>
            <a:ext cx="5686866" cy="2560321"/>
          </a:xfrm>
          <a:solidFill>
            <a:schemeClr val="accent4">
              <a:lumMod val="40000"/>
              <a:lumOff val="60000"/>
            </a:schemeClr>
          </a:solidFill>
          <a:ln>
            <a:solidFill>
              <a:srgbClr val="002060"/>
            </a:solidFill>
          </a:ln>
        </p:spPr>
        <p:txBody>
          <a:bodyPr>
            <a:noAutofit/>
          </a:bodyPr>
          <a:lstStyle/>
          <a:p>
            <a:pPr>
              <a:spcBef>
                <a:spcPts val="600"/>
              </a:spcBef>
              <a:buFont typeface="Wingdings" panose="05000000000000000000" pitchFamily="2" charset="2"/>
              <a:buChar char="§"/>
            </a:pPr>
            <a:r>
              <a:rPr lang="et-EE" sz="2200" dirty="0">
                <a:solidFill>
                  <a:srgbClr val="002060"/>
                </a:solidFill>
              </a:rPr>
              <a:t>Vajaduse kirjeldus: </a:t>
            </a:r>
            <a:r>
              <a:rPr lang="et-EE" sz="2200" dirty="0" smtClean="0">
                <a:solidFill>
                  <a:srgbClr val="00B050"/>
                </a:solidFill>
              </a:rPr>
              <a:t>Tehtud</a:t>
            </a:r>
            <a:endParaRPr lang="et-EE" sz="2200" dirty="0">
              <a:solidFill>
                <a:srgbClr val="00B050"/>
              </a:solidFill>
            </a:endParaRPr>
          </a:p>
          <a:p>
            <a:pPr>
              <a:spcBef>
                <a:spcPts val="600"/>
              </a:spcBef>
              <a:buFont typeface="Wingdings" panose="05000000000000000000" pitchFamily="2" charset="2"/>
              <a:buChar char="§"/>
            </a:pPr>
            <a:r>
              <a:rPr lang="et-EE" sz="2200" dirty="0" smtClean="0">
                <a:solidFill>
                  <a:srgbClr val="002060"/>
                </a:solidFill>
              </a:rPr>
              <a:t>Läbirääkimised tehnoloogia pakkujaga: </a:t>
            </a:r>
            <a:r>
              <a:rPr lang="et-EE" sz="2200" dirty="0" smtClean="0">
                <a:solidFill>
                  <a:srgbClr val="00B050"/>
                </a:solidFill>
              </a:rPr>
              <a:t>Tehtud</a:t>
            </a:r>
            <a:endParaRPr lang="et-EE" sz="2200" dirty="0">
              <a:solidFill>
                <a:srgbClr val="00B050"/>
              </a:solidFill>
            </a:endParaRPr>
          </a:p>
          <a:p>
            <a:pPr>
              <a:spcBef>
                <a:spcPts val="600"/>
              </a:spcBef>
              <a:buFont typeface="Wingdings" panose="05000000000000000000" pitchFamily="2" charset="2"/>
              <a:buChar char="§"/>
            </a:pPr>
            <a:r>
              <a:rPr lang="et-EE" sz="2200" dirty="0" smtClean="0">
                <a:solidFill>
                  <a:srgbClr val="002060"/>
                </a:solidFill>
              </a:rPr>
              <a:t>Leping: </a:t>
            </a:r>
            <a:r>
              <a:rPr lang="et-EE" sz="2200" dirty="0">
                <a:solidFill>
                  <a:srgbClr val="00B050"/>
                </a:solidFill>
              </a:rPr>
              <a:t>allkirjastatud oktoobris </a:t>
            </a:r>
            <a:r>
              <a:rPr lang="et-EE" sz="2200" dirty="0" smtClean="0">
                <a:solidFill>
                  <a:srgbClr val="00B050"/>
                </a:solidFill>
              </a:rPr>
              <a:t>2023</a:t>
            </a:r>
          </a:p>
          <a:p>
            <a:pPr>
              <a:spcBef>
                <a:spcPts val="600"/>
              </a:spcBef>
              <a:buFont typeface="Wingdings" panose="05000000000000000000" pitchFamily="2" charset="2"/>
              <a:buChar char="§"/>
            </a:pPr>
            <a:r>
              <a:rPr lang="et-EE" sz="2200" dirty="0" smtClean="0">
                <a:solidFill>
                  <a:srgbClr val="002060"/>
                </a:solidFill>
              </a:rPr>
              <a:t>Tehnoloogia arendamine, valideerimine: </a:t>
            </a:r>
            <a:r>
              <a:rPr lang="et-EE" sz="2200" dirty="0">
                <a:solidFill>
                  <a:srgbClr val="C00000"/>
                </a:solidFill>
              </a:rPr>
              <a:t>november 2023 </a:t>
            </a:r>
            <a:r>
              <a:rPr lang="et-EE" sz="2200" b="1" dirty="0">
                <a:solidFill>
                  <a:srgbClr val="C00000"/>
                </a:solidFill>
              </a:rPr>
              <a:t>- veebruar </a:t>
            </a:r>
            <a:r>
              <a:rPr lang="et-EE" sz="2200" b="1" dirty="0" smtClean="0">
                <a:solidFill>
                  <a:srgbClr val="C00000"/>
                </a:solidFill>
              </a:rPr>
              <a:t>2026</a:t>
            </a:r>
          </a:p>
          <a:p>
            <a:pPr>
              <a:spcBef>
                <a:spcPts val="600"/>
              </a:spcBef>
              <a:buFont typeface="Wingdings" panose="05000000000000000000" pitchFamily="2" charset="2"/>
              <a:buChar char="§"/>
            </a:pPr>
            <a:r>
              <a:rPr lang="et-EE" sz="2200" dirty="0" smtClean="0">
                <a:solidFill>
                  <a:srgbClr val="002060"/>
                </a:solidFill>
              </a:rPr>
              <a:t>Testimise lõppetapp </a:t>
            </a:r>
            <a:r>
              <a:rPr lang="et-EE" sz="2200" dirty="0">
                <a:solidFill>
                  <a:srgbClr val="002060"/>
                </a:solidFill>
              </a:rPr>
              <a:t>ja heakskiidu taotlemine: </a:t>
            </a:r>
            <a:r>
              <a:rPr lang="et-EE" sz="2200" b="1" dirty="0">
                <a:solidFill>
                  <a:srgbClr val="C00000"/>
                </a:solidFill>
              </a:rPr>
              <a:t>2026</a:t>
            </a:r>
          </a:p>
        </p:txBody>
      </p:sp>
      <p:pic>
        <p:nvPicPr>
          <p:cNvPr id="7" name="Picture 6"/>
          <p:cNvPicPr>
            <a:picLocks noChangeAspect="1"/>
          </p:cNvPicPr>
          <p:nvPr/>
        </p:nvPicPr>
        <p:blipFill rotWithShape="1">
          <a:blip r:embed="rId3"/>
          <a:srcRect t="8391"/>
          <a:stretch/>
        </p:blipFill>
        <p:spPr>
          <a:xfrm>
            <a:off x="737354" y="2167256"/>
            <a:ext cx="10618034" cy="1585805"/>
          </a:xfrm>
          <a:prstGeom prst="rect">
            <a:avLst/>
          </a:prstGeom>
        </p:spPr>
      </p:pic>
      <p:sp>
        <p:nvSpPr>
          <p:cNvPr id="8" name="Text Placeholder 4"/>
          <p:cNvSpPr txBox="1">
            <a:spLocks/>
          </p:cNvSpPr>
          <p:nvPr/>
        </p:nvSpPr>
        <p:spPr>
          <a:xfrm>
            <a:off x="8251370" y="1588172"/>
            <a:ext cx="3253992" cy="64396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t-EE" sz="2000" b="0" dirty="0" smtClean="0">
                <a:solidFill>
                  <a:srgbClr val="CC0000"/>
                </a:solidFill>
              </a:rPr>
              <a:t>Tagada stabiilsed kuivatatud vereplasma varud </a:t>
            </a:r>
            <a:r>
              <a:rPr lang="et-EE" sz="2000" b="0" dirty="0">
                <a:solidFill>
                  <a:srgbClr val="CC0000"/>
                </a:solidFill>
              </a:rPr>
              <a:t>N</a:t>
            </a:r>
            <a:r>
              <a:rPr lang="et-EE" sz="2000" b="0" dirty="0" smtClean="0">
                <a:solidFill>
                  <a:srgbClr val="CC0000"/>
                </a:solidFill>
              </a:rPr>
              <a:t>orras</a:t>
            </a:r>
            <a:endParaRPr lang="et-EE" sz="2000" b="0" dirty="0">
              <a:solidFill>
                <a:srgbClr val="CC0000"/>
              </a:solidFill>
            </a:endParaRPr>
          </a:p>
        </p:txBody>
      </p:sp>
      <p:pic>
        <p:nvPicPr>
          <p:cNvPr id="9" name="Picture 8"/>
          <p:cNvPicPr>
            <a:picLocks noChangeAspect="1"/>
          </p:cNvPicPr>
          <p:nvPr/>
        </p:nvPicPr>
        <p:blipFill>
          <a:blip r:embed="rId4"/>
          <a:stretch>
            <a:fillRect/>
          </a:stretch>
        </p:blipFill>
        <p:spPr>
          <a:xfrm>
            <a:off x="10232741" y="77118"/>
            <a:ext cx="1882140" cy="1380694"/>
          </a:xfrm>
          <a:prstGeom prst="rect">
            <a:avLst/>
          </a:prstGeom>
        </p:spPr>
      </p:pic>
    </p:spTree>
    <p:extLst>
      <p:ext uri="{BB962C8B-B14F-4D97-AF65-F5344CB8AC3E}">
        <p14:creationId xmlns:p14="http://schemas.microsoft.com/office/powerpoint/2010/main" val="113731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976" y="310598"/>
            <a:ext cx="7044514" cy="919388"/>
          </a:xfrm>
        </p:spPr>
        <p:txBody>
          <a:bodyPr>
            <a:normAutofit/>
          </a:bodyPr>
          <a:lstStyle/>
          <a:p>
            <a:pPr algn="ctr"/>
            <a:r>
              <a:rPr lang="et-EE" sz="4800" b="1" dirty="0">
                <a:solidFill>
                  <a:srgbClr val="002060"/>
                </a:solidFill>
              </a:rPr>
              <a:t>H</a:t>
            </a:r>
            <a:r>
              <a:rPr lang="fi-FI" sz="4800" b="1" dirty="0" smtClean="0">
                <a:solidFill>
                  <a:srgbClr val="002060"/>
                </a:solidFill>
              </a:rPr>
              <a:t>ädaolukorraks valmisolek</a:t>
            </a:r>
            <a:endParaRPr lang="et-EE" sz="4800" b="1" dirty="0">
              <a:solidFill>
                <a:srgbClr val="002060"/>
              </a:solidFill>
            </a:endParaRPr>
          </a:p>
        </p:txBody>
      </p:sp>
      <p:sp>
        <p:nvSpPr>
          <p:cNvPr id="3" name="Content Placeholder 2"/>
          <p:cNvSpPr>
            <a:spLocks noGrp="1"/>
          </p:cNvSpPr>
          <p:nvPr>
            <p:ph idx="1"/>
          </p:nvPr>
        </p:nvSpPr>
        <p:spPr>
          <a:xfrm>
            <a:off x="5970233" y="4256511"/>
            <a:ext cx="5891977" cy="2045695"/>
          </a:xfrm>
          <a:ln>
            <a:solidFill>
              <a:schemeClr val="tx2">
                <a:lumMod val="60000"/>
                <a:lumOff val="40000"/>
              </a:schemeClr>
            </a:solidFill>
          </a:ln>
        </p:spPr>
        <p:txBody>
          <a:bodyPr>
            <a:noAutofit/>
          </a:bodyPr>
          <a:lstStyle/>
          <a:p>
            <a:pPr marL="0" indent="0" algn="ctr">
              <a:buNone/>
            </a:pPr>
            <a:r>
              <a:rPr lang="et-EE" sz="2200" b="1" dirty="0" smtClean="0">
                <a:solidFill>
                  <a:srgbClr val="002060"/>
                </a:solidFill>
              </a:rPr>
              <a:t>Täieliku kaitse tagavad kõik osapooled üheskoos</a:t>
            </a:r>
          </a:p>
          <a:p>
            <a:pPr algn="just">
              <a:buFont typeface="Wingdings" panose="05000000000000000000" pitchFamily="2" charset="2"/>
              <a:buChar char="§"/>
            </a:pPr>
            <a:r>
              <a:rPr lang="et-EE" sz="2000" dirty="0" smtClean="0">
                <a:solidFill>
                  <a:srgbClr val="002060"/>
                </a:solidFill>
              </a:rPr>
              <a:t>Relvajõud toetavad kodanikuühiskonda rahuajal.</a:t>
            </a:r>
          </a:p>
          <a:p>
            <a:pPr algn="just">
              <a:buFont typeface="Wingdings" panose="05000000000000000000" pitchFamily="2" charset="2"/>
              <a:buChar char="§"/>
            </a:pPr>
            <a:r>
              <a:rPr lang="et-EE" sz="2000" dirty="0" smtClean="0">
                <a:solidFill>
                  <a:srgbClr val="002060"/>
                </a:solidFill>
              </a:rPr>
              <a:t>Kodanikuühiskond toetab relvajõude kriisis/sõjas.</a:t>
            </a:r>
          </a:p>
          <a:p>
            <a:pPr algn="just">
              <a:buFont typeface="Wingdings" panose="05000000000000000000" pitchFamily="2" charset="2"/>
              <a:buChar char="§"/>
            </a:pPr>
            <a:r>
              <a:rPr lang="et-EE" sz="2000" dirty="0" smtClean="0">
                <a:solidFill>
                  <a:srgbClr val="002060"/>
                </a:solidFill>
              </a:rPr>
              <a:t>Relvajõududel ei ole oma verekeskust, sõltuvad täielikult tsiviilmeditsiinist, verekeskustest.</a:t>
            </a:r>
            <a:endParaRPr lang="et-EE" sz="2000" dirty="0">
              <a:solidFill>
                <a:srgbClr val="002060"/>
              </a:solidFill>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8569"/>
          <a:stretch/>
        </p:blipFill>
        <p:spPr>
          <a:xfrm>
            <a:off x="7466620" y="1806759"/>
            <a:ext cx="4414510" cy="2449752"/>
          </a:xfrm>
          <a:prstGeom prst="rect">
            <a:avLst/>
          </a:prstGeom>
        </p:spPr>
      </p:pic>
      <p:pic>
        <p:nvPicPr>
          <p:cNvPr id="6" name="Picture 5"/>
          <p:cNvPicPr>
            <a:picLocks noChangeAspect="1"/>
          </p:cNvPicPr>
          <p:nvPr/>
        </p:nvPicPr>
        <p:blipFill>
          <a:blip r:embed="rId5"/>
          <a:stretch>
            <a:fillRect/>
          </a:stretch>
        </p:blipFill>
        <p:spPr>
          <a:xfrm>
            <a:off x="10227982" y="79945"/>
            <a:ext cx="1882140" cy="1380694"/>
          </a:xfrm>
          <a:prstGeom prst="rect">
            <a:avLst/>
          </a:prstGeom>
        </p:spPr>
      </p:pic>
      <p:sp>
        <p:nvSpPr>
          <p:cNvPr id="7" name="Content Placeholder 2"/>
          <p:cNvSpPr txBox="1">
            <a:spLocks/>
          </p:cNvSpPr>
          <p:nvPr/>
        </p:nvSpPr>
        <p:spPr>
          <a:xfrm>
            <a:off x="552277" y="1621812"/>
            <a:ext cx="5417956" cy="4178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t-EE" sz="2400" b="1" dirty="0" smtClean="0">
                <a:solidFill>
                  <a:srgbClr val="002060"/>
                </a:solidFill>
              </a:rPr>
              <a:t>Hädaolukorras verevalmiduse tagavad</a:t>
            </a:r>
          </a:p>
          <a:p>
            <a:pPr>
              <a:spcBef>
                <a:spcPts val="600"/>
              </a:spcBef>
              <a:spcAft>
                <a:spcPts val="600"/>
              </a:spcAft>
              <a:buFont typeface="Wingdings" panose="05000000000000000000" pitchFamily="2" charset="2"/>
              <a:buChar char="§"/>
            </a:pPr>
            <a:r>
              <a:rPr lang="et-EE" sz="2400" dirty="0" smtClean="0">
                <a:solidFill>
                  <a:srgbClr val="002060"/>
                </a:solidFill>
              </a:rPr>
              <a:t>Verekeskuste jätkusuutlikkus</a:t>
            </a:r>
          </a:p>
          <a:p>
            <a:pPr>
              <a:spcBef>
                <a:spcPts val="600"/>
              </a:spcBef>
              <a:spcAft>
                <a:spcPts val="600"/>
              </a:spcAft>
              <a:buFont typeface="Wingdings" panose="05000000000000000000" pitchFamily="2" charset="2"/>
              <a:buChar char="§"/>
            </a:pPr>
            <a:r>
              <a:rPr lang="et-EE" sz="2400" dirty="0" smtClean="0">
                <a:solidFill>
                  <a:srgbClr val="002060"/>
                </a:solidFill>
              </a:rPr>
              <a:t>Seadmete ja materjalide piisav varu</a:t>
            </a:r>
          </a:p>
          <a:p>
            <a:pPr>
              <a:spcBef>
                <a:spcPts val="600"/>
              </a:spcBef>
              <a:spcAft>
                <a:spcPts val="600"/>
              </a:spcAft>
              <a:buFont typeface="Wingdings" panose="05000000000000000000" pitchFamily="2" charset="2"/>
              <a:buChar char="§"/>
            </a:pPr>
            <a:r>
              <a:rPr lang="et-EE" sz="2400" dirty="0" smtClean="0">
                <a:solidFill>
                  <a:srgbClr val="002060"/>
                </a:solidFill>
              </a:rPr>
              <a:t>Vere ja verekomponentide piisav varu</a:t>
            </a:r>
          </a:p>
          <a:p>
            <a:pPr>
              <a:spcBef>
                <a:spcPts val="600"/>
              </a:spcBef>
              <a:spcAft>
                <a:spcPts val="600"/>
              </a:spcAft>
              <a:buFont typeface="Wingdings" panose="05000000000000000000" pitchFamily="2" charset="2"/>
              <a:buChar char="§"/>
            </a:pPr>
            <a:r>
              <a:rPr lang="et-EE" sz="2400" dirty="0" smtClean="0">
                <a:solidFill>
                  <a:srgbClr val="002060"/>
                </a:solidFill>
              </a:rPr>
              <a:t>Massiivse transfusiooni komplektid</a:t>
            </a:r>
          </a:p>
          <a:p>
            <a:pPr>
              <a:spcBef>
                <a:spcPts val="600"/>
              </a:spcBef>
              <a:spcAft>
                <a:spcPts val="600"/>
              </a:spcAft>
              <a:buFont typeface="Wingdings" panose="05000000000000000000" pitchFamily="2" charset="2"/>
              <a:buChar char="§"/>
            </a:pPr>
            <a:r>
              <a:rPr lang="et-EE" sz="2400" dirty="0" smtClean="0">
                <a:solidFill>
                  <a:srgbClr val="002060"/>
                </a:solidFill>
              </a:rPr>
              <a:t>Mobiilsed verekogumise kohad ja välihaiglad</a:t>
            </a:r>
          </a:p>
          <a:p>
            <a:pPr>
              <a:spcBef>
                <a:spcPts val="600"/>
              </a:spcBef>
              <a:spcAft>
                <a:spcPts val="600"/>
              </a:spcAft>
              <a:buFont typeface="Wingdings" panose="05000000000000000000" pitchFamily="2" charset="2"/>
              <a:buChar char="§"/>
            </a:pPr>
            <a:r>
              <a:rPr lang="et-EE" sz="2400" dirty="0" smtClean="0">
                <a:solidFill>
                  <a:srgbClr val="002060"/>
                </a:solidFill>
              </a:rPr>
              <a:t>Kõndiv verepank</a:t>
            </a:r>
          </a:p>
          <a:p>
            <a:pPr>
              <a:spcBef>
                <a:spcPts val="600"/>
              </a:spcBef>
              <a:spcAft>
                <a:spcPts val="600"/>
              </a:spcAft>
              <a:buFont typeface="Wingdings" panose="05000000000000000000" pitchFamily="2" charset="2"/>
              <a:buChar char="§"/>
            </a:pPr>
            <a:r>
              <a:rPr lang="et-EE" sz="2400" dirty="0">
                <a:solidFill>
                  <a:srgbClr val="002060"/>
                </a:solidFill>
              </a:rPr>
              <a:t>K</a:t>
            </a:r>
            <a:r>
              <a:rPr lang="et-EE" sz="2400" dirty="0" smtClean="0">
                <a:solidFill>
                  <a:srgbClr val="002060"/>
                </a:solidFill>
              </a:rPr>
              <a:t>ülmkuivatatud plasma ja LT0WB</a:t>
            </a:r>
          </a:p>
        </p:txBody>
      </p:sp>
      <p:sp>
        <p:nvSpPr>
          <p:cNvPr id="8" name="Rectangle 7"/>
          <p:cNvSpPr/>
          <p:nvPr/>
        </p:nvSpPr>
        <p:spPr>
          <a:xfrm>
            <a:off x="789613" y="5800628"/>
            <a:ext cx="4893734" cy="523220"/>
          </a:xfrm>
          <a:prstGeom prst="rect">
            <a:avLst/>
          </a:prstGeom>
        </p:spPr>
        <p:txBody>
          <a:bodyPr wrap="square">
            <a:spAutoFit/>
          </a:bodyPr>
          <a:lstStyle/>
          <a:p>
            <a:r>
              <a:rPr lang="et-EE" sz="2800" b="1" dirty="0" smtClean="0">
                <a:solidFill>
                  <a:srgbClr val="C00000"/>
                </a:solidFill>
              </a:rPr>
              <a:t>Sõjavägi vajab LT0WB-d !!!</a:t>
            </a:r>
            <a:endParaRPr lang="et-EE" sz="2800" b="1" dirty="0">
              <a:solidFill>
                <a:srgbClr val="C00000"/>
              </a:solidFill>
            </a:endParaRPr>
          </a:p>
        </p:txBody>
      </p:sp>
      <p:pic>
        <p:nvPicPr>
          <p:cNvPr id="9" name="Picture 8"/>
          <p:cNvPicPr>
            <a:picLocks noChangeAspect="1"/>
          </p:cNvPicPr>
          <p:nvPr/>
        </p:nvPicPr>
        <p:blipFill>
          <a:blip r:embed="rId6"/>
          <a:stretch>
            <a:fillRect/>
          </a:stretch>
        </p:blipFill>
        <p:spPr>
          <a:xfrm>
            <a:off x="6037377" y="1751935"/>
            <a:ext cx="1218808" cy="2490609"/>
          </a:xfrm>
          <a:prstGeom prst="rect">
            <a:avLst/>
          </a:prstGeom>
          <a:ln>
            <a:noFill/>
          </a:ln>
          <a:effectLst>
            <a:softEdge rad="112500"/>
          </a:effectLst>
        </p:spPr>
      </p:pic>
      <p:sp>
        <p:nvSpPr>
          <p:cNvPr id="5" name="Rectangle 4"/>
          <p:cNvSpPr/>
          <p:nvPr/>
        </p:nvSpPr>
        <p:spPr>
          <a:xfrm>
            <a:off x="2025749" y="1028688"/>
            <a:ext cx="8468948" cy="400110"/>
          </a:xfrm>
          <a:prstGeom prst="rect">
            <a:avLst/>
          </a:prstGeom>
        </p:spPr>
        <p:txBody>
          <a:bodyPr wrap="square">
            <a:spAutoFit/>
          </a:bodyPr>
          <a:lstStyle/>
          <a:p>
            <a:r>
              <a:rPr lang="et-EE" sz="2000" b="1" dirty="0">
                <a:solidFill>
                  <a:srgbClr val="C00000"/>
                </a:solidFill>
              </a:rPr>
              <a:t>ÜHISED</a:t>
            </a:r>
            <a:r>
              <a:rPr lang="et-EE" sz="2000" b="1" dirty="0">
                <a:solidFill>
                  <a:srgbClr val="002060"/>
                </a:solidFill>
              </a:rPr>
              <a:t> </a:t>
            </a:r>
            <a:r>
              <a:rPr lang="et-EE" sz="2000" b="1" dirty="0">
                <a:solidFill>
                  <a:srgbClr val="C00000"/>
                </a:solidFill>
              </a:rPr>
              <a:t>MEDITSIINILISED TEENUSED RELVAJÕUDUDEL ja TSIVIILSEKTORIL </a:t>
            </a:r>
            <a:endParaRPr lang="et-EE" sz="2000" dirty="0">
              <a:solidFill>
                <a:srgbClr val="C00000"/>
              </a:solidFill>
            </a:endParaRPr>
          </a:p>
        </p:txBody>
      </p:sp>
    </p:spTree>
    <p:extLst>
      <p:ext uri="{BB962C8B-B14F-4D97-AF65-F5344CB8AC3E}">
        <p14:creationId xmlns:p14="http://schemas.microsoft.com/office/powerpoint/2010/main" val="255493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487"/>
            <a:ext cx="9035143" cy="1078816"/>
          </a:xfrm>
        </p:spPr>
        <p:txBody>
          <a:bodyPr>
            <a:normAutofit/>
          </a:bodyPr>
          <a:lstStyle/>
          <a:p>
            <a:pPr algn="ctr"/>
            <a:r>
              <a:rPr lang="et-EE" sz="4800" b="1" dirty="0">
                <a:solidFill>
                  <a:srgbClr val="002060"/>
                </a:solidFill>
              </a:rPr>
              <a:t>Vereteenistus </a:t>
            </a:r>
            <a:r>
              <a:rPr lang="et-EE" sz="4800" b="1" dirty="0" smtClean="0">
                <a:solidFill>
                  <a:srgbClr val="002060"/>
                </a:solidFill>
              </a:rPr>
              <a:t>Taanis</a:t>
            </a:r>
            <a:endParaRPr lang="et-EE" sz="4800" dirty="0"/>
          </a:p>
        </p:txBody>
      </p:sp>
      <p:sp>
        <p:nvSpPr>
          <p:cNvPr id="3" name="Content Placeholder 2"/>
          <p:cNvSpPr>
            <a:spLocks noGrp="1"/>
          </p:cNvSpPr>
          <p:nvPr>
            <p:ph idx="1"/>
          </p:nvPr>
        </p:nvSpPr>
        <p:spPr>
          <a:xfrm>
            <a:off x="731520" y="1763486"/>
            <a:ext cx="6741195" cy="2217671"/>
          </a:xfrm>
        </p:spPr>
        <p:txBody>
          <a:bodyPr>
            <a:noAutofit/>
          </a:bodyPr>
          <a:lstStyle/>
          <a:p>
            <a:pPr marL="358775" indent="-358775" algn="just">
              <a:lnSpc>
                <a:spcPct val="120000"/>
              </a:lnSpc>
              <a:spcBef>
                <a:spcPts val="600"/>
              </a:spcBef>
              <a:buFont typeface="Wingdings" panose="05000000000000000000" pitchFamily="2" charset="2"/>
              <a:buChar char="§"/>
            </a:pPr>
            <a:r>
              <a:rPr lang="et-EE" sz="2000" dirty="0" smtClean="0">
                <a:solidFill>
                  <a:srgbClr val="002060"/>
                </a:solidFill>
              </a:rPr>
              <a:t>5 piirkonda – igaühes on oma sõltumatu Verekeskus haigla koosseisus.</a:t>
            </a:r>
          </a:p>
          <a:p>
            <a:pPr marL="358775" indent="-358775" algn="just">
              <a:lnSpc>
                <a:spcPct val="120000"/>
              </a:lnSpc>
              <a:spcBef>
                <a:spcPts val="600"/>
              </a:spcBef>
              <a:buFont typeface="Wingdings" panose="05000000000000000000" pitchFamily="2" charset="2"/>
              <a:buChar char="§"/>
            </a:pPr>
            <a:r>
              <a:rPr lang="et-EE" sz="2000" dirty="0" smtClean="0">
                <a:solidFill>
                  <a:srgbClr val="002060"/>
                </a:solidFill>
              </a:rPr>
              <a:t>Riiklik koordineerimine, verd tohivad koguda ainult riigihaiglad, mis on Taani </a:t>
            </a:r>
            <a:r>
              <a:rPr lang="et-EE" sz="2000" dirty="0">
                <a:solidFill>
                  <a:srgbClr val="002060"/>
                </a:solidFill>
              </a:rPr>
              <a:t>tervishoiuasutuse järelevalve </a:t>
            </a:r>
            <a:r>
              <a:rPr lang="et-EE" sz="2000" dirty="0" smtClean="0">
                <a:solidFill>
                  <a:srgbClr val="002060"/>
                </a:solidFill>
              </a:rPr>
              <a:t>all.</a:t>
            </a:r>
          </a:p>
          <a:p>
            <a:pPr marL="358775" indent="-358775" algn="just">
              <a:lnSpc>
                <a:spcPct val="120000"/>
              </a:lnSpc>
              <a:spcBef>
                <a:spcPts val="600"/>
              </a:spcBef>
              <a:buFont typeface="Wingdings" panose="05000000000000000000" pitchFamily="2" charset="2"/>
              <a:buChar char="§"/>
            </a:pPr>
            <a:r>
              <a:rPr lang="et-EE" sz="2000" b="1" dirty="0" smtClean="0">
                <a:solidFill>
                  <a:srgbClr val="C00000"/>
                </a:solidFill>
              </a:rPr>
              <a:t>Vabatahtlik, tasustamata veredoonorlus</a:t>
            </a:r>
            <a:r>
              <a:rPr lang="et-EE" sz="2000" dirty="0" smtClean="0">
                <a:solidFill>
                  <a:srgbClr val="C00000"/>
                </a:solidFill>
              </a:rPr>
              <a:t>.</a:t>
            </a:r>
            <a:endParaRPr lang="et-EE" sz="2000" dirty="0">
              <a:solidFill>
                <a:srgbClr val="C00000"/>
              </a:solidFill>
            </a:endParaRPr>
          </a:p>
        </p:txBody>
      </p:sp>
      <p:pic>
        <p:nvPicPr>
          <p:cNvPr id="4" name="Picture 3"/>
          <p:cNvPicPr>
            <a:picLocks noChangeAspect="1"/>
          </p:cNvPicPr>
          <p:nvPr/>
        </p:nvPicPr>
        <p:blipFill>
          <a:blip r:embed="rId3"/>
          <a:stretch>
            <a:fillRect/>
          </a:stretch>
        </p:blipFill>
        <p:spPr>
          <a:xfrm>
            <a:off x="10138354" y="71208"/>
            <a:ext cx="1976528" cy="1247095"/>
          </a:xfrm>
          <a:prstGeom prst="rect">
            <a:avLst/>
          </a:prstGeom>
        </p:spPr>
      </p:pic>
      <p:pic>
        <p:nvPicPr>
          <p:cNvPr id="6" name="Picture 5"/>
          <p:cNvPicPr>
            <a:picLocks noChangeAspect="1"/>
          </p:cNvPicPr>
          <p:nvPr/>
        </p:nvPicPr>
        <p:blipFill rotWithShape="1">
          <a:blip r:embed="rId4"/>
          <a:srcRect b="3955"/>
          <a:stretch/>
        </p:blipFill>
        <p:spPr>
          <a:xfrm>
            <a:off x="7570687" y="1763486"/>
            <a:ext cx="4272970" cy="4621534"/>
          </a:xfrm>
          <a:prstGeom prst="rect">
            <a:avLst/>
          </a:prstGeom>
        </p:spPr>
      </p:pic>
      <p:sp>
        <p:nvSpPr>
          <p:cNvPr id="7" name="Rectangle 6"/>
          <p:cNvSpPr/>
          <p:nvPr/>
        </p:nvSpPr>
        <p:spPr>
          <a:xfrm>
            <a:off x="10319204" y="1870578"/>
            <a:ext cx="1524453" cy="923330"/>
          </a:xfrm>
          <a:prstGeom prst="rect">
            <a:avLst/>
          </a:prstGeom>
        </p:spPr>
        <p:txBody>
          <a:bodyPr wrap="square">
            <a:spAutoFit/>
          </a:bodyPr>
          <a:lstStyle/>
          <a:p>
            <a:pPr algn="ctr"/>
            <a:r>
              <a:rPr lang="et-EE" b="1" dirty="0">
                <a:solidFill>
                  <a:schemeClr val="tx1">
                    <a:lumMod val="65000"/>
                    <a:lumOff val="35000"/>
                  </a:schemeClr>
                </a:solidFill>
              </a:rPr>
              <a:t>Pindala </a:t>
            </a:r>
            <a:endParaRPr lang="et-EE" b="1" dirty="0" smtClean="0">
              <a:solidFill>
                <a:schemeClr val="tx1">
                  <a:lumMod val="65000"/>
                  <a:lumOff val="35000"/>
                </a:schemeClr>
              </a:solidFill>
            </a:endParaRPr>
          </a:p>
          <a:p>
            <a:pPr algn="ctr"/>
            <a:r>
              <a:rPr lang="fi-FI" b="1" dirty="0" smtClean="0">
                <a:solidFill>
                  <a:schemeClr val="tx1">
                    <a:lumMod val="65000"/>
                    <a:lumOff val="35000"/>
                  </a:schemeClr>
                </a:solidFill>
              </a:rPr>
              <a:t>4</a:t>
            </a:r>
            <a:r>
              <a:rPr lang="et-EE" b="1" dirty="0" smtClean="0">
                <a:solidFill>
                  <a:schemeClr val="tx1">
                    <a:lumMod val="65000"/>
                    <a:lumOff val="35000"/>
                  </a:schemeClr>
                </a:solidFill>
              </a:rPr>
              <a:t>3</a:t>
            </a:r>
            <a:r>
              <a:rPr lang="fi-FI" b="1" dirty="0" smtClean="0">
                <a:solidFill>
                  <a:schemeClr val="tx1">
                    <a:lumMod val="65000"/>
                    <a:lumOff val="35000"/>
                  </a:schemeClr>
                </a:solidFill>
              </a:rPr>
              <a:t> </a:t>
            </a:r>
            <a:r>
              <a:rPr lang="et-EE" b="1" dirty="0">
                <a:solidFill>
                  <a:schemeClr val="tx1">
                    <a:lumMod val="65000"/>
                    <a:lumOff val="35000"/>
                  </a:schemeClr>
                </a:solidFill>
              </a:rPr>
              <a:t>0</a:t>
            </a:r>
            <a:r>
              <a:rPr lang="fi-FI" b="1" dirty="0" smtClean="0">
                <a:solidFill>
                  <a:schemeClr val="tx1">
                    <a:lumMod val="65000"/>
                    <a:lumOff val="35000"/>
                  </a:schemeClr>
                </a:solidFill>
              </a:rPr>
              <a:t>9</a:t>
            </a:r>
            <a:r>
              <a:rPr lang="et-EE" b="1" dirty="0" smtClean="0">
                <a:solidFill>
                  <a:schemeClr val="tx1">
                    <a:lumMod val="65000"/>
                    <a:lumOff val="35000"/>
                  </a:schemeClr>
                </a:solidFill>
              </a:rPr>
              <a:t>4</a:t>
            </a:r>
            <a:r>
              <a:rPr lang="fi-FI" b="1" dirty="0" smtClean="0">
                <a:solidFill>
                  <a:schemeClr val="tx1">
                    <a:lumMod val="65000"/>
                    <a:lumOff val="35000"/>
                  </a:schemeClr>
                </a:solidFill>
              </a:rPr>
              <a:t> </a:t>
            </a:r>
            <a:r>
              <a:rPr lang="fi-FI" b="1" dirty="0">
                <a:solidFill>
                  <a:schemeClr val="tx1">
                    <a:lumMod val="65000"/>
                    <a:lumOff val="35000"/>
                  </a:schemeClr>
                </a:solidFill>
              </a:rPr>
              <a:t> </a:t>
            </a:r>
            <a:r>
              <a:rPr lang="fi-FI" b="1" dirty="0" smtClean="0">
                <a:solidFill>
                  <a:schemeClr val="tx1">
                    <a:lumMod val="65000"/>
                    <a:lumOff val="35000"/>
                  </a:schemeClr>
                </a:solidFill>
              </a:rPr>
              <a:t>km²</a:t>
            </a:r>
            <a:endParaRPr lang="et-EE" b="1" dirty="0" smtClean="0">
              <a:solidFill>
                <a:schemeClr val="tx1">
                  <a:lumMod val="65000"/>
                  <a:lumOff val="35000"/>
                </a:schemeClr>
              </a:solidFill>
            </a:endParaRPr>
          </a:p>
          <a:p>
            <a:pPr algn="ctr"/>
            <a:endParaRPr lang="et-EE" b="1" dirty="0" smtClean="0">
              <a:solidFill>
                <a:srgbClr val="002060"/>
              </a:solidFill>
            </a:endParaRPr>
          </a:p>
        </p:txBody>
      </p:sp>
      <p:sp>
        <p:nvSpPr>
          <p:cNvPr id="8" name="Content Placeholder 3"/>
          <p:cNvSpPr txBox="1">
            <a:spLocks/>
          </p:cNvSpPr>
          <p:nvPr/>
        </p:nvSpPr>
        <p:spPr>
          <a:xfrm>
            <a:off x="731521" y="4140301"/>
            <a:ext cx="6839166" cy="22109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2000" b="1" dirty="0" smtClean="0">
                <a:solidFill>
                  <a:srgbClr val="002060"/>
                </a:solidFill>
              </a:rPr>
              <a:t>Verevalmiduse tagamise meetmed:</a:t>
            </a:r>
          </a:p>
          <a:p>
            <a:pPr marL="358775" indent="-358775">
              <a:buFont typeface="Wingdings" panose="05000000000000000000" pitchFamily="2" charset="2"/>
              <a:buChar char="q"/>
            </a:pPr>
            <a:r>
              <a:rPr lang="et-EE" sz="1800" dirty="0" smtClean="0">
                <a:solidFill>
                  <a:srgbClr val="002060"/>
                </a:solidFill>
              </a:rPr>
              <a:t>LT0WB kasutamise heakskiitmine ja haiglates kasutusele võtmine </a:t>
            </a:r>
            <a:endParaRPr lang="et-EE" sz="1800" dirty="0">
              <a:solidFill>
                <a:srgbClr val="002060"/>
              </a:solidFill>
            </a:endParaRPr>
          </a:p>
          <a:p>
            <a:pPr marL="358775" indent="-358775">
              <a:buFont typeface="Wingdings" panose="05000000000000000000" pitchFamily="2" charset="2"/>
              <a:buChar char="q"/>
            </a:pPr>
            <a:r>
              <a:rPr lang="et-EE" sz="1800" dirty="0" smtClean="0">
                <a:solidFill>
                  <a:srgbClr val="002060"/>
                </a:solidFill>
              </a:rPr>
              <a:t>Taanis külmkuivatatud plasma tootmise alustamise kaalumine </a:t>
            </a:r>
          </a:p>
          <a:p>
            <a:pPr marL="358775" indent="-358775">
              <a:buFont typeface="Wingdings" panose="05000000000000000000" pitchFamily="2" charset="2"/>
              <a:buChar char="q"/>
            </a:pPr>
            <a:r>
              <a:rPr lang="et-EE" sz="1800" dirty="0" smtClean="0">
                <a:solidFill>
                  <a:srgbClr val="002060"/>
                </a:solidFill>
              </a:rPr>
              <a:t>Minimaalsete varude väljatöötamine ja haiglatele tutvustamine</a:t>
            </a:r>
          </a:p>
          <a:p>
            <a:pPr marL="358775" indent="-358775">
              <a:buFont typeface="Wingdings" panose="05000000000000000000" pitchFamily="2" charset="2"/>
              <a:buChar char="q"/>
            </a:pPr>
            <a:r>
              <a:rPr lang="et-EE" sz="1800" dirty="0" smtClean="0">
                <a:solidFill>
                  <a:srgbClr val="002060"/>
                </a:solidFill>
              </a:rPr>
              <a:t>Kriisiplaanid erinevate riskistsenaariumite jaoks</a:t>
            </a:r>
            <a:endParaRPr lang="et-EE" sz="1800" dirty="0">
              <a:solidFill>
                <a:srgbClr val="002060"/>
              </a:solidFill>
            </a:endParaRPr>
          </a:p>
        </p:txBody>
      </p:sp>
    </p:spTree>
    <p:extLst>
      <p:ext uri="{BB962C8B-B14F-4D97-AF65-F5344CB8AC3E}">
        <p14:creationId xmlns:p14="http://schemas.microsoft.com/office/powerpoint/2010/main" val="4281953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2143"/>
            <a:ext cx="10515600" cy="979715"/>
          </a:xfrm>
        </p:spPr>
        <p:txBody>
          <a:bodyPr>
            <a:normAutofit/>
          </a:bodyPr>
          <a:lstStyle/>
          <a:p>
            <a:pPr algn="ctr"/>
            <a:r>
              <a:rPr lang="et-EE" sz="4800" b="1" dirty="0">
                <a:solidFill>
                  <a:srgbClr val="002060"/>
                </a:solidFill>
              </a:rPr>
              <a:t>Jõupingutused verevalmiduseks</a:t>
            </a:r>
            <a:endParaRPr lang="et-EE" sz="4800" dirty="0"/>
          </a:p>
        </p:txBody>
      </p:sp>
      <p:sp>
        <p:nvSpPr>
          <p:cNvPr id="3" name="Text Placeholder 2"/>
          <p:cNvSpPr>
            <a:spLocks noGrp="1"/>
          </p:cNvSpPr>
          <p:nvPr>
            <p:ph type="body" idx="1"/>
          </p:nvPr>
        </p:nvSpPr>
        <p:spPr>
          <a:xfrm>
            <a:off x="839788" y="1543679"/>
            <a:ext cx="4915393" cy="426635"/>
          </a:xfrm>
        </p:spPr>
        <p:txBody>
          <a:bodyPr/>
          <a:lstStyle/>
          <a:p>
            <a:r>
              <a:rPr lang="et-EE" dirty="0" smtClean="0">
                <a:solidFill>
                  <a:srgbClr val="C00000"/>
                </a:solidFill>
              </a:rPr>
              <a:t>Verekeskuse ootused Kaitseväele</a:t>
            </a:r>
            <a:endParaRPr lang="et-EE" dirty="0">
              <a:solidFill>
                <a:srgbClr val="C00000"/>
              </a:solidFill>
            </a:endParaRPr>
          </a:p>
        </p:txBody>
      </p:sp>
      <p:sp>
        <p:nvSpPr>
          <p:cNvPr id="4" name="Content Placeholder 3"/>
          <p:cNvSpPr>
            <a:spLocks noGrp="1"/>
          </p:cNvSpPr>
          <p:nvPr>
            <p:ph sz="half" idx="2"/>
          </p:nvPr>
        </p:nvSpPr>
        <p:spPr>
          <a:xfrm>
            <a:off x="597395" y="2057401"/>
            <a:ext cx="5157786" cy="3390728"/>
          </a:xfrm>
        </p:spPr>
        <p:txBody>
          <a:bodyPr>
            <a:normAutofit/>
          </a:bodyPr>
          <a:lstStyle/>
          <a:p>
            <a:pPr algn="just">
              <a:buFont typeface="Wingdings" panose="05000000000000000000" pitchFamily="2" charset="2"/>
              <a:buChar char="§"/>
            </a:pPr>
            <a:r>
              <a:rPr lang="et-EE" sz="2000" dirty="0" smtClean="0">
                <a:solidFill>
                  <a:srgbClr val="002060"/>
                </a:solidFill>
              </a:rPr>
              <a:t>Motiveerida kõiki sõjaväelasi hakkama veredoonoriks (vabatahtlikkuse põhimõte peab säilima!)</a:t>
            </a:r>
          </a:p>
          <a:p>
            <a:pPr algn="just">
              <a:buFont typeface="Wingdings" panose="05000000000000000000" pitchFamily="2" charset="2"/>
              <a:buChar char="§"/>
            </a:pPr>
            <a:r>
              <a:rPr lang="et-EE" sz="2000" dirty="0" smtClean="0">
                <a:solidFill>
                  <a:srgbClr val="002060"/>
                </a:solidFill>
              </a:rPr>
              <a:t>Vere transpordiks vajalikud vahendid – sõidukid, konteinerid, külmaplaadid</a:t>
            </a:r>
          </a:p>
          <a:p>
            <a:pPr algn="just">
              <a:buFont typeface="Wingdings" panose="05000000000000000000" pitchFamily="2" charset="2"/>
              <a:buChar char="§"/>
            </a:pPr>
            <a:r>
              <a:rPr lang="et-EE" sz="2000" dirty="0" smtClean="0">
                <a:solidFill>
                  <a:srgbClr val="002060"/>
                </a:solidFill>
              </a:rPr>
              <a:t>Vereteenistuse alased koolitusprogrammid sõjaväelastele</a:t>
            </a:r>
          </a:p>
          <a:p>
            <a:pPr algn="just">
              <a:buFont typeface="Wingdings" panose="05000000000000000000" pitchFamily="2" charset="2"/>
              <a:buChar char="§"/>
            </a:pPr>
            <a:r>
              <a:rPr lang="et-EE" sz="2000" dirty="0">
                <a:solidFill>
                  <a:srgbClr val="002060"/>
                </a:solidFill>
              </a:rPr>
              <a:t>A</a:t>
            </a:r>
            <a:r>
              <a:rPr lang="fi-FI" sz="2000" dirty="0" smtClean="0">
                <a:solidFill>
                  <a:srgbClr val="002060"/>
                </a:solidFill>
              </a:rPr>
              <a:t>sjakohas</a:t>
            </a:r>
            <a:r>
              <a:rPr lang="et-EE" sz="2000" dirty="0" smtClean="0">
                <a:solidFill>
                  <a:srgbClr val="002060"/>
                </a:solidFill>
              </a:rPr>
              <a:t>te</a:t>
            </a:r>
            <a:r>
              <a:rPr lang="fi-FI" sz="2000" dirty="0" smtClean="0">
                <a:solidFill>
                  <a:srgbClr val="002060"/>
                </a:solidFill>
              </a:rPr>
              <a:t> mi</a:t>
            </a:r>
            <a:r>
              <a:rPr lang="et-EE" sz="2000" dirty="0" err="1" smtClean="0">
                <a:solidFill>
                  <a:srgbClr val="002060"/>
                </a:solidFill>
              </a:rPr>
              <a:t>nimaalsete</a:t>
            </a:r>
            <a:r>
              <a:rPr lang="et-EE" sz="2000" dirty="0" smtClean="0">
                <a:solidFill>
                  <a:srgbClr val="002060"/>
                </a:solidFill>
              </a:rPr>
              <a:t> vere</a:t>
            </a:r>
            <a:r>
              <a:rPr lang="fi-FI" sz="2000" dirty="0" smtClean="0">
                <a:solidFill>
                  <a:srgbClr val="002060"/>
                </a:solidFill>
              </a:rPr>
              <a:t>varude </a:t>
            </a:r>
            <a:r>
              <a:rPr lang="et-EE" sz="2000" dirty="0" smtClean="0">
                <a:solidFill>
                  <a:srgbClr val="002060"/>
                </a:solidFill>
              </a:rPr>
              <a:t>kehtestamine</a:t>
            </a:r>
            <a:endParaRPr lang="et-EE" sz="2000" dirty="0">
              <a:solidFill>
                <a:srgbClr val="002060"/>
              </a:solidFill>
            </a:endParaRPr>
          </a:p>
        </p:txBody>
      </p:sp>
      <p:sp>
        <p:nvSpPr>
          <p:cNvPr id="6" name="Content Placeholder 5"/>
          <p:cNvSpPr>
            <a:spLocks noGrp="1"/>
          </p:cNvSpPr>
          <p:nvPr>
            <p:ph sz="quarter" idx="4"/>
          </p:nvPr>
        </p:nvSpPr>
        <p:spPr>
          <a:xfrm>
            <a:off x="6106886" y="2057401"/>
            <a:ext cx="5802086" cy="3516087"/>
          </a:xfrm>
        </p:spPr>
        <p:txBody>
          <a:bodyPr>
            <a:normAutofit/>
          </a:bodyPr>
          <a:lstStyle/>
          <a:p>
            <a:pPr>
              <a:buFont typeface="Wingdings" panose="05000000000000000000" pitchFamily="2" charset="2"/>
              <a:buChar char="§"/>
            </a:pPr>
            <a:r>
              <a:rPr lang="et-EE" sz="2000" dirty="0" smtClean="0">
                <a:solidFill>
                  <a:srgbClr val="002060"/>
                </a:solidFill>
              </a:rPr>
              <a:t>Kõigile ajateenijatele veregrupi määramine</a:t>
            </a:r>
            <a:endParaRPr lang="et-EE" sz="1800" dirty="0" smtClean="0">
              <a:solidFill>
                <a:srgbClr val="002060"/>
              </a:solidFill>
            </a:endParaRPr>
          </a:p>
          <a:p>
            <a:pPr lvl="1">
              <a:buFont typeface="Wingdings" panose="05000000000000000000" pitchFamily="2" charset="2"/>
              <a:buChar char="Ø"/>
            </a:pPr>
            <a:r>
              <a:rPr lang="et-EE" sz="1600" dirty="0">
                <a:solidFill>
                  <a:srgbClr val="002060"/>
                </a:solidFill>
              </a:rPr>
              <a:t>V</a:t>
            </a:r>
            <a:r>
              <a:rPr lang="et-EE" sz="1600" dirty="0" smtClean="0">
                <a:solidFill>
                  <a:srgbClr val="002060"/>
                </a:solidFill>
              </a:rPr>
              <a:t>õimalik rakendada WBB</a:t>
            </a:r>
          </a:p>
          <a:p>
            <a:pPr>
              <a:buFont typeface="Wingdings" panose="05000000000000000000" pitchFamily="2" charset="2"/>
              <a:buChar char="§"/>
            </a:pPr>
            <a:r>
              <a:rPr lang="et-EE" sz="2000" dirty="0" smtClean="0">
                <a:solidFill>
                  <a:srgbClr val="002060"/>
                </a:solidFill>
              </a:rPr>
              <a:t>Sõjaväelastele </a:t>
            </a:r>
            <a:r>
              <a:rPr lang="et-EE" sz="2000" dirty="0">
                <a:solidFill>
                  <a:srgbClr val="002060"/>
                </a:solidFill>
              </a:rPr>
              <a:t>doonori uuringud </a:t>
            </a:r>
            <a:endParaRPr lang="et-EE" sz="2000" dirty="0" smtClean="0">
              <a:solidFill>
                <a:srgbClr val="002060"/>
              </a:solidFill>
            </a:endParaRPr>
          </a:p>
          <a:p>
            <a:pPr lvl="1">
              <a:buFont typeface="Wingdings" panose="05000000000000000000" pitchFamily="2" charset="2"/>
              <a:buChar char="Ø"/>
            </a:pPr>
            <a:r>
              <a:rPr lang="et-EE" sz="1600" dirty="0">
                <a:solidFill>
                  <a:srgbClr val="002060"/>
                </a:solidFill>
              </a:rPr>
              <a:t>D</a:t>
            </a:r>
            <a:r>
              <a:rPr lang="et-EE" sz="1600" dirty="0" smtClean="0">
                <a:solidFill>
                  <a:srgbClr val="002060"/>
                </a:solidFill>
              </a:rPr>
              <a:t>oonoriks sobivuse hindamine ja registreerimine</a:t>
            </a:r>
          </a:p>
          <a:p>
            <a:pPr lvl="1">
              <a:buFont typeface="Wingdings" panose="05000000000000000000" pitchFamily="2" charset="2"/>
              <a:buChar char="Ø"/>
            </a:pPr>
            <a:r>
              <a:rPr lang="et-EE" sz="1600" dirty="0">
                <a:solidFill>
                  <a:srgbClr val="002060"/>
                </a:solidFill>
              </a:rPr>
              <a:t>Uuringute tulemused on </a:t>
            </a:r>
            <a:r>
              <a:rPr lang="et-EE" sz="1600" dirty="0" smtClean="0">
                <a:solidFill>
                  <a:srgbClr val="002060"/>
                </a:solidFill>
              </a:rPr>
              <a:t>patsiendi andmebaasis</a:t>
            </a:r>
          </a:p>
          <a:p>
            <a:pPr>
              <a:buFont typeface="Wingdings" panose="05000000000000000000" pitchFamily="2" charset="2"/>
              <a:buChar char="§"/>
            </a:pPr>
            <a:r>
              <a:rPr lang="et-EE" sz="2000" dirty="0" smtClean="0">
                <a:solidFill>
                  <a:srgbClr val="002060"/>
                </a:solidFill>
              </a:rPr>
              <a:t>Täisverega varustamine</a:t>
            </a:r>
          </a:p>
          <a:p>
            <a:pPr lvl="1">
              <a:buFont typeface="Wingdings" panose="05000000000000000000" pitchFamily="2" charset="2"/>
              <a:buChar char="Ø"/>
            </a:pPr>
            <a:r>
              <a:rPr lang="et-EE" sz="1600" dirty="0" smtClean="0">
                <a:solidFill>
                  <a:srgbClr val="002060"/>
                </a:solidFill>
              </a:rPr>
              <a:t>Hinnanguline vajadus 200 doosi/päevas</a:t>
            </a:r>
          </a:p>
          <a:p>
            <a:pPr lvl="1">
              <a:buFont typeface="Wingdings" panose="05000000000000000000" pitchFamily="2" charset="2"/>
              <a:buChar char="Ø"/>
            </a:pPr>
            <a:r>
              <a:rPr lang="et-EE" sz="1600" dirty="0" smtClean="0">
                <a:solidFill>
                  <a:srgbClr val="002060"/>
                </a:solidFill>
              </a:rPr>
              <a:t>Vajadusel </a:t>
            </a:r>
            <a:r>
              <a:rPr lang="et-EE" sz="1600" dirty="0">
                <a:solidFill>
                  <a:srgbClr val="002060"/>
                </a:solidFill>
              </a:rPr>
              <a:t>LT0WB </a:t>
            </a:r>
            <a:r>
              <a:rPr lang="et-EE" sz="1600" dirty="0" smtClean="0">
                <a:solidFill>
                  <a:srgbClr val="002060"/>
                </a:solidFill>
              </a:rPr>
              <a:t>kogumiseks WBB </a:t>
            </a:r>
            <a:r>
              <a:rPr lang="et-EE" sz="1600" dirty="0" smtClean="0">
                <a:solidFill>
                  <a:srgbClr val="002060"/>
                </a:solidFill>
              </a:rPr>
              <a:t>aktiveerimine</a:t>
            </a:r>
          </a:p>
          <a:p>
            <a:pPr>
              <a:buFont typeface="Wingdings" panose="05000000000000000000" pitchFamily="2" charset="2"/>
              <a:buChar char="§"/>
            </a:pPr>
            <a:r>
              <a:rPr lang="et-EE" sz="2000" dirty="0">
                <a:solidFill>
                  <a:srgbClr val="002060"/>
                </a:solidFill>
              </a:rPr>
              <a:t>Külmkuivatatud plasma</a:t>
            </a:r>
            <a:endParaRPr lang="et-EE" sz="2000" dirty="0"/>
          </a:p>
        </p:txBody>
      </p:sp>
      <p:pic>
        <p:nvPicPr>
          <p:cNvPr id="7" name="Picture 6"/>
          <p:cNvPicPr>
            <a:picLocks noChangeAspect="1"/>
          </p:cNvPicPr>
          <p:nvPr/>
        </p:nvPicPr>
        <p:blipFill>
          <a:blip r:embed="rId3"/>
          <a:stretch>
            <a:fillRect/>
          </a:stretch>
        </p:blipFill>
        <p:spPr>
          <a:xfrm>
            <a:off x="10138354" y="71208"/>
            <a:ext cx="1976528" cy="1247095"/>
          </a:xfrm>
          <a:prstGeom prst="rect">
            <a:avLst/>
          </a:prstGeom>
        </p:spPr>
      </p:pic>
      <p:sp>
        <p:nvSpPr>
          <p:cNvPr id="12" name="Text Placeholder 2"/>
          <p:cNvSpPr txBox="1">
            <a:spLocks/>
          </p:cNvSpPr>
          <p:nvPr/>
        </p:nvSpPr>
        <p:spPr>
          <a:xfrm>
            <a:off x="6335486" y="1519238"/>
            <a:ext cx="5153844" cy="45107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t-EE" dirty="0" smtClean="0">
                <a:solidFill>
                  <a:srgbClr val="C00000"/>
                </a:solidFill>
              </a:rPr>
              <a:t>Kaitseväe ootused Verekeskusele</a:t>
            </a:r>
            <a:endParaRPr lang="et-EE" dirty="0">
              <a:solidFill>
                <a:srgbClr val="C00000"/>
              </a:solidFill>
            </a:endParaRPr>
          </a:p>
        </p:txBody>
      </p:sp>
      <p:sp>
        <p:nvSpPr>
          <p:cNvPr id="16" name="Rectangle 15"/>
          <p:cNvSpPr/>
          <p:nvPr/>
        </p:nvSpPr>
        <p:spPr>
          <a:xfrm>
            <a:off x="710564" y="5361120"/>
            <a:ext cx="10792643" cy="892552"/>
          </a:xfrm>
          <a:prstGeom prst="rect">
            <a:avLst/>
          </a:prstGeom>
        </p:spPr>
        <p:txBody>
          <a:bodyPr wrap="square">
            <a:spAutoFit/>
          </a:bodyPr>
          <a:lstStyle/>
          <a:p>
            <a:pPr algn="ctr"/>
            <a:r>
              <a:rPr lang="et-EE" sz="2800" b="1" dirty="0">
                <a:solidFill>
                  <a:srgbClr val="C00000"/>
                </a:solidFill>
              </a:rPr>
              <a:t>Täisveri</a:t>
            </a:r>
            <a:r>
              <a:rPr lang="et-EE" sz="2400" dirty="0">
                <a:solidFill>
                  <a:srgbClr val="C00000"/>
                </a:solidFill>
              </a:rPr>
              <a:t> on peamine veretoode, mida kaitsevägi vajab! </a:t>
            </a:r>
            <a:endParaRPr lang="et-EE" sz="2400" dirty="0" smtClean="0">
              <a:solidFill>
                <a:srgbClr val="C00000"/>
              </a:solidFill>
            </a:endParaRPr>
          </a:p>
          <a:p>
            <a:pPr algn="ctr"/>
            <a:r>
              <a:rPr lang="et-EE" sz="2400" dirty="0" smtClean="0">
                <a:solidFill>
                  <a:srgbClr val="C00000"/>
                </a:solidFill>
              </a:rPr>
              <a:t>Alternatiiv </a:t>
            </a:r>
            <a:r>
              <a:rPr lang="et-EE" sz="2400" dirty="0">
                <a:solidFill>
                  <a:srgbClr val="C00000"/>
                </a:solidFill>
              </a:rPr>
              <a:t>on </a:t>
            </a:r>
            <a:r>
              <a:rPr lang="et-EE" sz="2400" dirty="0" smtClean="0">
                <a:solidFill>
                  <a:srgbClr val="C00000"/>
                </a:solidFill>
              </a:rPr>
              <a:t>komponentteraapia </a:t>
            </a:r>
            <a:r>
              <a:rPr lang="et-EE" sz="2400" dirty="0">
                <a:solidFill>
                  <a:srgbClr val="C00000"/>
                </a:solidFill>
              </a:rPr>
              <a:t>ja külmkuivatatud plasma </a:t>
            </a:r>
          </a:p>
        </p:txBody>
      </p:sp>
    </p:spTree>
    <p:extLst>
      <p:ext uri="{BB962C8B-B14F-4D97-AF65-F5344CB8AC3E}">
        <p14:creationId xmlns:p14="http://schemas.microsoft.com/office/powerpoint/2010/main" val="3499328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9232022" y="1749015"/>
            <a:ext cx="2463041" cy="1685551"/>
          </a:xfrm>
          <a:prstGeom prst="rect">
            <a:avLst/>
          </a:prstGeom>
        </p:spPr>
      </p:pic>
      <p:sp>
        <p:nvSpPr>
          <p:cNvPr id="2" name="Title 1"/>
          <p:cNvSpPr>
            <a:spLocks noGrp="1"/>
          </p:cNvSpPr>
          <p:nvPr>
            <p:ph type="title"/>
          </p:nvPr>
        </p:nvSpPr>
        <p:spPr>
          <a:xfrm>
            <a:off x="838200" y="365125"/>
            <a:ext cx="9764486" cy="934289"/>
          </a:xfrm>
        </p:spPr>
        <p:txBody>
          <a:bodyPr>
            <a:normAutofit/>
          </a:bodyPr>
          <a:lstStyle/>
          <a:p>
            <a:pPr algn="ctr"/>
            <a:r>
              <a:rPr lang="et-EE" sz="4800" b="1" dirty="0">
                <a:solidFill>
                  <a:srgbClr val="002060"/>
                </a:solidFill>
              </a:rPr>
              <a:t>Vereteenistus </a:t>
            </a:r>
            <a:r>
              <a:rPr lang="et-EE" sz="4800" b="1" dirty="0" smtClean="0">
                <a:solidFill>
                  <a:srgbClr val="002060"/>
                </a:solidFill>
              </a:rPr>
              <a:t>Islandil</a:t>
            </a:r>
            <a:endParaRPr lang="et-EE" sz="4800" dirty="0"/>
          </a:p>
        </p:txBody>
      </p:sp>
      <p:pic>
        <p:nvPicPr>
          <p:cNvPr id="4" name="Picture 3"/>
          <p:cNvPicPr>
            <a:picLocks noChangeAspect="1"/>
          </p:cNvPicPr>
          <p:nvPr/>
        </p:nvPicPr>
        <p:blipFill>
          <a:blip r:embed="rId4"/>
          <a:stretch>
            <a:fillRect/>
          </a:stretch>
        </p:blipFill>
        <p:spPr>
          <a:xfrm>
            <a:off x="10155417" y="0"/>
            <a:ext cx="1976528" cy="1448502"/>
          </a:xfrm>
          <a:prstGeom prst="rect">
            <a:avLst/>
          </a:prstGeom>
        </p:spPr>
      </p:pic>
      <p:sp>
        <p:nvSpPr>
          <p:cNvPr id="12" name="Text Placeholder 3"/>
          <p:cNvSpPr txBox="1">
            <a:spLocks/>
          </p:cNvSpPr>
          <p:nvPr/>
        </p:nvSpPr>
        <p:spPr>
          <a:xfrm>
            <a:off x="4801538" y="1610812"/>
            <a:ext cx="4844142" cy="1609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2" lvl="1" indent="0">
              <a:buNone/>
            </a:pPr>
            <a:r>
              <a:rPr lang="et-EE" sz="2000" b="1" dirty="0">
                <a:solidFill>
                  <a:srgbClr val="002060"/>
                </a:solidFill>
              </a:rPr>
              <a:t>Vabatahtlik, tasustamata </a:t>
            </a:r>
            <a:r>
              <a:rPr lang="et-EE" sz="2000" b="1" dirty="0" smtClean="0">
                <a:solidFill>
                  <a:srgbClr val="002060"/>
                </a:solidFill>
              </a:rPr>
              <a:t>veredoonorlus</a:t>
            </a:r>
            <a:r>
              <a:rPr lang="et-EE" sz="2000" dirty="0" smtClean="0">
                <a:solidFill>
                  <a:srgbClr val="002060"/>
                </a:solidFill>
              </a:rPr>
              <a:t> </a:t>
            </a:r>
          </a:p>
          <a:p>
            <a:pPr marL="446088" lvl="3" indent="-271463" defTabSz="533400">
              <a:buFont typeface="Wingdings" panose="05000000000000000000" pitchFamily="2" charset="2"/>
              <a:buChar char="Ø"/>
            </a:pPr>
            <a:r>
              <a:rPr lang="et-EE" dirty="0" smtClean="0">
                <a:solidFill>
                  <a:srgbClr val="002060"/>
                </a:solidFill>
              </a:rPr>
              <a:t>~6000 aktiivset doonorit </a:t>
            </a:r>
          </a:p>
          <a:p>
            <a:pPr marL="446088" lvl="3" indent="-271463" defTabSz="533400">
              <a:buFont typeface="Wingdings" panose="05000000000000000000" pitchFamily="2" charset="2"/>
              <a:buChar char="Ø"/>
            </a:pPr>
            <a:r>
              <a:rPr lang="et-EE" dirty="0" smtClean="0">
                <a:solidFill>
                  <a:srgbClr val="002060"/>
                </a:solidFill>
              </a:rPr>
              <a:t>1100–2100 esmast doonorit/aastas</a:t>
            </a:r>
          </a:p>
          <a:p>
            <a:pPr marL="446088" lvl="3" indent="-271463" defTabSz="533400">
              <a:buFont typeface="Wingdings" panose="05000000000000000000" pitchFamily="2" charset="2"/>
              <a:buChar char="Ø"/>
            </a:pPr>
            <a:r>
              <a:rPr lang="et-EE" dirty="0" smtClean="0">
                <a:solidFill>
                  <a:srgbClr val="002060"/>
                </a:solidFill>
              </a:rPr>
              <a:t>33% naised ja 67% mehed</a:t>
            </a:r>
          </a:p>
          <a:p>
            <a:pPr marL="446088" lvl="3" indent="-271463" defTabSz="533400">
              <a:buFont typeface="Wingdings" panose="05000000000000000000" pitchFamily="2" charset="2"/>
              <a:buChar char="Ø"/>
            </a:pPr>
            <a:r>
              <a:rPr lang="et-EE" dirty="0" smtClean="0">
                <a:solidFill>
                  <a:srgbClr val="002060"/>
                </a:solidFill>
              </a:rPr>
              <a:t>Keskmine vanus 40 a </a:t>
            </a:r>
            <a:r>
              <a:rPr lang="et-EE" sz="1600" dirty="0" smtClean="0">
                <a:solidFill>
                  <a:srgbClr val="002060"/>
                </a:solidFill>
              </a:rPr>
              <a:t>(doonorite vananemine)</a:t>
            </a:r>
            <a:endParaRPr lang="et-EE" dirty="0" smtClean="0">
              <a:solidFill>
                <a:srgbClr val="002060"/>
              </a:solidFill>
            </a:endParaRPr>
          </a:p>
          <a:p>
            <a:pPr marL="87312" lvl="1" indent="0">
              <a:buNone/>
            </a:pPr>
            <a:endParaRPr lang="et-EE" sz="1800" dirty="0" smtClean="0">
              <a:solidFill>
                <a:srgbClr val="C00000"/>
              </a:solidFill>
            </a:endParaRPr>
          </a:p>
        </p:txBody>
      </p:sp>
      <p:sp>
        <p:nvSpPr>
          <p:cNvPr id="13" name="Text Placeholder 3"/>
          <p:cNvSpPr txBox="1">
            <a:spLocks/>
          </p:cNvSpPr>
          <p:nvPr/>
        </p:nvSpPr>
        <p:spPr>
          <a:xfrm>
            <a:off x="507023" y="1610812"/>
            <a:ext cx="3959855" cy="1664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2000" b="1" dirty="0" smtClean="0">
                <a:solidFill>
                  <a:srgbClr val="002060"/>
                </a:solidFill>
              </a:rPr>
              <a:t>Üks riiklik Verekeskus</a:t>
            </a:r>
          </a:p>
          <a:p>
            <a:pPr>
              <a:buFont typeface="Wingdings" panose="05000000000000000000" pitchFamily="2" charset="2"/>
              <a:buChar char="Ø"/>
            </a:pPr>
            <a:r>
              <a:rPr lang="et-EE" sz="2000" dirty="0">
                <a:solidFill>
                  <a:srgbClr val="002060"/>
                </a:solidFill>
              </a:rPr>
              <a:t> </a:t>
            </a:r>
            <a:r>
              <a:rPr lang="et-EE" sz="1800" dirty="0" smtClean="0">
                <a:solidFill>
                  <a:srgbClr val="002060"/>
                </a:solidFill>
              </a:rPr>
              <a:t>2 statsionaarset verekogumise kohta </a:t>
            </a:r>
          </a:p>
          <a:p>
            <a:pPr>
              <a:buFont typeface="Wingdings" panose="05000000000000000000" pitchFamily="2" charset="2"/>
              <a:buChar char="Ø"/>
            </a:pPr>
            <a:r>
              <a:rPr lang="et-EE" sz="1800" dirty="0" smtClean="0">
                <a:solidFill>
                  <a:srgbClr val="002060"/>
                </a:solidFill>
              </a:rPr>
              <a:t> 1 mobiilne verekogumise buss</a:t>
            </a:r>
          </a:p>
          <a:p>
            <a:pPr>
              <a:buFont typeface="Wingdings" panose="05000000000000000000" pitchFamily="2" charset="2"/>
              <a:buChar char="Ø"/>
            </a:pPr>
            <a:r>
              <a:rPr lang="et-EE" sz="1800" dirty="0">
                <a:solidFill>
                  <a:srgbClr val="002060"/>
                </a:solidFill>
              </a:rPr>
              <a:t> </a:t>
            </a:r>
            <a:r>
              <a:rPr lang="et-EE" sz="1800" dirty="0" smtClean="0">
                <a:solidFill>
                  <a:srgbClr val="002060"/>
                </a:solidFill>
              </a:rPr>
              <a:t>1 tootmine ja testimine </a:t>
            </a:r>
          </a:p>
          <a:p>
            <a:pPr marL="0" indent="0">
              <a:buNone/>
            </a:pPr>
            <a:endParaRPr lang="et-EE" dirty="0"/>
          </a:p>
        </p:txBody>
      </p:sp>
      <p:pic>
        <p:nvPicPr>
          <p:cNvPr id="14" name="Picture 13"/>
          <p:cNvPicPr>
            <a:picLocks noChangeAspect="1"/>
          </p:cNvPicPr>
          <p:nvPr/>
        </p:nvPicPr>
        <p:blipFill>
          <a:blip r:embed="rId5"/>
          <a:stretch>
            <a:fillRect/>
          </a:stretch>
        </p:blipFill>
        <p:spPr>
          <a:xfrm>
            <a:off x="507023" y="3220754"/>
            <a:ext cx="4477724" cy="3131660"/>
          </a:xfrm>
          <a:prstGeom prst="rect">
            <a:avLst/>
          </a:prstGeom>
        </p:spPr>
      </p:pic>
      <p:pic>
        <p:nvPicPr>
          <p:cNvPr id="9" name="Picture 8"/>
          <p:cNvPicPr>
            <a:picLocks noChangeAspect="1"/>
          </p:cNvPicPr>
          <p:nvPr/>
        </p:nvPicPr>
        <p:blipFill>
          <a:blip r:embed="rId6"/>
          <a:stretch>
            <a:fillRect/>
          </a:stretch>
        </p:blipFill>
        <p:spPr>
          <a:xfrm>
            <a:off x="101336" y="5652029"/>
            <a:ext cx="1037486" cy="700385"/>
          </a:xfrm>
          <a:prstGeom prst="rect">
            <a:avLst/>
          </a:prstGeom>
        </p:spPr>
      </p:pic>
      <p:sp>
        <p:nvSpPr>
          <p:cNvPr id="20" name="Content Placeholder 2"/>
          <p:cNvSpPr txBox="1">
            <a:spLocks/>
          </p:cNvSpPr>
          <p:nvPr/>
        </p:nvSpPr>
        <p:spPr>
          <a:xfrm>
            <a:off x="5172041" y="3521267"/>
            <a:ext cx="6523022" cy="2831148"/>
          </a:xfrm>
          <a:prstGeom prst="rect">
            <a:avLst/>
          </a:prstGeom>
          <a:solidFill>
            <a:schemeClr val="accent2">
              <a:lumMod val="60000"/>
              <a:lumOff val="40000"/>
            </a:schemeClr>
          </a:solidFill>
          <a:ln>
            <a:solidFill>
              <a:schemeClr val="accent2">
                <a:lumMod val="50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600"/>
              </a:spcAft>
              <a:buNone/>
            </a:pPr>
            <a:r>
              <a:rPr lang="et-EE" sz="2600" b="1" dirty="0" smtClean="0">
                <a:solidFill>
                  <a:srgbClr val="002060"/>
                </a:solidFill>
              </a:rPr>
              <a:t>VÄLJAKUTSED</a:t>
            </a:r>
          </a:p>
          <a:p>
            <a:pPr marL="355600" indent="-355600" algn="just">
              <a:buFont typeface="Wingdings" panose="05000000000000000000" pitchFamily="2" charset="2"/>
              <a:buChar char="§"/>
            </a:pPr>
            <a:r>
              <a:rPr lang="et-EE" sz="2200" dirty="0" smtClean="0">
                <a:solidFill>
                  <a:srgbClr val="002060"/>
                </a:solidFill>
              </a:rPr>
              <a:t>Ekstreemsetes tingimustes töötamine</a:t>
            </a:r>
          </a:p>
          <a:p>
            <a:pPr marL="355600" indent="-355600" algn="just">
              <a:buFont typeface="Wingdings" panose="05000000000000000000" pitchFamily="2" charset="2"/>
              <a:buChar char="§"/>
            </a:pPr>
            <a:r>
              <a:rPr lang="et-EE" sz="2200" dirty="0" smtClean="0">
                <a:solidFill>
                  <a:srgbClr val="002060"/>
                </a:solidFill>
              </a:rPr>
              <a:t>Ainult üks </a:t>
            </a:r>
            <a:r>
              <a:rPr lang="et-EE" sz="2200" dirty="0" err="1" smtClean="0">
                <a:solidFill>
                  <a:srgbClr val="002060"/>
                </a:solidFill>
              </a:rPr>
              <a:t>verekeskus</a:t>
            </a:r>
            <a:r>
              <a:rPr lang="et-EE" sz="2200" dirty="0" smtClean="0">
                <a:solidFill>
                  <a:srgbClr val="002060"/>
                </a:solidFill>
              </a:rPr>
              <a:t>, puudub </a:t>
            </a:r>
            <a:r>
              <a:rPr lang="et-EE" sz="2200" i="1" dirty="0" err="1" smtClean="0">
                <a:solidFill>
                  <a:srgbClr val="002060"/>
                </a:solidFill>
              </a:rPr>
              <a:t>backup</a:t>
            </a:r>
            <a:endParaRPr lang="et-EE" sz="2200" i="1" dirty="0">
              <a:solidFill>
                <a:srgbClr val="002060"/>
              </a:solidFill>
            </a:endParaRPr>
          </a:p>
          <a:p>
            <a:pPr marL="355600" indent="-355600" algn="just">
              <a:buFont typeface="Wingdings" panose="05000000000000000000" pitchFamily="2" charset="2"/>
              <a:buChar char="§"/>
            </a:pPr>
            <a:r>
              <a:rPr lang="et-EE" sz="2200" dirty="0" smtClean="0">
                <a:solidFill>
                  <a:srgbClr val="002060"/>
                </a:solidFill>
              </a:rPr>
              <a:t>Verevarude tagamine, täielikult isemajandav</a:t>
            </a:r>
          </a:p>
          <a:p>
            <a:pPr marL="355600" indent="-355600" algn="just">
              <a:buFont typeface="Wingdings" panose="05000000000000000000" pitchFamily="2" charset="2"/>
              <a:buChar char="§"/>
            </a:pPr>
            <a:r>
              <a:rPr lang="et-EE" sz="2200" dirty="0" smtClean="0">
                <a:solidFill>
                  <a:srgbClr val="002060"/>
                </a:solidFill>
              </a:rPr>
              <a:t>Üks verekottide ja reaktiivide pakkuja</a:t>
            </a:r>
          </a:p>
          <a:p>
            <a:pPr marL="355600" indent="-355600" algn="just">
              <a:buFont typeface="Wingdings" panose="05000000000000000000" pitchFamily="2" charset="2"/>
              <a:buChar char="§"/>
            </a:pPr>
            <a:r>
              <a:rPr lang="et-EE" sz="2200" dirty="0" smtClean="0">
                <a:solidFill>
                  <a:srgbClr val="002060"/>
                </a:solidFill>
              </a:rPr>
              <a:t>IT süsteem </a:t>
            </a:r>
            <a:r>
              <a:rPr lang="et-EE" sz="1800" dirty="0" smtClean="0">
                <a:solidFill>
                  <a:srgbClr val="002060"/>
                </a:solidFill>
              </a:rPr>
              <a:t>(sisaldab olulisi andmeid</a:t>
            </a:r>
            <a:r>
              <a:rPr lang="et-EE" sz="1800" dirty="0">
                <a:solidFill>
                  <a:srgbClr val="002060"/>
                </a:solidFill>
              </a:rPr>
              <a:t> </a:t>
            </a:r>
            <a:r>
              <a:rPr lang="et-EE" sz="1800" dirty="0" smtClean="0">
                <a:solidFill>
                  <a:srgbClr val="002060"/>
                </a:solidFill>
              </a:rPr>
              <a:t>ja on kasutusel kogu riigis)</a:t>
            </a:r>
          </a:p>
          <a:p>
            <a:pPr marL="355600" indent="-355600" algn="just">
              <a:buFont typeface="Wingdings" panose="05000000000000000000" pitchFamily="2" charset="2"/>
              <a:buChar char="§"/>
            </a:pPr>
            <a:r>
              <a:rPr lang="et-EE" sz="2200" dirty="0">
                <a:solidFill>
                  <a:srgbClr val="002060"/>
                </a:solidFill>
              </a:rPr>
              <a:t>T</a:t>
            </a:r>
            <a:r>
              <a:rPr lang="et-EE" sz="2200" dirty="0" smtClean="0">
                <a:solidFill>
                  <a:srgbClr val="002060"/>
                </a:solidFill>
              </a:rPr>
              <a:t>ransport </a:t>
            </a:r>
            <a:r>
              <a:rPr lang="et-EE" sz="1800" dirty="0" smtClean="0">
                <a:solidFill>
                  <a:srgbClr val="002060"/>
                </a:solidFill>
              </a:rPr>
              <a:t>(sagedased logistika probleemid, looduskatastroofide tagajärjel infrastruktuuride purustused)</a:t>
            </a:r>
          </a:p>
          <a:p>
            <a:pPr marL="355600" indent="-355600" algn="just">
              <a:buFont typeface="Wingdings" panose="05000000000000000000" pitchFamily="2" charset="2"/>
              <a:buChar char="§"/>
            </a:pPr>
            <a:endParaRPr lang="et-EE" sz="2200" dirty="0" smtClean="0">
              <a:solidFill>
                <a:schemeClr val="bg1"/>
              </a:solidFill>
            </a:endParaRPr>
          </a:p>
        </p:txBody>
      </p:sp>
    </p:spTree>
    <p:extLst>
      <p:ext uri="{BB962C8B-B14F-4D97-AF65-F5344CB8AC3E}">
        <p14:creationId xmlns:p14="http://schemas.microsoft.com/office/powerpoint/2010/main" val="134573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970987" y="3756075"/>
            <a:ext cx="5382813" cy="2830317"/>
          </a:xfrm>
          <a:prstGeom prst="rect">
            <a:avLst/>
          </a:prstGeom>
        </p:spPr>
      </p:pic>
      <p:sp>
        <p:nvSpPr>
          <p:cNvPr id="2" name="Title 1"/>
          <p:cNvSpPr>
            <a:spLocks noGrp="1"/>
          </p:cNvSpPr>
          <p:nvPr>
            <p:ph type="title"/>
          </p:nvPr>
        </p:nvSpPr>
        <p:spPr>
          <a:xfrm>
            <a:off x="838200" y="365126"/>
            <a:ext cx="10515600" cy="962932"/>
          </a:xfrm>
        </p:spPr>
        <p:txBody>
          <a:bodyPr>
            <a:normAutofit/>
          </a:bodyPr>
          <a:lstStyle/>
          <a:p>
            <a:pPr algn="ctr"/>
            <a:r>
              <a:rPr lang="et-EE" sz="4800" b="1" dirty="0" smtClean="0">
                <a:solidFill>
                  <a:srgbClr val="002060"/>
                </a:solidFill>
              </a:rPr>
              <a:t>NATO vere paneel</a:t>
            </a:r>
            <a:endParaRPr lang="et-EE" sz="4800" b="1" dirty="0">
              <a:solidFill>
                <a:srgbClr val="002060"/>
              </a:solidFill>
            </a:endParaRPr>
          </a:p>
        </p:txBody>
      </p:sp>
      <p:pic>
        <p:nvPicPr>
          <p:cNvPr id="3" name="Picture 2"/>
          <p:cNvPicPr>
            <a:picLocks noChangeAspect="1"/>
          </p:cNvPicPr>
          <p:nvPr/>
        </p:nvPicPr>
        <p:blipFill>
          <a:blip r:embed="rId4"/>
          <a:stretch>
            <a:fillRect/>
          </a:stretch>
        </p:blipFill>
        <p:spPr>
          <a:xfrm>
            <a:off x="8393561" y="1687753"/>
            <a:ext cx="3598917" cy="2189401"/>
          </a:xfrm>
          <a:prstGeom prst="rect">
            <a:avLst/>
          </a:prstGeom>
        </p:spPr>
      </p:pic>
      <p:pic>
        <p:nvPicPr>
          <p:cNvPr id="4" name="Picture 3"/>
          <p:cNvPicPr>
            <a:picLocks noChangeAspect="1"/>
          </p:cNvPicPr>
          <p:nvPr/>
        </p:nvPicPr>
        <p:blipFill>
          <a:blip r:embed="rId5"/>
          <a:stretch>
            <a:fillRect/>
          </a:stretch>
        </p:blipFill>
        <p:spPr>
          <a:xfrm>
            <a:off x="9714329" y="122462"/>
            <a:ext cx="2368133" cy="1205595"/>
          </a:xfrm>
          <a:prstGeom prst="rect">
            <a:avLst/>
          </a:prstGeom>
        </p:spPr>
      </p:pic>
      <p:pic>
        <p:nvPicPr>
          <p:cNvPr id="5" name="Picture 4"/>
          <p:cNvPicPr>
            <a:picLocks noChangeAspect="1"/>
          </p:cNvPicPr>
          <p:nvPr/>
        </p:nvPicPr>
        <p:blipFill rotWithShape="1">
          <a:blip r:embed="rId6"/>
          <a:srcRect b="15595"/>
          <a:stretch/>
        </p:blipFill>
        <p:spPr>
          <a:xfrm>
            <a:off x="159964" y="1594969"/>
            <a:ext cx="3310335" cy="2679173"/>
          </a:xfrm>
          <a:prstGeom prst="rect">
            <a:avLst/>
          </a:prstGeom>
        </p:spPr>
      </p:pic>
      <p:sp>
        <p:nvSpPr>
          <p:cNvPr id="7" name="Rectangle 6"/>
          <p:cNvSpPr/>
          <p:nvPr/>
        </p:nvSpPr>
        <p:spPr>
          <a:xfrm>
            <a:off x="205536" y="4188390"/>
            <a:ext cx="3264761" cy="1200329"/>
          </a:xfrm>
          <a:prstGeom prst="rect">
            <a:avLst/>
          </a:prstGeom>
        </p:spPr>
        <p:txBody>
          <a:bodyPr wrap="square">
            <a:spAutoFit/>
          </a:bodyPr>
          <a:lstStyle/>
          <a:p>
            <a:pPr algn="ctr"/>
            <a:r>
              <a:rPr lang="et-EE" sz="2000" b="1" dirty="0"/>
              <a:t>NATO standard</a:t>
            </a:r>
          </a:p>
          <a:p>
            <a:pPr algn="ctr"/>
            <a:r>
              <a:rPr lang="et-EE" sz="2000" dirty="0" smtClean="0"/>
              <a:t>8 </a:t>
            </a:r>
            <a:r>
              <a:rPr lang="et-EE" sz="2000" dirty="0"/>
              <a:t>ühikut </a:t>
            </a:r>
            <a:r>
              <a:rPr lang="et-EE" sz="2000" dirty="0" smtClean="0"/>
              <a:t>täisvere ekvivalenti* </a:t>
            </a:r>
            <a:r>
              <a:rPr lang="et-EE" sz="2000" dirty="0"/>
              <a:t>patsiendi </a:t>
            </a:r>
            <a:r>
              <a:rPr lang="et-EE" sz="2000" dirty="0" smtClean="0"/>
              <a:t>kohta</a:t>
            </a:r>
            <a:endParaRPr lang="et-EE" sz="1100" b="1" dirty="0"/>
          </a:p>
          <a:p>
            <a:pPr algn="ctr"/>
            <a:r>
              <a:rPr lang="en-US" sz="1200" dirty="0">
                <a:solidFill>
                  <a:schemeClr val="bg2">
                    <a:lumMod val="25000"/>
                  </a:schemeClr>
                </a:solidFill>
              </a:rPr>
              <a:t>*WBE = 1 RBC, 1 FFP, 0.2 CRYO, 0.2 </a:t>
            </a:r>
            <a:r>
              <a:rPr lang="en-US" sz="1200" dirty="0" err="1">
                <a:solidFill>
                  <a:schemeClr val="bg2">
                    <a:lumMod val="25000"/>
                  </a:schemeClr>
                </a:solidFill>
              </a:rPr>
              <a:t>Plt</a:t>
            </a:r>
            <a:r>
              <a:rPr lang="en-US" sz="1200" dirty="0">
                <a:solidFill>
                  <a:schemeClr val="bg2">
                    <a:lumMod val="25000"/>
                  </a:schemeClr>
                </a:solidFill>
              </a:rPr>
              <a:t> or 1 WB</a:t>
            </a:r>
            <a:endParaRPr lang="et-EE" sz="1200" b="1" dirty="0">
              <a:solidFill>
                <a:schemeClr val="bg2">
                  <a:lumMod val="25000"/>
                </a:schemeClr>
              </a:solidFill>
            </a:endParaRPr>
          </a:p>
        </p:txBody>
      </p:sp>
      <p:sp>
        <p:nvSpPr>
          <p:cNvPr id="9" name="Rectangle 8"/>
          <p:cNvSpPr/>
          <p:nvPr/>
        </p:nvSpPr>
        <p:spPr>
          <a:xfrm>
            <a:off x="2859598" y="1109057"/>
            <a:ext cx="6737935" cy="461665"/>
          </a:xfrm>
          <a:prstGeom prst="rect">
            <a:avLst/>
          </a:prstGeom>
        </p:spPr>
        <p:txBody>
          <a:bodyPr wrap="none">
            <a:spAutoFit/>
          </a:bodyPr>
          <a:lstStyle/>
          <a:p>
            <a:r>
              <a:rPr lang="et-EE" sz="2400" b="1" dirty="0" smtClean="0">
                <a:solidFill>
                  <a:srgbClr val="C00000"/>
                </a:solidFill>
              </a:rPr>
              <a:t>Riikliku </a:t>
            </a:r>
            <a:r>
              <a:rPr lang="et-EE" sz="2400" b="1" dirty="0" smtClean="0">
                <a:solidFill>
                  <a:srgbClr val="C00000"/>
                </a:solidFill>
              </a:rPr>
              <a:t>vereprogrammi koostamine </a:t>
            </a:r>
            <a:r>
              <a:rPr lang="et-EE" sz="2400" b="1" dirty="0">
                <a:solidFill>
                  <a:srgbClr val="C00000"/>
                </a:solidFill>
              </a:rPr>
              <a:t>on hädavajalik!</a:t>
            </a:r>
          </a:p>
        </p:txBody>
      </p:sp>
      <p:sp>
        <p:nvSpPr>
          <p:cNvPr id="14" name="Rectangle 13"/>
          <p:cNvSpPr/>
          <p:nvPr/>
        </p:nvSpPr>
        <p:spPr>
          <a:xfrm>
            <a:off x="3569090" y="2148759"/>
            <a:ext cx="5318952" cy="1446550"/>
          </a:xfrm>
          <a:prstGeom prst="rect">
            <a:avLst/>
          </a:prstGeom>
        </p:spPr>
        <p:txBody>
          <a:bodyPr wrap="square">
            <a:spAutoFit/>
          </a:bodyPr>
          <a:lstStyle/>
          <a:p>
            <a:r>
              <a:rPr lang="et-EE" sz="2000" b="1" dirty="0">
                <a:solidFill>
                  <a:srgbClr val="C00000"/>
                </a:solidFill>
              </a:rPr>
              <a:t>Sõja korral veretarbimine suureneb </a:t>
            </a:r>
            <a:r>
              <a:rPr lang="et-EE" sz="2000" b="1" dirty="0" smtClean="0">
                <a:solidFill>
                  <a:srgbClr val="C00000"/>
                </a:solidFill>
              </a:rPr>
              <a:t>kiiresti </a:t>
            </a:r>
          </a:p>
          <a:p>
            <a:r>
              <a:rPr lang="et-EE" sz="2000" dirty="0" smtClean="0"/>
              <a:t>Päevane vere vajadus hinnanguliselt</a:t>
            </a:r>
          </a:p>
          <a:p>
            <a:r>
              <a:rPr lang="et-EE" sz="2400" b="1" dirty="0" smtClean="0"/>
              <a:t>= </a:t>
            </a:r>
            <a:r>
              <a:rPr lang="et-EE" sz="2400" b="1" dirty="0"/>
              <a:t>160 </a:t>
            </a:r>
            <a:r>
              <a:rPr lang="et-EE" sz="2400" b="1" dirty="0" smtClean="0"/>
              <a:t>WB või</a:t>
            </a:r>
            <a:endParaRPr lang="et-EE" sz="2400" b="1" dirty="0"/>
          </a:p>
          <a:p>
            <a:r>
              <a:rPr lang="et-EE" sz="2400" b="1" dirty="0" smtClean="0"/>
              <a:t>= 160 </a:t>
            </a:r>
            <a:r>
              <a:rPr lang="et-EE" sz="2400" b="1" dirty="0"/>
              <a:t>RBC, 160 FFP, 40 CRYO, 40 </a:t>
            </a:r>
            <a:r>
              <a:rPr lang="et-EE" sz="2400" b="1" dirty="0" err="1" smtClean="0"/>
              <a:t>Plt</a:t>
            </a:r>
            <a:endParaRPr lang="et-EE" sz="2400" b="1" dirty="0" smtClean="0"/>
          </a:p>
        </p:txBody>
      </p:sp>
      <p:sp>
        <p:nvSpPr>
          <p:cNvPr id="15" name="Rectangle 14"/>
          <p:cNvSpPr/>
          <p:nvPr/>
        </p:nvSpPr>
        <p:spPr>
          <a:xfrm>
            <a:off x="205536" y="5527057"/>
            <a:ext cx="5511490" cy="830997"/>
          </a:xfrm>
          <a:prstGeom prst="rect">
            <a:avLst/>
          </a:prstGeom>
        </p:spPr>
        <p:txBody>
          <a:bodyPr wrap="square">
            <a:spAutoFit/>
          </a:bodyPr>
          <a:lstStyle/>
          <a:p>
            <a:pPr algn="ctr"/>
            <a:r>
              <a:rPr lang="et-EE" sz="2400" b="1" dirty="0">
                <a:solidFill>
                  <a:srgbClr val="C00000"/>
                </a:solidFill>
              </a:rPr>
              <a:t>Suuremate lahingoperatsioonide korral kuni 10 000 doosi </a:t>
            </a:r>
            <a:r>
              <a:rPr lang="et-EE" sz="2400" b="1" dirty="0" smtClean="0">
                <a:solidFill>
                  <a:srgbClr val="C00000"/>
                </a:solidFill>
              </a:rPr>
              <a:t>WBE* </a:t>
            </a:r>
            <a:r>
              <a:rPr lang="et-EE" sz="2400" b="1" dirty="0">
                <a:solidFill>
                  <a:srgbClr val="C00000"/>
                </a:solidFill>
              </a:rPr>
              <a:t>nädalas</a:t>
            </a:r>
          </a:p>
        </p:txBody>
      </p:sp>
      <p:pic>
        <p:nvPicPr>
          <p:cNvPr id="17" name="Picture 16"/>
          <p:cNvPicPr>
            <a:picLocks noChangeAspect="1"/>
          </p:cNvPicPr>
          <p:nvPr/>
        </p:nvPicPr>
        <p:blipFill>
          <a:blip r:embed="rId7"/>
          <a:stretch>
            <a:fillRect/>
          </a:stretch>
        </p:blipFill>
        <p:spPr>
          <a:xfrm>
            <a:off x="3515869" y="3969561"/>
            <a:ext cx="2201157" cy="1488327"/>
          </a:xfrm>
          <a:prstGeom prst="rect">
            <a:avLst/>
          </a:prstGeom>
        </p:spPr>
      </p:pic>
    </p:spTree>
    <p:extLst>
      <p:ext uri="{BB962C8B-B14F-4D97-AF65-F5344CB8AC3E}">
        <p14:creationId xmlns:p14="http://schemas.microsoft.com/office/powerpoint/2010/main" val="3253600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4162" y="3429000"/>
            <a:ext cx="6132808" cy="2721429"/>
          </a:xfrm>
        </p:spPr>
        <p:txBody>
          <a:bodyPr>
            <a:normAutofit fontScale="92500" lnSpcReduction="20000"/>
          </a:bodyPr>
          <a:lstStyle/>
          <a:p>
            <a:pPr marL="0" indent="0" algn="ctr">
              <a:lnSpc>
                <a:spcPct val="100000"/>
              </a:lnSpc>
              <a:spcBef>
                <a:spcPts val="1200"/>
              </a:spcBef>
              <a:spcAft>
                <a:spcPts val="1200"/>
              </a:spcAft>
              <a:buNone/>
            </a:pPr>
            <a:r>
              <a:rPr lang="et-EE" sz="2400" dirty="0" smtClean="0">
                <a:solidFill>
                  <a:srgbClr val="002060"/>
                </a:solidFill>
              </a:rPr>
              <a:t>Praegu kogutakse Põhja- ja </a:t>
            </a:r>
            <a:r>
              <a:rPr lang="et-EE" sz="2400" dirty="0">
                <a:solidFill>
                  <a:srgbClr val="002060"/>
                </a:solidFill>
              </a:rPr>
              <a:t>B</a:t>
            </a:r>
            <a:r>
              <a:rPr lang="et-EE" sz="2400" dirty="0" smtClean="0">
                <a:solidFill>
                  <a:srgbClr val="002060"/>
                </a:solidFill>
              </a:rPr>
              <a:t>altimaades kokku </a:t>
            </a:r>
          </a:p>
          <a:p>
            <a:pPr marL="0" indent="0" algn="ctr">
              <a:lnSpc>
                <a:spcPct val="100000"/>
              </a:lnSpc>
              <a:spcBef>
                <a:spcPts val="1200"/>
              </a:spcBef>
              <a:spcAft>
                <a:spcPts val="1200"/>
              </a:spcAft>
              <a:buNone/>
            </a:pPr>
            <a:r>
              <a:rPr lang="et-EE" sz="2400" b="1" dirty="0" smtClean="0">
                <a:solidFill>
                  <a:srgbClr val="002060"/>
                </a:solidFill>
              </a:rPr>
              <a:t>3040 </a:t>
            </a:r>
            <a:r>
              <a:rPr lang="et-EE" sz="2400" b="1" dirty="0" err="1">
                <a:solidFill>
                  <a:srgbClr val="002060"/>
                </a:solidFill>
              </a:rPr>
              <a:t>donatsiooni</a:t>
            </a:r>
            <a:r>
              <a:rPr lang="et-EE" sz="2400" b="1" dirty="0">
                <a:solidFill>
                  <a:srgbClr val="002060"/>
                </a:solidFill>
              </a:rPr>
              <a:t> </a:t>
            </a:r>
            <a:r>
              <a:rPr lang="et-EE" sz="2400" b="1" dirty="0" smtClean="0">
                <a:solidFill>
                  <a:srgbClr val="002060"/>
                </a:solidFill>
              </a:rPr>
              <a:t>päevas</a:t>
            </a:r>
            <a:endParaRPr lang="et-EE" sz="2400" b="1" dirty="0">
              <a:solidFill>
                <a:srgbClr val="002060"/>
              </a:solidFill>
            </a:endParaRPr>
          </a:p>
          <a:p>
            <a:pPr marL="0" indent="0" algn="ctr">
              <a:lnSpc>
                <a:spcPct val="100000"/>
              </a:lnSpc>
              <a:spcBef>
                <a:spcPts val="1200"/>
              </a:spcBef>
              <a:spcAft>
                <a:spcPts val="1200"/>
              </a:spcAft>
              <a:buNone/>
            </a:pPr>
            <a:r>
              <a:rPr lang="et-EE" sz="2400" dirty="0" smtClean="0">
                <a:solidFill>
                  <a:srgbClr val="002060"/>
                </a:solidFill>
              </a:rPr>
              <a:t>Kui </a:t>
            </a:r>
            <a:r>
              <a:rPr lang="et-EE" sz="2400" dirty="0">
                <a:solidFill>
                  <a:srgbClr val="002060"/>
                </a:solidFill>
              </a:rPr>
              <a:t>Põhja- ja Baltimaades </a:t>
            </a:r>
            <a:r>
              <a:rPr lang="et-EE" sz="2400" dirty="0" smtClean="0">
                <a:solidFill>
                  <a:srgbClr val="002060"/>
                </a:solidFill>
              </a:rPr>
              <a:t>on </a:t>
            </a:r>
            <a:r>
              <a:rPr lang="et-EE" sz="2400" b="1" dirty="0">
                <a:solidFill>
                  <a:srgbClr val="002060"/>
                </a:solidFill>
              </a:rPr>
              <a:t>3% doonoreid</a:t>
            </a:r>
            <a:r>
              <a:rPr lang="et-EE" sz="2400" dirty="0">
                <a:solidFill>
                  <a:srgbClr val="002060"/>
                </a:solidFill>
              </a:rPr>
              <a:t>, kes annavad verd </a:t>
            </a:r>
            <a:r>
              <a:rPr lang="et-EE" sz="2400" b="1" dirty="0">
                <a:solidFill>
                  <a:srgbClr val="002060"/>
                </a:solidFill>
              </a:rPr>
              <a:t>1,8 korda</a:t>
            </a:r>
            <a:r>
              <a:rPr lang="et-EE" sz="2400" dirty="0">
                <a:solidFill>
                  <a:srgbClr val="002060"/>
                </a:solidFill>
              </a:rPr>
              <a:t> </a:t>
            </a:r>
            <a:r>
              <a:rPr lang="et-EE" sz="2400" dirty="0" smtClean="0">
                <a:solidFill>
                  <a:srgbClr val="002060"/>
                </a:solidFill>
              </a:rPr>
              <a:t>aastas, siis on võimalik koguda </a:t>
            </a:r>
          </a:p>
          <a:p>
            <a:pPr marL="0" indent="0" algn="ctr">
              <a:lnSpc>
                <a:spcPct val="100000"/>
              </a:lnSpc>
              <a:spcBef>
                <a:spcPts val="1200"/>
              </a:spcBef>
              <a:spcAft>
                <a:spcPts val="1200"/>
              </a:spcAft>
              <a:buNone/>
            </a:pPr>
            <a:r>
              <a:rPr lang="et-EE" sz="2600" b="1" dirty="0" smtClean="0">
                <a:solidFill>
                  <a:srgbClr val="CC0000"/>
                </a:solidFill>
              </a:rPr>
              <a:t>5163 </a:t>
            </a:r>
            <a:r>
              <a:rPr lang="et-EE" sz="2600" b="1" dirty="0" err="1" smtClean="0">
                <a:solidFill>
                  <a:srgbClr val="CC0000"/>
                </a:solidFill>
              </a:rPr>
              <a:t>donatsiooni</a:t>
            </a:r>
            <a:r>
              <a:rPr lang="et-EE" sz="2600" b="1" dirty="0" smtClean="0">
                <a:solidFill>
                  <a:srgbClr val="CC0000"/>
                </a:solidFill>
              </a:rPr>
              <a:t> päevas</a:t>
            </a:r>
            <a:endParaRPr lang="et-EE" sz="2600" b="1" dirty="0">
              <a:solidFill>
                <a:srgbClr val="CC0000"/>
              </a:solidFill>
            </a:endParaRPr>
          </a:p>
        </p:txBody>
      </p:sp>
      <p:pic>
        <p:nvPicPr>
          <p:cNvPr id="4" name="Picture 3"/>
          <p:cNvPicPr>
            <a:picLocks noChangeAspect="1"/>
          </p:cNvPicPr>
          <p:nvPr/>
        </p:nvPicPr>
        <p:blipFill>
          <a:blip r:embed="rId3"/>
          <a:stretch>
            <a:fillRect/>
          </a:stretch>
        </p:blipFill>
        <p:spPr>
          <a:xfrm>
            <a:off x="5422439" y="337456"/>
            <a:ext cx="6436255" cy="2819402"/>
          </a:xfrm>
          <a:prstGeom prst="rect">
            <a:avLst/>
          </a:prstGeom>
        </p:spPr>
      </p:pic>
      <p:pic>
        <p:nvPicPr>
          <p:cNvPr id="7" name="Picture 6"/>
          <p:cNvPicPr>
            <a:picLocks noChangeAspect="1"/>
          </p:cNvPicPr>
          <p:nvPr/>
        </p:nvPicPr>
        <p:blipFill>
          <a:blip r:embed="rId4"/>
          <a:stretch>
            <a:fillRect/>
          </a:stretch>
        </p:blipFill>
        <p:spPr>
          <a:xfrm>
            <a:off x="0" y="0"/>
            <a:ext cx="5422439" cy="6858000"/>
          </a:xfrm>
          <a:prstGeom prst="rect">
            <a:avLst/>
          </a:prstGeom>
        </p:spPr>
      </p:pic>
      <p:sp>
        <p:nvSpPr>
          <p:cNvPr id="8" name="Rectangle 7"/>
          <p:cNvSpPr/>
          <p:nvPr/>
        </p:nvSpPr>
        <p:spPr>
          <a:xfrm>
            <a:off x="5422439" y="1066800"/>
            <a:ext cx="6436255" cy="348343"/>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9938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282406" cy="6858000"/>
          </a:xfrm>
          <a:prstGeom prst="rect">
            <a:avLst/>
          </a:prstGeom>
        </p:spPr>
      </p:pic>
    </p:spTree>
    <p:extLst>
      <p:ext uri="{BB962C8B-B14F-4D97-AF65-F5344CB8AC3E}">
        <p14:creationId xmlns:p14="http://schemas.microsoft.com/office/powerpoint/2010/main" val="360540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00" t="752" r="1143" b="6579"/>
          <a:stretch/>
        </p:blipFill>
        <p:spPr>
          <a:xfrm>
            <a:off x="0" y="0"/>
            <a:ext cx="12289634" cy="6965052"/>
          </a:xfrm>
          <a:prstGeom prst="rect">
            <a:avLst/>
          </a:prstGeom>
        </p:spPr>
      </p:pic>
      <p:sp>
        <p:nvSpPr>
          <p:cNvPr id="3" name="Content Placeholder 2"/>
          <p:cNvSpPr txBox="1">
            <a:spLocks/>
          </p:cNvSpPr>
          <p:nvPr/>
        </p:nvSpPr>
        <p:spPr>
          <a:xfrm>
            <a:off x="389034" y="2552072"/>
            <a:ext cx="5755783" cy="9304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t-EE" sz="4400" dirty="0" smtClean="0">
                <a:latin typeface="Georgia" panose="02040502050405020303" pitchFamily="18" charset="0"/>
              </a:rPr>
              <a:t>ETTEVALMISTUS !!!</a:t>
            </a:r>
            <a:endParaRPr lang="et-EE" sz="4400" dirty="0">
              <a:latin typeface="Georgia" panose="02040502050405020303" pitchFamily="18" charset="0"/>
            </a:endParaRPr>
          </a:p>
        </p:txBody>
      </p:sp>
    </p:spTree>
    <p:extLst>
      <p:ext uri="{BB962C8B-B14F-4D97-AF65-F5344CB8AC3E}">
        <p14:creationId xmlns:p14="http://schemas.microsoft.com/office/powerpoint/2010/main" val="141243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rPr>
              <a:t>Nordic Blood Preparedness </a:t>
            </a:r>
            <a:r>
              <a:rPr lang="en-US" sz="4800" b="1" dirty="0" smtClean="0">
                <a:solidFill>
                  <a:srgbClr val="002060"/>
                </a:solidFill>
              </a:rPr>
              <a:t>Meeting </a:t>
            </a:r>
            <a:r>
              <a:rPr lang="et-EE" dirty="0" smtClean="0">
                <a:solidFill>
                  <a:srgbClr val="002060"/>
                </a:solidFill>
              </a:rPr>
              <a:t/>
            </a:r>
            <a:br>
              <a:rPr lang="et-EE" dirty="0" smtClean="0">
                <a:solidFill>
                  <a:srgbClr val="002060"/>
                </a:solidFill>
              </a:rPr>
            </a:br>
            <a:r>
              <a:rPr lang="en-US" sz="3200" dirty="0" smtClean="0">
                <a:solidFill>
                  <a:srgbClr val="002060"/>
                </a:solidFill>
              </a:rPr>
              <a:t>Nov</a:t>
            </a:r>
            <a:r>
              <a:rPr lang="en-US" sz="3200" dirty="0">
                <a:solidFill>
                  <a:srgbClr val="002060"/>
                </a:solidFill>
              </a:rPr>
              <a:t>. 19-21 </a:t>
            </a:r>
            <a:r>
              <a:rPr lang="en-US" sz="3200" dirty="0" smtClean="0">
                <a:solidFill>
                  <a:srgbClr val="002060"/>
                </a:solidFill>
              </a:rPr>
              <a:t>2024</a:t>
            </a:r>
            <a:endParaRPr lang="et-EE" sz="3200" dirty="0">
              <a:solidFill>
                <a:srgbClr val="002060"/>
              </a:solidFill>
            </a:endParaRPr>
          </a:p>
        </p:txBody>
      </p:sp>
      <p:sp>
        <p:nvSpPr>
          <p:cNvPr id="3" name="Content Placeholder 2"/>
          <p:cNvSpPr>
            <a:spLocks noGrp="1"/>
          </p:cNvSpPr>
          <p:nvPr>
            <p:ph sz="half" idx="1"/>
          </p:nvPr>
        </p:nvSpPr>
        <p:spPr>
          <a:xfrm>
            <a:off x="525081" y="2058293"/>
            <a:ext cx="5240719" cy="1955787"/>
          </a:xfrm>
        </p:spPr>
        <p:txBody>
          <a:bodyPr>
            <a:normAutofit lnSpcReduction="10000"/>
          </a:bodyPr>
          <a:lstStyle/>
          <a:p>
            <a:pPr marL="0" indent="0">
              <a:buNone/>
            </a:pPr>
            <a:r>
              <a:rPr lang="et-EE" b="1" dirty="0">
                <a:solidFill>
                  <a:srgbClr val="002060"/>
                </a:solidFill>
              </a:rPr>
              <a:t>Kohtumise </a:t>
            </a:r>
            <a:r>
              <a:rPr lang="et-EE" b="1" dirty="0" smtClean="0">
                <a:solidFill>
                  <a:srgbClr val="002060"/>
                </a:solidFill>
              </a:rPr>
              <a:t>eesmärk</a:t>
            </a:r>
          </a:p>
          <a:p>
            <a:pPr marL="0" indent="0" algn="just">
              <a:buNone/>
            </a:pPr>
            <a:r>
              <a:rPr lang="et-EE" sz="2400" dirty="0" smtClean="0">
                <a:solidFill>
                  <a:srgbClr val="002060"/>
                </a:solidFill>
              </a:rPr>
              <a:t>Luua koordineeritud ja jätkusuutlik koostööprogramm, et tagada piisav verevarustus ning valmisolek kriisiks ja sõjaks põhjamaades</a:t>
            </a:r>
            <a:r>
              <a:rPr lang="et-EE" dirty="0" smtClean="0">
                <a:solidFill>
                  <a:srgbClr val="002060"/>
                </a:solidFill>
              </a:rPr>
              <a:t>.</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l="438" t="1668" r="9380" b="3278"/>
          <a:stretch/>
        </p:blipFill>
        <p:spPr>
          <a:xfrm>
            <a:off x="5893326" y="2058293"/>
            <a:ext cx="6119604" cy="367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1"/>
          </p:nvPr>
        </p:nvSpPr>
        <p:spPr>
          <a:xfrm>
            <a:off x="604910" y="4060371"/>
            <a:ext cx="5160890" cy="2162628"/>
          </a:xfrm>
        </p:spPr>
        <p:txBody>
          <a:bodyPr>
            <a:normAutofit fontScale="40000" lnSpcReduction="20000"/>
          </a:bodyPr>
          <a:lstStyle/>
          <a:p>
            <a:pPr marL="0" indent="0" algn="just">
              <a:lnSpc>
                <a:spcPct val="120000"/>
              </a:lnSpc>
              <a:spcBef>
                <a:spcPts val="600"/>
              </a:spcBef>
              <a:buNone/>
            </a:pPr>
            <a:r>
              <a:rPr lang="et-EE" sz="4500" b="1" dirty="0" smtClean="0">
                <a:solidFill>
                  <a:srgbClr val="002060"/>
                </a:solidFill>
              </a:rPr>
              <a:t>Eestist osalesid:</a:t>
            </a:r>
          </a:p>
          <a:p>
            <a:pPr marL="354013" indent="-354013" algn="just">
              <a:lnSpc>
                <a:spcPct val="120000"/>
              </a:lnSpc>
              <a:spcBef>
                <a:spcPts val="600"/>
              </a:spcBef>
              <a:buFont typeface="Wingdings" panose="05000000000000000000" pitchFamily="2" charset="2"/>
              <a:buChar char="§"/>
            </a:pPr>
            <a:r>
              <a:rPr lang="et-EE" sz="4000" dirty="0" err="1" smtClean="0">
                <a:solidFill>
                  <a:srgbClr val="002060"/>
                </a:solidFill>
              </a:rPr>
              <a:t>Stig</a:t>
            </a:r>
            <a:r>
              <a:rPr lang="et-EE" sz="4000" dirty="0" smtClean="0">
                <a:solidFill>
                  <a:srgbClr val="002060"/>
                </a:solidFill>
              </a:rPr>
              <a:t> </a:t>
            </a:r>
            <a:r>
              <a:rPr lang="et-EE" sz="4000" dirty="0" err="1" smtClean="0">
                <a:solidFill>
                  <a:srgbClr val="002060"/>
                </a:solidFill>
              </a:rPr>
              <a:t>Benström</a:t>
            </a:r>
            <a:r>
              <a:rPr lang="et-EE" sz="4000" dirty="0" smtClean="0">
                <a:solidFill>
                  <a:srgbClr val="002060"/>
                </a:solidFill>
              </a:rPr>
              <a:t>, sõja- ja katastroofi-meditsiinikeskus</a:t>
            </a:r>
          </a:p>
          <a:p>
            <a:pPr marL="354013" indent="-354013" algn="just">
              <a:lnSpc>
                <a:spcPct val="120000"/>
              </a:lnSpc>
              <a:spcBef>
                <a:spcPts val="600"/>
              </a:spcBef>
              <a:buFont typeface="Wingdings" panose="05000000000000000000" pitchFamily="2" charset="2"/>
              <a:buChar char="§"/>
            </a:pPr>
            <a:r>
              <a:rPr lang="et-EE" sz="4000" dirty="0" smtClean="0">
                <a:solidFill>
                  <a:srgbClr val="002060"/>
                </a:solidFill>
              </a:rPr>
              <a:t>Terje Robal, terviseamet</a:t>
            </a:r>
          </a:p>
          <a:p>
            <a:pPr marL="354013" indent="-354013" algn="just">
              <a:lnSpc>
                <a:spcPct val="120000"/>
              </a:lnSpc>
              <a:spcBef>
                <a:spcPts val="600"/>
              </a:spcBef>
              <a:buFont typeface="Wingdings" panose="05000000000000000000" pitchFamily="2" charset="2"/>
              <a:buChar char="§"/>
            </a:pPr>
            <a:r>
              <a:rPr lang="et-EE" sz="4000" dirty="0" smtClean="0">
                <a:solidFill>
                  <a:srgbClr val="002060"/>
                </a:solidFill>
              </a:rPr>
              <a:t>Allan Reinapae, ravimiamet</a:t>
            </a:r>
          </a:p>
          <a:p>
            <a:pPr marL="354013" indent="-354013" algn="just">
              <a:lnSpc>
                <a:spcPct val="120000"/>
              </a:lnSpc>
              <a:spcBef>
                <a:spcPts val="600"/>
              </a:spcBef>
              <a:buFont typeface="Wingdings" panose="05000000000000000000" pitchFamily="2" charset="2"/>
              <a:buChar char="§"/>
            </a:pPr>
            <a:r>
              <a:rPr lang="et-EE" sz="4000" dirty="0" smtClean="0">
                <a:solidFill>
                  <a:srgbClr val="002060"/>
                </a:solidFill>
              </a:rPr>
              <a:t>Ave Lellep,  regionaalhaigla </a:t>
            </a:r>
            <a:r>
              <a:rPr lang="et-EE" sz="4000" dirty="0" err="1" smtClean="0">
                <a:solidFill>
                  <a:srgbClr val="002060"/>
                </a:solidFill>
              </a:rPr>
              <a:t>verekeskus</a:t>
            </a:r>
            <a:endParaRPr lang="et-EE" sz="4000" dirty="0" smtClean="0">
              <a:solidFill>
                <a:srgbClr val="002060"/>
              </a:solidFill>
            </a:endParaRPr>
          </a:p>
          <a:p>
            <a:pPr marL="354013" indent="-354013" algn="just">
              <a:buFont typeface="Wingdings" panose="05000000000000000000" pitchFamily="2" charset="2"/>
              <a:buChar char="§"/>
            </a:pPr>
            <a:endParaRPr lang="et-EE" dirty="0"/>
          </a:p>
        </p:txBody>
      </p:sp>
    </p:spTree>
    <p:extLst>
      <p:ext uri="{BB962C8B-B14F-4D97-AF65-F5344CB8AC3E}">
        <p14:creationId xmlns:p14="http://schemas.microsoft.com/office/powerpoint/2010/main" val="1126982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850900"/>
          </a:xfrm>
        </p:spPr>
        <p:txBody>
          <a:bodyPr>
            <a:noAutofit/>
          </a:bodyPr>
          <a:lstStyle/>
          <a:p>
            <a:pPr algn="ctr"/>
            <a:r>
              <a:rPr lang="et-EE" sz="4800" b="1" dirty="0" smtClean="0">
                <a:solidFill>
                  <a:srgbClr val="002060"/>
                </a:solidFill>
              </a:rPr>
              <a:t>Ettevalmistused</a:t>
            </a:r>
            <a:endParaRPr lang="et-EE" sz="4800" b="1" dirty="0">
              <a:solidFill>
                <a:srgbClr val="002060"/>
              </a:solidFill>
            </a:endParaRPr>
          </a:p>
        </p:txBody>
      </p:sp>
      <p:sp>
        <p:nvSpPr>
          <p:cNvPr id="3" name="Content Placeholder 2"/>
          <p:cNvSpPr>
            <a:spLocks noGrp="1"/>
          </p:cNvSpPr>
          <p:nvPr>
            <p:ph idx="1"/>
          </p:nvPr>
        </p:nvSpPr>
        <p:spPr>
          <a:xfrm>
            <a:off x="685800" y="1396328"/>
            <a:ext cx="11125200" cy="5220371"/>
          </a:xfrm>
        </p:spPr>
        <p:txBody>
          <a:bodyPr>
            <a:normAutofit/>
          </a:bodyPr>
          <a:lstStyle/>
          <a:p>
            <a:pPr marL="355600" indent="-355600">
              <a:buFont typeface="Wingdings" panose="05000000000000000000" pitchFamily="2" charset="2"/>
              <a:buChar char="§"/>
            </a:pPr>
            <a:r>
              <a:rPr lang="et-EE" sz="2200" dirty="0" smtClean="0">
                <a:solidFill>
                  <a:srgbClr val="002060"/>
                </a:solidFill>
              </a:rPr>
              <a:t>Alates 07.2023 on kliinilises kasutuses madala </a:t>
            </a:r>
            <a:r>
              <a:rPr lang="et-EE" sz="2200" dirty="0" err="1" smtClean="0">
                <a:solidFill>
                  <a:srgbClr val="002060"/>
                </a:solidFill>
              </a:rPr>
              <a:t>anti-A</a:t>
            </a:r>
            <a:r>
              <a:rPr lang="et-EE" sz="2200" dirty="0" smtClean="0">
                <a:solidFill>
                  <a:srgbClr val="002060"/>
                </a:solidFill>
              </a:rPr>
              <a:t>/-B tiitriga filtreeritud 0+ täisveri </a:t>
            </a:r>
          </a:p>
          <a:p>
            <a:pPr lvl="1">
              <a:buFont typeface="Wingdings" panose="05000000000000000000" pitchFamily="2" charset="2"/>
              <a:buChar char="Ø"/>
            </a:pPr>
            <a:r>
              <a:rPr lang="et-EE" sz="1800" dirty="0" smtClean="0">
                <a:solidFill>
                  <a:srgbClr val="002060"/>
                </a:solidFill>
              </a:rPr>
              <a:t> LT0WB doonorite registris </a:t>
            </a:r>
            <a:r>
              <a:rPr lang="et-EE" sz="1800" b="1" dirty="0" smtClean="0">
                <a:solidFill>
                  <a:srgbClr val="002060"/>
                </a:solidFill>
              </a:rPr>
              <a:t>1626</a:t>
            </a:r>
            <a:r>
              <a:rPr lang="et-EE" sz="1800" dirty="0" smtClean="0">
                <a:solidFill>
                  <a:srgbClr val="002060"/>
                </a:solidFill>
              </a:rPr>
              <a:t> 0+ meest. (Kokku regulaarseid 0+ vereannetajaid </a:t>
            </a:r>
            <a:r>
              <a:rPr lang="et-EE" sz="1800" b="1" dirty="0" smtClean="0">
                <a:solidFill>
                  <a:srgbClr val="002060"/>
                </a:solidFill>
              </a:rPr>
              <a:t>~5500</a:t>
            </a:r>
            <a:r>
              <a:rPr lang="et-EE" sz="1800" dirty="0" smtClean="0">
                <a:solidFill>
                  <a:srgbClr val="002060"/>
                </a:solidFill>
              </a:rPr>
              <a:t>) </a:t>
            </a:r>
          </a:p>
          <a:p>
            <a:pPr marL="355600" indent="-355600">
              <a:spcBef>
                <a:spcPts val="1800"/>
              </a:spcBef>
              <a:buFont typeface="Wingdings" panose="05000000000000000000" pitchFamily="2" charset="2"/>
              <a:buChar char="§"/>
            </a:pPr>
            <a:r>
              <a:rPr lang="et-EE" sz="2200" dirty="0" smtClean="0">
                <a:solidFill>
                  <a:srgbClr val="002060"/>
                </a:solidFill>
              </a:rPr>
              <a:t>Veretoodete sisseveo õiguse taotlus Ravimiametile </a:t>
            </a:r>
          </a:p>
          <a:p>
            <a:pPr lvl="1">
              <a:buFont typeface="Wingdings" panose="05000000000000000000" pitchFamily="2" charset="2"/>
              <a:buChar char="Ø"/>
            </a:pPr>
            <a:r>
              <a:rPr lang="et-EE" sz="1800" dirty="0" smtClean="0">
                <a:solidFill>
                  <a:srgbClr val="002060"/>
                </a:solidFill>
              </a:rPr>
              <a:t> Sisseveo </a:t>
            </a:r>
            <a:r>
              <a:rPr lang="et-EE" sz="1800" dirty="0">
                <a:solidFill>
                  <a:srgbClr val="002060"/>
                </a:solidFill>
              </a:rPr>
              <a:t>protsesside </a:t>
            </a:r>
            <a:r>
              <a:rPr lang="et-EE" sz="1800" dirty="0" smtClean="0">
                <a:solidFill>
                  <a:srgbClr val="002060"/>
                </a:solidFill>
              </a:rPr>
              <a:t>kirjelduste jt korraldust puudutavate dokumentide koostamine, tähtaeg </a:t>
            </a:r>
            <a:r>
              <a:rPr lang="et-EE" sz="1800" dirty="0">
                <a:solidFill>
                  <a:srgbClr val="002060"/>
                </a:solidFill>
              </a:rPr>
              <a:t>10.05.2025. </a:t>
            </a:r>
            <a:endParaRPr lang="et-EE" sz="1800" dirty="0" smtClean="0">
              <a:solidFill>
                <a:srgbClr val="002060"/>
              </a:solidFill>
            </a:endParaRPr>
          </a:p>
          <a:p>
            <a:pPr marL="355600" indent="-355600">
              <a:spcBef>
                <a:spcPts val="1800"/>
              </a:spcBef>
              <a:buFont typeface="Wingdings" panose="05000000000000000000" pitchFamily="2" charset="2"/>
              <a:buChar char="§"/>
            </a:pPr>
            <a:r>
              <a:rPr lang="et-EE" sz="2200" dirty="0">
                <a:solidFill>
                  <a:srgbClr val="002060"/>
                </a:solidFill>
              </a:rPr>
              <a:t>K</a:t>
            </a:r>
            <a:r>
              <a:rPr lang="et-EE" sz="2200" dirty="0" smtClean="0">
                <a:solidFill>
                  <a:srgbClr val="002060"/>
                </a:solidFill>
              </a:rPr>
              <a:t>ülmas säilitatud </a:t>
            </a:r>
            <a:r>
              <a:rPr lang="et-EE" sz="2200" dirty="0" err="1" smtClean="0">
                <a:solidFill>
                  <a:srgbClr val="002060"/>
                </a:solidFill>
              </a:rPr>
              <a:t>trombotsüütide</a:t>
            </a:r>
            <a:r>
              <a:rPr lang="et-EE" sz="2200" dirty="0" smtClean="0">
                <a:solidFill>
                  <a:srgbClr val="002060"/>
                </a:solidFill>
              </a:rPr>
              <a:t> valideerimine </a:t>
            </a:r>
          </a:p>
          <a:p>
            <a:pPr lvl="1">
              <a:buFont typeface="Wingdings" panose="05000000000000000000" pitchFamily="2" charset="2"/>
              <a:buChar char="Ø"/>
            </a:pPr>
            <a:r>
              <a:rPr lang="et-EE" sz="2000" dirty="0">
                <a:solidFill>
                  <a:srgbClr val="002060"/>
                </a:solidFill>
              </a:rPr>
              <a:t> </a:t>
            </a:r>
            <a:r>
              <a:rPr lang="et-EE" sz="1800" dirty="0" smtClean="0">
                <a:solidFill>
                  <a:srgbClr val="002060"/>
                </a:solidFill>
              </a:rPr>
              <a:t>Tulemused 2025 I kv</a:t>
            </a:r>
          </a:p>
          <a:p>
            <a:pPr marL="355600" indent="-355600">
              <a:spcBef>
                <a:spcPts val="1800"/>
              </a:spcBef>
              <a:buFont typeface="Wingdings" panose="05000000000000000000" pitchFamily="2" charset="2"/>
              <a:buChar char="§"/>
            </a:pPr>
            <a:r>
              <a:rPr lang="et-EE" sz="2200" dirty="0" smtClean="0">
                <a:solidFill>
                  <a:srgbClr val="002060"/>
                </a:solidFill>
              </a:rPr>
              <a:t>Plasma kogumise </a:t>
            </a:r>
            <a:r>
              <a:rPr lang="et-EE" sz="2200" dirty="0" err="1" smtClean="0">
                <a:solidFill>
                  <a:srgbClr val="002060"/>
                </a:solidFill>
              </a:rPr>
              <a:t>võimestamine</a:t>
            </a:r>
            <a:endParaRPr lang="et-EE" sz="2200" dirty="0" smtClean="0">
              <a:solidFill>
                <a:srgbClr val="002060"/>
              </a:solidFill>
            </a:endParaRPr>
          </a:p>
          <a:p>
            <a:pPr lvl="1">
              <a:buFont typeface="Wingdings" panose="05000000000000000000" pitchFamily="2" charset="2"/>
              <a:buChar char="Ø"/>
            </a:pPr>
            <a:r>
              <a:rPr lang="et-EE" sz="1800" dirty="0" smtClean="0">
                <a:solidFill>
                  <a:srgbClr val="002060"/>
                </a:solidFill>
              </a:rPr>
              <a:t> 4 + 3 </a:t>
            </a:r>
            <a:r>
              <a:rPr lang="et-EE" sz="1800" dirty="0" err="1" smtClean="0">
                <a:solidFill>
                  <a:srgbClr val="002060"/>
                </a:solidFill>
              </a:rPr>
              <a:t>plasmaafereesi</a:t>
            </a:r>
            <a:r>
              <a:rPr lang="et-EE" sz="1800" dirty="0" smtClean="0">
                <a:solidFill>
                  <a:srgbClr val="002060"/>
                </a:solidFill>
              </a:rPr>
              <a:t> seadet</a:t>
            </a:r>
          </a:p>
          <a:p>
            <a:pPr marL="355600" indent="-355600">
              <a:spcBef>
                <a:spcPts val="1800"/>
              </a:spcBef>
              <a:buFont typeface="Wingdings" panose="05000000000000000000" pitchFamily="2" charset="2"/>
              <a:buChar char="§"/>
            </a:pPr>
            <a:r>
              <a:rPr lang="et-EE" sz="2200" dirty="0" smtClean="0">
                <a:solidFill>
                  <a:srgbClr val="002060"/>
                </a:solidFill>
              </a:rPr>
              <a:t>Kriisiplaan erinevate riskistsenaariumite jaoks </a:t>
            </a:r>
            <a:endParaRPr lang="et-EE" sz="2200" dirty="0">
              <a:solidFill>
                <a:srgbClr val="002060"/>
              </a:solidFill>
            </a:endParaRPr>
          </a:p>
          <a:p>
            <a:pPr lvl="1">
              <a:buFont typeface="Wingdings" panose="05000000000000000000" pitchFamily="2" charset="2"/>
              <a:buChar char="Ø"/>
            </a:pPr>
            <a:r>
              <a:rPr lang="et-EE" sz="1800" dirty="0" smtClean="0">
                <a:solidFill>
                  <a:srgbClr val="002060"/>
                </a:solidFill>
              </a:rPr>
              <a:t>Väljatöötamisel, tähtaeg 2025 I </a:t>
            </a:r>
            <a:r>
              <a:rPr lang="et-EE" sz="1800" dirty="0" err="1" smtClean="0">
                <a:solidFill>
                  <a:srgbClr val="002060"/>
                </a:solidFill>
              </a:rPr>
              <a:t>pa</a:t>
            </a:r>
            <a:endParaRPr lang="et-EE" sz="1800" dirty="0" smtClean="0">
              <a:solidFill>
                <a:srgbClr val="002060"/>
              </a:solidFill>
            </a:endParaRPr>
          </a:p>
          <a:p>
            <a:pPr marL="355600" indent="-355600">
              <a:spcBef>
                <a:spcPts val="1800"/>
              </a:spcBef>
              <a:buFont typeface="Wingdings" panose="05000000000000000000" pitchFamily="2" charset="2"/>
              <a:buChar char="§"/>
            </a:pPr>
            <a:r>
              <a:rPr lang="et-EE" sz="2200" dirty="0" smtClean="0">
                <a:solidFill>
                  <a:srgbClr val="002060"/>
                </a:solidFill>
              </a:rPr>
              <a:t>Koostöö Kaitseväega, doonoripäevad väeüksustes</a:t>
            </a:r>
          </a:p>
          <a:p>
            <a:pPr lvl="1">
              <a:buFont typeface="Wingdings" panose="05000000000000000000" pitchFamily="2" charset="2"/>
              <a:buChar char="Ø"/>
            </a:pPr>
            <a:r>
              <a:rPr lang="et-EE" sz="1800" dirty="0" smtClean="0">
                <a:solidFill>
                  <a:srgbClr val="002060"/>
                </a:solidFill>
              </a:rPr>
              <a:t>Väga väike osaluse % ja KV leige huvi koostööks</a:t>
            </a:r>
          </a:p>
          <a:p>
            <a:pPr marL="355600" indent="-355600">
              <a:buFont typeface="Wingdings" panose="05000000000000000000" pitchFamily="2" charset="2"/>
              <a:buChar char="§"/>
            </a:pPr>
            <a:endParaRPr lang="et-EE" dirty="0"/>
          </a:p>
        </p:txBody>
      </p:sp>
      <p:pic>
        <p:nvPicPr>
          <p:cNvPr id="4" name="Picture 3"/>
          <p:cNvPicPr>
            <a:picLocks noChangeAspect="1"/>
          </p:cNvPicPr>
          <p:nvPr/>
        </p:nvPicPr>
        <p:blipFill>
          <a:blip r:embed="rId3"/>
          <a:stretch>
            <a:fillRect/>
          </a:stretch>
        </p:blipFill>
        <p:spPr>
          <a:xfrm>
            <a:off x="0" y="0"/>
            <a:ext cx="2738438" cy="1010773"/>
          </a:xfrm>
          <a:prstGeom prst="rect">
            <a:avLst/>
          </a:prstGeom>
        </p:spPr>
      </p:pic>
      <p:pic>
        <p:nvPicPr>
          <p:cNvPr id="5" name="Picture 4"/>
          <p:cNvPicPr>
            <a:picLocks noChangeAspect="1"/>
          </p:cNvPicPr>
          <p:nvPr/>
        </p:nvPicPr>
        <p:blipFill>
          <a:blip r:embed="rId4"/>
          <a:stretch>
            <a:fillRect/>
          </a:stretch>
        </p:blipFill>
        <p:spPr>
          <a:xfrm>
            <a:off x="11212287" y="112360"/>
            <a:ext cx="837960" cy="1091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69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arn(inVertical)">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043"/>
          <a:stretch/>
        </p:blipFill>
        <p:spPr>
          <a:xfrm>
            <a:off x="6923930" y="452928"/>
            <a:ext cx="5026277" cy="6034390"/>
          </a:xfrm>
          <a:prstGeom prst="rect">
            <a:avLst/>
          </a:prstGeom>
        </p:spPr>
      </p:pic>
      <p:pic>
        <p:nvPicPr>
          <p:cNvPr id="4" name="Picture 3"/>
          <p:cNvPicPr>
            <a:picLocks noChangeAspect="1"/>
          </p:cNvPicPr>
          <p:nvPr/>
        </p:nvPicPr>
        <p:blipFill>
          <a:blip r:embed="rId5"/>
          <a:stretch>
            <a:fillRect/>
          </a:stretch>
        </p:blipFill>
        <p:spPr>
          <a:xfrm>
            <a:off x="327185" y="5129386"/>
            <a:ext cx="6517688" cy="1249075"/>
          </a:xfrm>
          <a:prstGeom prst="rect">
            <a:avLst/>
          </a:prstGeom>
        </p:spPr>
      </p:pic>
      <p:sp>
        <p:nvSpPr>
          <p:cNvPr id="2" name="Title 1"/>
          <p:cNvSpPr>
            <a:spLocks noGrp="1"/>
          </p:cNvSpPr>
          <p:nvPr>
            <p:ph type="title"/>
          </p:nvPr>
        </p:nvSpPr>
        <p:spPr>
          <a:xfrm>
            <a:off x="838200" y="365125"/>
            <a:ext cx="10515600" cy="958261"/>
          </a:xfrm>
        </p:spPr>
        <p:txBody>
          <a:bodyPr>
            <a:normAutofit/>
          </a:bodyPr>
          <a:lstStyle/>
          <a:p>
            <a:pPr algn="ctr"/>
            <a:r>
              <a:rPr lang="et-EE" sz="4800" b="1" dirty="0">
                <a:solidFill>
                  <a:srgbClr val="002060"/>
                </a:solidFill>
              </a:rPr>
              <a:t>Uus </a:t>
            </a:r>
            <a:r>
              <a:rPr lang="et-EE" sz="4800" b="1" dirty="0" err="1">
                <a:solidFill>
                  <a:srgbClr val="002060"/>
                </a:solidFill>
              </a:rPr>
              <a:t>SoHO</a:t>
            </a:r>
            <a:r>
              <a:rPr lang="et-EE" sz="4800" b="1" dirty="0">
                <a:solidFill>
                  <a:srgbClr val="002060"/>
                </a:solidFill>
              </a:rPr>
              <a:t> määrus</a:t>
            </a:r>
            <a:endParaRPr lang="et-EE" sz="4800" dirty="0"/>
          </a:p>
        </p:txBody>
      </p:sp>
      <p:pic>
        <p:nvPicPr>
          <p:cNvPr id="5" name="Picture 4"/>
          <p:cNvPicPr>
            <a:picLocks noChangeAspect="1"/>
          </p:cNvPicPr>
          <p:nvPr/>
        </p:nvPicPr>
        <p:blipFill>
          <a:blip r:embed="rId6"/>
          <a:stretch>
            <a:fillRect/>
          </a:stretch>
        </p:blipFill>
        <p:spPr>
          <a:xfrm>
            <a:off x="174171" y="1828800"/>
            <a:ext cx="6641991" cy="3165407"/>
          </a:xfrm>
          <a:prstGeom prst="rect">
            <a:avLst/>
          </a:prstGeom>
        </p:spPr>
      </p:pic>
      <p:sp>
        <p:nvSpPr>
          <p:cNvPr id="6" name="Content Placeholder 2"/>
          <p:cNvSpPr txBox="1">
            <a:spLocks/>
          </p:cNvSpPr>
          <p:nvPr/>
        </p:nvSpPr>
        <p:spPr>
          <a:xfrm>
            <a:off x="327185" y="1576093"/>
            <a:ext cx="3744072" cy="1221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t-EE" sz="2000" dirty="0" smtClean="0">
                <a:solidFill>
                  <a:srgbClr val="002060"/>
                </a:solidFill>
              </a:rPr>
              <a:t>Uus määrus sisaldab nõudeid riikliku kriisiplaani koostamiseks, et hädaolukorras oleksid vere-varud tagatud</a:t>
            </a:r>
            <a:r>
              <a:rPr lang="et-EE" sz="2400" dirty="0" smtClean="0">
                <a:solidFill>
                  <a:srgbClr val="002060"/>
                </a:solidFill>
              </a:rPr>
              <a:t>.</a:t>
            </a:r>
            <a:endParaRPr lang="et-EE" sz="2400" dirty="0">
              <a:solidFill>
                <a:srgbClr val="00206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009068714"/>
              </p:ext>
            </p:extLst>
          </p:nvPr>
        </p:nvGraphicFramePr>
        <p:xfrm>
          <a:off x="555171" y="3648768"/>
          <a:ext cx="201461" cy="914968"/>
        </p:xfrm>
        <a:graphic>
          <a:graphicData uri="http://schemas.openxmlformats.org/presentationml/2006/ole">
            <mc:AlternateContent xmlns:mc="http://schemas.openxmlformats.org/markup-compatibility/2006">
              <mc:Choice xmlns:v="urn:schemas-microsoft-com:vml" Requires="v">
                <p:oleObj spid="_x0000_s4113" name="Visio" r:id="rId7" imgW="228687" imgH="1038083" progId="Visio.Drawing.15">
                  <p:embed/>
                </p:oleObj>
              </mc:Choice>
              <mc:Fallback>
                <p:oleObj name="Visio" r:id="rId7" imgW="228687" imgH="1038083" progId="Visio.Drawing.15">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171" y="3648768"/>
                        <a:ext cx="201461" cy="914968"/>
                      </a:xfrm>
                      <a:prstGeom prst="rect">
                        <a:avLst/>
                      </a:prstGeom>
                      <a:noFill/>
                    </p:spPr>
                  </p:pic>
                </p:oleObj>
              </mc:Fallback>
            </mc:AlternateContent>
          </a:graphicData>
        </a:graphic>
      </p:graphicFrame>
    </p:spTree>
    <p:extLst>
      <p:ext uri="{BB962C8B-B14F-4D97-AF65-F5344CB8AC3E}">
        <p14:creationId xmlns:p14="http://schemas.microsoft.com/office/powerpoint/2010/main" val="37822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6016393" y="0"/>
            <a:ext cx="6175607" cy="6869496"/>
          </a:xfrm>
          <a:prstGeom prst="rect">
            <a:avLst/>
          </a:prstGeom>
        </p:spPr>
      </p:pic>
      <p:sp>
        <p:nvSpPr>
          <p:cNvPr id="2" name="Title 1"/>
          <p:cNvSpPr>
            <a:spLocks noGrp="1"/>
          </p:cNvSpPr>
          <p:nvPr>
            <p:ph type="title"/>
          </p:nvPr>
        </p:nvSpPr>
        <p:spPr>
          <a:xfrm>
            <a:off x="838200" y="279401"/>
            <a:ext cx="10515600" cy="1066800"/>
          </a:xfrm>
        </p:spPr>
        <p:txBody>
          <a:bodyPr>
            <a:normAutofit/>
          </a:bodyPr>
          <a:lstStyle/>
          <a:p>
            <a:pPr algn="ctr"/>
            <a:r>
              <a:rPr lang="et-EE" sz="4800" b="1" dirty="0" smtClean="0">
                <a:solidFill>
                  <a:srgbClr val="002060"/>
                </a:solidFill>
              </a:rPr>
              <a:t>Fookuses</a:t>
            </a:r>
            <a:endParaRPr lang="et-EE" sz="4800" b="1" dirty="0">
              <a:solidFill>
                <a:srgbClr val="002060"/>
              </a:solidFill>
            </a:endParaRPr>
          </a:p>
        </p:txBody>
      </p:sp>
      <p:sp>
        <p:nvSpPr>
          <p:cNvPr id="3" name="Content Placeholder 2"/>
          <p:cNvSpPr>
            <a:spLocks noGrp="1"/>
          </p:cNvSpPr>
          <p:nvPr>
            <p:ph idx="1"/>
          </p:nvPr>
        </p:nvSpPr>
        <p:spPr>
          <a:xfrm>
            <a:off x="838200" y="1346201"/>
            <a:ext cx="10680700" cy="5189509"/>
          </a:xfrm>
        </p:spPr>
        <p:txBody>
          <a:bodyPr>
            <a:normAutofit fontScale="92500" lnSpcReduction="10000"/>
          </a:bodyPr>
          <a:lstStyle/>
          <a:p>
            <a:pPr marL="355600" indent="-355600" algn="just">
              <a:spcBef>
                <a:spcPts val="1200"/>
              </a:spcBef>
              <a:spcAft>
                <a:spcPts val="1200"/>
              </a:spcAft>
              <a:buFont typeface="Wingdings" panose="05000000000000000000" pitchFamily="2" charset="2"/>
              <a:buChar char="§"/>
            </a:pPr>
            <a:r>
              <a:rPr lang="et-EE" dirty="0" smtClean="0">
                <a:solidFill>
                  <a:srgbClr val="002060"/>
                </a:solidFill>
              </a:rPr>
              <a:t>Riikliku verevalmiduse parandamine ja piiriülese verevarustatuse hõlbustamine </a:t>
            </a:r>
            <a:r>
              <a:rPr lang="et-EE" sz="2400" dirty="0" smtClean="0">
                <a:solidFill>
                  <a:srgbClr val="002060"/>
                </a:solidFill>
              </a:rPr>
              <a:t>(</a:t>
            </a:r>
            <a:r>
              <a:rPr lang="et-EE" sz="2400" b="1" dirty="0" smtClean="0">
                <a:solidFill>
                  <a:srgbClr val="002060"/>
                </a:solidFill>
              </a:rPr>
              <a:t>ISBT128 standardiseeritud märgistus veretoodetel</a:t>
            </a:r>
            <a:r>
              <a:rPr lang="et-EE" sz="2400" dirty="0" smtClean="0">
                <a:solidFill>
                  <a:srgbClr val="002060"/>
                </a:solidFill>
              </a:rPr>
              <a:t>).</a:t>
            </a:r>
          </a:p>
          <a:p>
            <a:pPr marL="355600" indent="-355600" algn="just">
              <a:spcBef>
                <a:spcPts val="1200"/>
              </a:spcBef>
              <a:spcAft>
                <a:spcPts val="1200"/>
              </a:spcAft>
              <a:buFont typeface="Wingdings" panose="05000000000000000000" pitchFamily="2" charset="2"/>
              <a:buChar char="§"/>
            </a:pPr>
            <a:r>
              <a:rPr lang="et-EE" dirty="0">
                <a:solidFill>
                  <a:srgbClr val="002060"/>
                </a:solidFill>
              </a:rPr>
              <a:t>Sidusrühmade üksteise mõistmise </a:t>
            </a:r>
            <a:r>
              <a:rPr lang="et-EE" dirty="0" smtClean="0">
                <a:solidFill>
                  <a:srgbClr val="002060"/>
                </a:solidFill>
              </a:rPr>
              <a:t>ja kommunikatsiooni parendamine.</a:t>
            </a:r>
            <a:endParaRPr lang="et-EE" dirty="0">
              <a:solidFill>
                <a:srgbClr val="002060"/>
              </a:solidFill>
            </a:endParaRPr>
          </a:p>
          <a:p>
            <a:pPr marL="355600" indent="-355600" algn="just">
              <a:spcBef>
                <a:spcPts val="1200"/>
              </a:spcBef>
              <a:spcAft>
                <a:spcPts val="1200"/>
              </a:spcAft>
              <a:buFont typeface="Wingdings" panose="05000000000000000000" pitchFamily="2" charset="2"/>
              <a:buChar char="§"/>
            </a:pPr>
            <a:r>
              <a:rPr lang="et-EE" dirty="0" smtClean="0">
                <a:solidFill>
                  <a:srgbClr val="002060"/>
                </a:solidFill>
              </a:rPr>
              <a:t>Nõuete ja eeskirjade ühtlustamine.</a:t>
            </a:r>
            <a:endParaRPr lang="et-EE" dirty="0">
              <a:solidFill>
                <a:srgbClr val="002060"/>
              </a:solidFill>
            </a:endParaRPr>
          </a:p>
          <a:p>
            <a:pPr marL="355600" indent="-355600" algn="just">
              <a:spcBef>
                <a:spcPts val="1200"/>
              </a:spcBef>
              <a:spcAft>
                <a:spcPts val="1200"/>
              </a:spcAft>
              <a:buFont typeface="Wingdings" panose="05000000000000000000" pitchFamily="2" charset="2"/>
              <a:buChar char="§"/>
            </a:pPr>
            <a:r>
              <a:rPr lang="et-EE" b="1" dirty="0" smtClean="0">
                <a:solidFill>
                  <a:srgbClr val="002060"/>
                </a:solidFill>
              </a:rPr>
              <a:t>Veretoodete kättesaadavuse suurenemine </a:t>
            </a:r>
            <a:r>
              <a:rPr lang="et-EE" sz="2400" dirty="0" smtClean="0">
                <a:solidFill>
                  <a:srgbClr val="002060"/>
                </a:solidFill>
              </a:rPr>
              <a:t>(täisveri, kuivatud plasma, sügavkülmutatud </a:t>
            </a:r>
            <a:r>
              <a:rPr lang="et-EE" sz="2400" dirty="0" err="1" smtClean="0">
                <a:solidFill>
                  <a:srgbClr val="002060"/>
                </a:solidFill>
              </a:rPr>
              <a:t>trombotsüüdid</a:t>
            </a:r>
            <a:r>
              <a:rPr lang="et-EE" sz="2400" dirty="0" smtClean="0">
                <a:solidFill>
                  <a:srgbClr val="002060"/>
                </a:solidFill>
              </a:rPr>
              <a:t> ja külmad </a:t>
            </a:r>
            <a:r>
              <a:rPr lang="et-EE" sz="2400" dirty="0" err="1" smtClean="0">
                <a:solidFill>
                  <a:srgbClr val="002060"/>
                </a:solidFill>
              </a:rPr>
              <a:t>trombotsüüdid</a:t>
            </a:r>
            <a:r>
              <a:rPr lang="et-EE" sz="2400" dirty="0" smtClean="0">
                <a:solidFill>
                  <a:srgbClr val="002060"/>
                </a:solidFill>
              </a:rPr>
              <a:t>).</a:t>
            </a:r>
            <a:endParaRPr lang="et-EE" sz="2400" dirty="0">
              <a:solidFill>
                <a:srgbClr val="002060"/>
              </a:solidFill>
            </a:endParaRPr>
          </a:p>
          <a:p>
            <a:pPr marL="355600" indent="-355600" algn="just">
              <a:spcBef>
                <a:spcPts val="1200"/>
              </a:spcBef>
              <a:spcAft>
                <a:spcPts val="1200"/>
              </a:spcAft>
              <a:buFont typeface="Wingdings" panose="05000000000000000000" pitchFamily="2" charset="2"/>
              <a:buChar char="§"/>
            </a:pPr>
            <a:r>
              <a:rPr lang="et-EE" dirty="0" err="1" smtClean="0">
                <a:solidFill>
                  <a:srgbClr val="002060"/>
                </a:solidFill>
              </a:rPr>
              <a:t>Võimestamise</a:t>
            </a:r>
            <a:r>
              <a:rPr lang="et-EE" dirty="0" smtClean="0">
                <a:solidFill>
                  <a:srgbClr val="002060"/>
                </a:solidFill>
              </a:rPr>
              <a:t> tegevusplaanide parendamine ja kooskõlastamine.</a:t>
            </a:r>
            <a:endParaRPr lang="et-EE" dirty="0">
              <a:solidFill>
                <a:srgbClr val="002060"/>
              </a:solidFill>
            </a:endParaRPr>
          </a:p>
          <a:p>
            <a:pPr marL="355600" indent="-355600" algn="just">
              <a:spcBef>
                <a:spcPts val="1200"/>
              </a:spcBef>
              <a:spcAft>
                <a:spcPts val="1200"/>
              </a:spcAft>
              <a:buFont typeface="Wingdings" panose="05000000000000000000" pitchFamily="2" charset="2"/>
              <a:buChar char="§"/>
            </a:pPr>
            <a:r>
              <a:rPr lang="et-EE" dirty="0" smtClean="0">
                <a:solidFill>
                  <a:srgbClr val="002060"/>
                </a:solidFill>
              </a:rPr>
              <a:t>Kriitiliste materjalide piisava varu tagamine, logistika kavandamine.</a:t>
            </a:r>
          </a:p>
          <a:p>
            <a:pPr marL="355600" indent="-355600" algn="just">
              <a:spcBef>
                <a:spcPts val="1200"/>
              </a:spcBef>
              <a:spcAft>
                <a:spcPts val="1200"/>
              </a:spcAft>
              <a:buFont typeface="Wingdings" panose="05000000000000000000" pitchFamily="2" charset="2"/>
              <a:buChar char="§"/>
            </a:pPr>
            <a:r>
              <a:rPr lang="et-EE" dirty="0" smtClean="0">
                <a:solidFill>
                  <a:srgbClr val="002060"/>
                </a:solidFill>
              </a:rPr>
              <a:t>Verevalmiduse tagamiseks vajalike </a:t>
            </a:r>
            <a:r>
              <a:rPr lang="et-EE" dirty="0" smtClean="0">
                <a:solidFill>
                  <a:srgbClr val="002060"/>
                </a:solidFill>
              </a:rPr>
              <a:t>t</a:t>
            </a:r>
            <a:r>
              <a:rPr lang="fi-FI" dirty="0" smtClean="0">
                <a:solidFill>
                  <a:srgbClr val="002060"/>
                </a:solidFill>
              </a:rPr>
              <a:t>e</a:t>
            </a:r>
            <a:r>
              <a:rPr lang="et-EE" dirty="0" err="1" smtClean="0">
                <a:solidFill>
                  <a:srgbClr val="002060"/>
                </a:solidFill>
              </a:rPr>
              <a:t>ge</a:t>
            </a:r>
            <a:r>
              <a:rPr lang="fi-FI" dirty="0" smtClean="0">
                <a:solidFill>
                  <a:srgbClr val="002060"/>
                </a:solidFill>
              </a:rPr>
              <a:t>vus</a:t>
            </a:r>
            <a:r>
              <a:rPr lang="et-EE" dirty="0" smtClean="0">
                <a:solidFill>
                  <a:srgbClr val="002060"/>
                </a:solidFill>
              </a:rPr>
              <a:t>te</a:t>
            </a:r>
            <a:r>
              <a:rPr lang="fi-FI" dirty="0" smtClean="0">
                <a:solidFill>
                  <a:srgbClr val="002060"/>
                </a:solidFill>
              </a:rPr>
              <a:t>, kohustus</a:t>
            </a:r>
            <a:r>
              <a:rPr lang="et-EE" dirty="0" smtClean="0">
                <a:solidFill>
                  <a:srgbClr val="002060"/>
                </a:solidFill>
              </a:rPr>
              <a:t>tuste</a:t>
            </a:r>
            <a:r>
              <a:rPr lang="fi-FI" dirty="0" smtClean="0">
                <a:solidFill>
                  <a:srgbClr val="002060"/>
                </a:solidFill>
              </a:rPr>
              <a:t> </a:t>
            </a:r>
            <a:r>
              <a:rPr lang="fi-FI" dirty="0">
                <a:solidFill>
                  <a:srgbClr val="002060"/>
                </a:solidFill>
              </a:rPr>
              <a:t>ja </a:t>
            </a:r>
            <a:r>
              <a:rPr lang="fi-FI" dirty="0" smtClean="0">
                <a:solidFill>
                  <a:srgbClr val="002060"/>
                </a:solidFill>
              </a:rPr>
              <a:t>ajakavad</a:t>
            </a:r>
            <a:r>
              <a:rPr lang="et-EE" dirty="0" smtClean="0">
                <a:solidFill>
                  <a:srgbClr val="002060"/>
                </a:solidFill>
              </a:rPr>
              <a:t>e </a:t>
            </a:r>
            <a:r>
              <a:rPr lang="fi-FI" dirty="0" smtClean="0">
                <a:solidFill>
                  <a:srgbClr val="002060"/>
                </a:solidFill>
              </a:rPr>
              <a:t>kindlaks</a:t>
            </a:r>
            <a:r>
              <a:rPr lang="et-EE" dirty="0" smtClean="0">
                <a:solidFill>
                  <a:srgbClr val="002060"/>
                </a:solidFill>
              </a:rPr>
              <a:t>määramine.</a:t>
            </a:r>
            <a:r>
              <a:rPr lang="fi-FI" dirty="0" smtClean="0">
                <a:solidFill>
                  <a:srgbClr val="002060"/>
                </a:solidFill>
              </a:rPr>
              <a:t> </a:t>
            </a:r>
            <a:endParaRPr lang="et-EE" dirty="0">
              <a:solidFill>
                <a:srgbClr val="002060"/>
              </a:solidFill>
            </a:endParaRPr>
          </a:p>
        </p:txBody>
      </p:sp>
    </p:spTree>
    <p:extLst>
      <p:ext uri="{BB962C8B-B14F-4D97-AF65-F5344CB8AC3E}">
        <p14:creationId xmlns:p14="http://schemas.microsoft.com/office/powerpoint/2010/main" val="409447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4457"/>
          <a:stretch/>
        </p:blipFill>
        <p:spPr>
          <a:xfrm>
            <a:off x="6331614" y="1445343"/>
            <a:ext cx="3223742" cy="4414684"/>
          </a:xfrm>
          <a:prstGeom prst="rect">
            <a:avLst/>
          </a:prstGeom>
        </p:spPr>
      </p:pic>
      <p:sp>
        <p:nvSpPr>
          <p:cNvPr id="2" name="Title 1"/>
          <p:cNvSpPr>
            <a:spLocks noGrp="1"/>
          </p:cNvSpPr>
          <p:nvPr>
            <p:ph type="title"/>
          </p:nvPr>
        </p:nvSpPr>
        <p:spPr>
          <a:xfrm>
            <a:off x="838200" y="365126"/>
            <a:ext cx="9118600" cy="894126"/>
          </a:xfrm>
        </p:spPr>
        <p:txBody>
          <a:bodyPr>
            <a:normAutofit/>
          </a:bodyPr>
          <a:lstStyle/>
          <a:p>
            <a:pPr algn="ctr"/>
            <a:r>
              <a:rPr lang="et-EE" sz="4800" b="1" dirty="0">
                <a:solidFill>
                  <a:srgbClr val="002060"/>
                </a:solidFill>
              </a:rPr>
              <a:t>Soome Punase Risti </a:t>
            </a:r>
            <a:r>
              <a:rPr lang="et-EE" sz="4800" b="1" dirty="0" smtClean="0">
                <a:solidFill>
                  <a:srgbClr val="002060"/>
                </a:solidFill>
              </a:rPr>
              <a:t>Vereteenistus</a:t>
            </a:r>
            <a:endParaRPr lang="et-EE" sz="4800" b="1" dirty="0">
              <a:solidFill>
                <a:srgbClr val="002060"/>
              </a:solidFill>
            </a:endParaRPr>
          </a:p>
        </p:txBody>
      </p:sp>
      <p:sp>
        <p:nvSpPr>
          <p:cNvPr id="3" name="Content Placeholder 2"/>
          <p:cNvSpPr>
            <a:spLocks noGrp="1"/>
          </p:cNvSpPr>
          <p:nvPr>
            <p:ph idx="1"/>
          </p:nvPr>
        </p:nvSpPr>
        <p:spPr>
          <a:xfrm>
            <a:off x="558801" y="1346200"/>
            <a:ext cx="5700417" cy="3860800"/>
          </a:xfrm>
        </p:spPr>
        <p:txBody>
          <a:bodyPr>
            <a:normAutofit/>
          </a:bodyPr>
          <a:lstStyle/>
          <a:p>
            <a:pPr marL="355600" indent="-355600" algn="just">
              <a:buFont typeface="Wingdings" panose="05000000000000000000" pitchFamily="2" charset="2"/>
              <a:buChar char="§"/>
            </a:pPr>
            <a:r>
              <a:rPr lang="et-EE" sz="2200" b="1" dirty="0" smtClean="0">
                <a:solidFill>
                  <a:srgbClr val="002060"/>
                </a:solidFill>
              </a:rPr>
              <a:t>Vabatahtlik ja tasustamata doonorlus</a:t>
            </a:r>
          </a:p>
          <a:p>
            <a:pPr marL="355600" indent="-355600" algn="just">
              <a:buFont typeface="Wingdings" panose="05000000000000000000" pitchFamily="2" charset="2"/>
              <a:buChar char="§"/>
            </a:pPr>
            <a:r>
              <a:rPr lang="et-EE" sz="2200" dirty="0">
                <a:solidFill>
                  <a:srgbClr val="002060"/>
                </a:solidFill>
              </a:rPr>
              <a:t>Peakorter </a:t>
            </a:r>
            <a:r>
              <a:rPr lang="et-EE" sz="2200" dirty="0" smtClean="0">
                <a:solidFill>
                  <a:srgbClr val="002060"/>
                </a:solidFill>
              </a:rPr>
              <a:t>Vantaas </a:t>
            </a:r>
            <a:r>
              <a:rPr lang="et-EE" sz="2200" dirty="0" err="1" smtClean="0">
                <a:solidFill>
                  <a:srgbClr val="002060"/>
                </a:solidFill>
              </a:rPr>
              <a:t>Vehkalas</a:t>
            </a:r>
            <a:r>
              <a:rPr lang="et-EE" sz="2200" dirty="0">
                <a:solidFill>
                  <a:srgbClr val="002060"/>
                </a:solidFill>
              </a:rPr>
              <a:t>:</a:t>
            </a:r>
            <a:r>
              <a:rPr lang="et-EE" sz="2200" dirty="0" smtClean="0">
                <a:solidFill>
                  <a:srgbClr val="002060"/>
                </a:solidFill>
              </a:rPr>
              <a:t> tsentraliseeritud veretoodete </a:t>
            </a:r>
            <a:r>
              <a:rPr lang="et-EE" sz="2200" dirty="0">
                <a:solidFill>
                  <a:srgbClr val="002060"/>
                </a:solidFill>
              </a:rPr>
              <a:t>tootmine, laborid, ladu, </a:t>
            </a:r>
            <a:r>
              <a:rPr lang="et-EE" sz="2200" dirty="0" smtClean="0">
                <a:solidFill>
                  <a:srgbClr val="002060"/>
                </a:solidFill>
              </a:rPr>
              <a:t>rakkude </a:t>
            </a:r>
            <a:r>
              <a:rPr lang="et-EE" sz="2200" dirty="0">
                <a:solidFill>
                  <a:srgbClr val="002060"/>
                </a:solidFill>
              </a:rPr>
              <a:t>tootmiskeskus, </a:t>
            </a:r>
            <a:r>
              <a:rPr lang="et-EE" sz="2200" dirty="0" smtClean="0">
                <a:solidFill>
                  <a:srgbClr val="002060"/>
                </a:solidFill>
              </a:rPr>
              <a:t>administratsioon</a:t>
            </a:r>
          </a:p>
          <a:p>
            <a:pPr marL="355600" indent="-355600" algn="just">
              <a:buFont typeface="Wingdings" panose="05000000000000000000" pitchFamily="2" charset="2"/>
              <a:buChar char="§"/>
            </a:pPr>
            <a:r>
              <a:rPr lang="et-EE" sz="2200" dirty="0">
                <a:solidFill>
                  <a:srgbClr val="002060"/>
                </a:solidFill>
              </a:rPr>
              <a:t>10 </a:t>
            </a:r>
            <a:r>
              <a:rPr lang="et-EE" sz="2200" dirty="0" smtClean="0">
                <a:solidFill>
                  <a:srgbClr val="002060"/>
                </a:solidFill>
              </a:rPr>
              <a:t>doonorikeskust</a:t>
            </a:r>
          </a:p>
          <a:p>
            <a:pPr marL="355600" indent="-355600" algn="just">
              <a:buFont typeface="Wingdings" panose="05000000000000000000" pitchFamily="2" charset="2"/>
              <a:buChar char="§"/>
            </a:pPr>
            <a:r>
              <a:rPr lang="et-EE" sz="2200" dirty="0" smtClean="0">
                <a:solidFill>
                  <a:srgbClr val="002060"/>
                </a:solidFill>
              </a:rPr>
              <a:t>Liikuvgrupid Helsingis, Tamperes, Turus, </a:t>
            </a:r>
            <a:r>
              <a:rPr lang="et-EE" sz="2200" dirty="0" err="1" smtClean="0">
                <a:solidFill>
                  <a:srgbClr val="002060"/>
                </a:solidFill>
              </a:rPr>
              <a:t>Seinäjokis</a:t>
            </a:r>
            <a:r>
              <a:rPr lang="et-EE" sz="2200" dirty="0" smtClean="0">
                <a:solidFill>
                  <a:srgbClr val="002060"/>
                </a:solidFill>
              </a:rPr>
              <a:t>, Oulus </a:t>
            </a:r>
            <a:r>
              <a:rPr lang="et-EE" sz="2200" dirty="0">
                <a:solidFill>
                  <a:srgbClr val="002060"/>
                </a:solidFill>
              </a:rPr>
              <a:t>ja </a:t>
            </a:r>
            <a:r>
              <a:rPr lang="et-EE" sz="2200" dirty="0" smtClean="0">
                <a:solidFill>
                  <a:srgbClr val="002060"/>
                </a:solidFill>
              </a:rPr>
              <a:t>Kuopios väljasõidud üle Soome</a:t>
            </a:r>
          </a:p>
          <a:p>
            <a:pPr marL="355600" indent="-355600" algn="just">
              <a:buFont typeface="Wingdings" panose="05000000000000000000" pitchFamily="2" charset="2"/>
              <a:buChar char="§"/>
            </a:pPr>
            <a:r>
              <a:rPr lang="et-EE" sz="2200" dirty="0" smtClean="0">
                <a:solidFill>
                  <a:srgbClr val="002060"/>
                </a:solidFill>
              </a:rPr>
              <a:t>Alates 2024 </a:t>
            </a:r>
            <a:r>
              <a:rPr lang="et-EE" sz="2200" dirty="0" err="1" smtClean="0">
                <a:solidFill>
                  <a:srgbClr val="002060"/>
                </a:solidFill>
              </a:rPr>
              <a:t>plasmaferees</a:t>
            </a:r>
            <a:r>
              <a:rPr lang="et-EE" sz="2200" dirty="0" smtClean="0">
                <a:solidFill>
                  <a:srgbClr val="002060"/>
                </a:solidFill>
              </a:rPr>
              <a:t> Vantaas</a:t>
            </a:r>
          </a:p>
          <a:p>
            <a:pPr marL="355600" indent="-355600" algn="just">
              <a:buFont typeface="Wingdings" panose="05000000000000000000" pitchFamily="2" charset="2"/>
              <a:buChar char="§"/>
            </a:pPr>
            <a:r>
              <a:rPr lang="et-EE" sz="2200" dirty="0">
                <a:solidFill>
                  <a:srgbClr val="002060"/>
                </a:solidFill>
              </a:rPr>
              <a:t>Vereloovutuse buss </a:t>
            </a:r>
            <a:r>
              <a:rPr lang="et-EE" sz="2200" dirty="0" smtClean="0">
                <a:solidFill>
                  <a:srgbClr val="002060"/>
                </a:solidFill>
              </a:rPr>
              <a:t>alates 10/2023</a:t>
            </a:r>
          </a:p>
          <a:p>
            <a:pPr marL="355600" indent="-355600" algn="just">
              <a:buFont typeface="Wingdings" panose="05000000000000000000" pitchFamily="2" charset="2"/>
              <a:buChar char="§"/>
            </a:pPr>
            <a:endParaRPr lang="et-EE" sz="2200" dirty="0">
              <a:solidFill>
                <a:srgbClr val="002060"/>
              </a:solidFill>
            </a:endParaRPr>
          </a:p>
          <a:p>
            <a:pPr marL="355600" indent="-355600">
              <a:buFont typeface="Wingdings" panose="05000000000000000000" pitchFamily="2" charset="2"/>
              <a:buChar char="§"/>
            </a:pPr>
            <a:endParaRPr lang="et-EE" dirty="0" smtClean="0"/>
          </a:p>
        </p:txBody>
      </p:sp>
      <p:pic>
        <p:nvPicPr>
          <p:cNvPr id="4" name="Picture 3"/>
          <p:cNvPicPr>
            <a:picLocks noChangeAspect="1"/>
          </p:cNvPicPr>
          <p:nvPr/>
        </p:nvPicPr>
        <p:blipFill>
          <a:blip r:embed="rId4"/>
          <a:stretch>
            <a:fillRect/>
          </a:stretch>
        </p:blipFill>
        <p:spPr>
          <a:xfrm>
            <a:off x="10210617" y="77118"/>
            <a:ext cx="1882231" cy="1182133"/>
          </a:xfrm>
          <a:prstGeom prst="rect">
            <a:avLst/>
          </a:prstGeom>
        </p:spPr>
      </p:pic>
      <p:pic>
        <p:nvPicPr>
          <p:cNvPr id="7" name="Picture 6"/>
          <p:cNvPicPr>
            <a:picLocks noChangeAspect="1"/>
          </p:cNvPicPr>
          <p:nvPr/>
        </p:nvPicPr>
        <p:blipFill>
          <a:blip r:embed="rId5"/>
          <a:stretch>
            <a:fillRect/>
          </a:stretch>
        </p:blipFill>
        <p:spPr>
          <a:xfrm>
            <a:off x="10210617" y="1259251"/>
            <a:ext cx="1895475" cy="857250"/>
          </a:xfrm>
          <a:prstGeom prst="rect">
            <a:avLst/>
          </a:prstGeom>
        </p:spPr>
      </p:pic>
      <p:pic>
        <p:nvPicPr>
          <p:cNvPr id="9" name="Picture 8"/>
          <p:cNvPicPr>
            <a:picLocks noChangeAspect="1"/>
          </p:cNvPicPr>
          <p:nvPr/>
        </p:nvPicPr>
        <p:blipFill rotWithShape="1">
          <a:blip r:embed="rId6"/>
          <a:srcRect l="7425"/>
          <a:stretch/>
        </p:blipFill>
        <p:spPr>
          <a:xfrm>
            <a:off x="9656064" y="2022744"/>
            <a:ext cx="2478641" cy="4525366"/>
          </a:xfrm>
          <a:prstGeom prst="rect">
            <a:avLst/>
          </a:prstGeom>
        </p:spPr>
      </p:pic>
      <p:sp>
        <p:nvSpPr>
          <p:cNvPr id="13" name="Rectangle 12"/>
          <p:cNvSpPr/>
          <p:nvPr/>
        </p:nvSpPr>
        <p:spPr>
          <a:xfrm>
            <a:off x="678509" y="5181600"/>
            <a:ext cx="7043091" cy="134111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t-EE" sz="2400" b="1" dirty="0" smtClean="0">
                <a:solidFill>
                  <a:srgbClr val="002060"/>
                </a:solidFill>
              </a:rPr>
              <a:t>K</a:t>
            </a:r>
            <a:r>
              <a:rPr lang="fi-FI" sz="2400" b="1" dirty="0" smtClean="0">
                <a:solidFill>
                  <a:srgbClr val="002060"/>
                </a:solidFill>
              </a:rPr>
              <a:t>riisispetsiifilis</a:t>
            </a:r>
            <a:r>
              <a:rPr lang="et-EE" sz="2400" b="1" dirty="0" err="1" smtClean="0">
                <a:solidFill>
                  <a:srgbClr val="002060"/>
                </a:solidFill>
              </a:rPr>
              <a:t>ed</a:t>
            </a:r>
            <a:r>
              <a:rPr lang="fi-FI" sz="2400" b="1" dirty="0" smtClean="0">
                <a:solidFill>
                  <a:srgbClr val="002060"/>
                </a:solidFill>
              </a:rPr>
              <a:t> </a:t>
            </a:r>
            <a:r>
              <a:rPr lang="et-EE" sz="2400" b="1" dirty="0" smtClean="0">
                <a:solidFill>
                  <a:srgbClr val="002060"/>
                </a:solidFill>
              </a:rPr>
              <a:t>vere</a:t>
            </a:r>
            <a:r>
              <a:rPr lang="fi-FI" sz="2400" b="1" dirty="0" smtClean="0">
                <a:solidFill>
                  <a:srgbClr val="002060"/>
                </a:solidFill>
              </a:rPr>
              <a:t>too</a:t>
            </a:r>
            <a:r>
              <a:rPr lang="et-EE" sz="2400" b="1" dirty="0" err="1" smtClean="0">
                <a:solidFill>
                  <a:srgbClr val="002060"/>
                </a:solidFill>
              </a:rPr>
              <a:t>ted</a:t>
            </a:r>
            <a:endParaRPr lang="et-EE" sz="2400" b="1" dirty="0">
              <a:solidFill>
                <a:srgbClr val="002060"/>
              </a:solidFill>
            </a:endParaRPr>
          </a:p>
          <a:p>
            <a:pPr marL="342900" indent="-342900" algn="just">
              <a:spcBef>
                <a:spcPts val="600"/>
              </a:spcBef>
              <a:buFont typeface="Wingdings" panose="05000000000000000000" pitchFamily="2" charset="2"/>
              <a:buChar char="Ø"/>
            </a:pPr>
            <a:r>
              <a:rPr lang="et-EE" sz="2000" dirty="0" smtClean="0">
                <a:solidFill>
                  <a:srgbClr val="002060"/>
                </a:solidFill>
              </a:rPr>
              <a:t>filtreeritud LT0WB (kliiniline uuring ja tootmise sisseseadmine) </a:t>
            </a:r>
          </a:p>
          <a:p>
            <a:pPr marL="342900" indent="-342900">
              <a:spcBef>
                <a:spcPts val="600"/>
              </a:spcBef>
              <a:buFont typeface="Wingdings" panose="05000000000000000000" pitchFamily="2" charset="2"/>
              <a:buChar char="Ø"/>
            </a:pPr>
            <a:r>
              <a:rPr lang="et-EE" sz="2000" dirty="0" smtClean="0">
                <a:solidFill>
                  <a:srgbClr val="002060"/>
                </a:solidFill>
              </a:rPr>
              <a:t>külmkuivatatud plasma (leping farmaatsia hulgimüüjaga)</a:t>
            </a:r>
            <a:endParaRPr lang="et-EE" sz="2000" dirty="0"/>
          </a:p>
        </p:txBody>
      </p:sp>
    </p:spTree>
    <p:extLst>
      <p:ext uri="{BB962C8B-B14F-4D97-AF65-F5344CB8AC3E}">
        <p14:creationId xmlns:p14="http://schemas.microsoft.com/office/powerpoint/2010/main" val="332823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13761"/>
            <a:ext cx="8493087" cy="908845"/>
          </a:xfrm>
        </p:spPr>
        <p:txBody>
          <a:bodyPr>
            <a:normAutofit/>
          </a:bodyPr>
          <a:lstStyle/>
          <a:p>
            <a:pPr algn="ctr"/>
            <a:r>
              <a:rPr lang="et-EE" sz="4800" b="1" dirty="0" smtClean="0">
                <a:solidFill>
                  <a:srgbClr val="002060"/>
                </a:solidFill>
              </a:rPr>
              <a:t>Soome verevalmiduse strateegia </a:t>
            </a:r>
            <a:endParaRPr lang="et-EE" sz="4800" b="1" dirty="0">
              <a:solidFill>
                <a:srgbClr val="002060"/>
              </a:solidFill>
            </a:endParaRPr>
          </a:p>
        </p:txBody>
      </p:sp>
      <p:sp>
        <p:nvSpPr>
          <p:cNvPr id="3" name="Content Placeholder 2"/>
          <p:cNvSpPr>
            <a:spLocks noGrp="1"/>
          </p:cNvSpPr>
          <p:nvPr>
            <p:ph idx="1"/>
          </p:nvPr>
        </p:nvSpPr>
        <p:spPr>
          <a:xfrm>
            <a:off x="727586" y="1259251"/>
            <a:ext cx="11261213" cy="2118949"/>
          </a:xfrm>
        </p:spPr>
        <p:txBody>
          <a:bodyPr>
            <a:noAutofit/>
          </a:bodyPr>
          <a:lstStyle/>
          <a:p>
            <a:pPr marL="355600" indent="-355600">
              <a:buFont typeface="Wingdings" panose="05000000000000000000" pitchFamily="2" charset="2"/>
              <a:buChar char="§"/>
            </a:pPr>
            <a:r>
              <a:rPr lang="et-EE" sz="2400" dirty="0" smtClean="0">
                <a:solidFill>
                  <a:srgbClr val="002060"/>
                </a:solidFill>
              </a:rPr>
              <a:t>Valmisolek katta </a:t>
            </a:r>
            <a:r>
              <a:rPr lang="et-EE" sz="2400" dirty="0">
                <a:solidFill>
                  <a:srgbClr val="002060"/>
                </a:solidFill>
              </a:rPr>
              <a:t>nii </a:t>
            </a:r>
            <a:r>
              <a:rPr lang="et-EE" sz="2400" dirty="0" smtClean="0">
                <a:solidFill>
                  <a:srgbClr val="002060"/>
                </a:solidFill>
              </a:rPr>
              <a:t>tsiviil- kui sõjaväemeditsiini (sh NATO) veretoodete vajadused.</a:t>
            </a:r>
          </a:p>
          <a:p>
            <a:pPr marL="355600" indent="-355600">
              <a:buFont typeface="Wingdings" panose="05000000000000000000" pitchFamily="2" charset="2"/>
              <a:buChar char="§"/>
            </a:pPr>
            <a:r>
              <a:rPr lang="et-EE" sz="2400" dirty="0" smtClean="0">
                <a:solidFill>
                  <a:srgbClr val="002060"/>
                </a:solidFill>
              </a:rPr>
              <a:t>Valmisolek tagada vere kogumine, tootmine ja logistika</a:t>
            </a:r>
            <a:r>
              <a:rPr lang="et-EE" sz="2400" dirty="0">
                <a:solidFill>
                  <a:srgbClr val="002060"/>
                </a:solidFill>
              </a:rPr>
              <a:t> </a:t>
            </a:r>
            <a:endParaRPr lang="et-EE" sz="2400" dirty="0" smtClean="0">
              <a:solidFill>
                <a:srgbClr val="002060"/>
              </a:solidFill>
            </a:endParaRPr>
          </a:p>
          <a:p>
            <a:pPr marL="355600" indent="-355600">
              <a:buFont typeface="Wingdings" panose="05000000000000000000" pitchFamily="2" charset="2"/>
              <a:buChar char="§"/>
            </a:pPr>
            <a:r>
              <a:rPr lang="et-EE" sz="2400" dirty="0" smtClean="0">
                <a:solidFill>
                  <a:srgbClr val="002060"/>
                </a:solidFill>
              </a:rPr>
              <a:t>Valmisolek vajadusel </a:t>
            </a:r>
            <a:r>
              <a:rPr lang="et-EE" sz="2400" dirty="0">
                <a:solidFill>
                  <a:srgbClr val="002060"/>
                </a:solidFill>
              </a:rPr>
              <a:t>importida olulisi veretooteid teistest </a:t>
            </a:r>
            <a:r>
              <a:rPr lang="et-EE" sz="2400" dirty="0" smtClean="0">
                <a:solidFill>
                  <a:srgbClr val="002060"/>
                </a:solidFill>
              </a:rPr>
              <a:t>riikidest.</a:t>
            </a:r>
            <a:endParaRPr lang="et-EE" sz="2400" dirty="0">
              <a:solidFill>
                <a:srgbClr val="002060"/>
              </a:solidFill>
            </a:endParaRPr>
          </a:p>
          <a:p>
            <a:pPr marL="355600" indent="-355600">
              <a:buFont typeface="Wingdings" panose="05000000000000000000" pitchFamily="2" charset="2"/>
              <a:buChar char="§"/>
            </a:pPr>
            <a:r>
              <a:rPr lang="et-EE" sz="2400" dirty="0" smtClean="0">
                <a:solidFill>
                  <a:srgbClr val="002060"/>
                </a:solidFill>
              </a:rPr>
              <a:t>Valmisolek iseennast varustada kommertsiaalsete veretoodetega, nt plasma.</a:t>
            </a:r>
          </a:p>
          <a:p>
            <a:pPr marL="355600" indent="-355600">
              <a:buFont typeface="Wingdings" panose="05000000000000000000" pitchFamily="2" charset="2"/>
              <a:buChar char="§"/>
            </a:pPr>
            <a:r>
              <a:rPr lang="et-EE" sz="2400" dirty="0" smtClean="0">
                <a:solidFill>
                  <a:srgbClr val="002060"/>
                </a:solidFill>
              </a:rPr>
              <a:t>Valmisolek IT-süsteemide </a:t>
            </a:r>
            <a:r>
              <a:rPr lang="et-EE" sz="2400" dirty="0" err="1" smtClean="0">
                <a:solidFill>
                  <a:srgbClr val="002060"/>
                </a:solidFill>
              </a:rPr>
              <a:t>küberrünnakuteks</a:t>
            </a:r>
            <a:endParaRPr lang="et-EE" sz="2400" dirty="0">
              <a:solidFill>
                <a:srgbClr val="002060"/>
              </a:solidFill>
            </a:endParaRPr>
          </a:p>
        </p:txBody>
      </p:sp>
      <p:pic>
        <p:nvPicPr>
          <p:cNvPr id="4" name="Picture 3"/>
          <p:cNvPicPr>
            <a:picLocks noChangeAspect="1"/>
          </p:cNvPicPr>
          <p:nvPr/>
        </p:nvPicPr>
        <p:blipFill>
          <a:blip r:embed="rId3"/>
          <a:stretch>
            <a:fillRect/>
          </a:stretch>
        </p:blipFill>
        <p:spPr>
          <a:xfrm>
            <a:off x="10210617" y="77118"/>
            <a:ext cx="1882231" cy="1182133"/>
          </a:xfrm>
          <a:prstGeom prst="rect">
            <a:avLst/>
          </a:prstGeom>
        </p:spPr>
      </p:pic>
      <p:sp>
        <p:nvSpPr>
          <p:cNvPr id="8" name="Content Placeholder 2"/>
          <p:cNvSpPr txBox="1">
            <a:spLocks/>
          </p:cNvSpPr>
          <p:nvPr/>
        </p:nvSpPr>
        <p:spPr>
          <a:xfrm>
            <a:off x="688903" y="3600401"/>
            <a:ext cx="5205460" cy="3025482"/>
          </a:xfrm>
          <a:prstGeom prst="rect">
            <a:avLst/>
          </a:prstGeom>
          <a:solidFill>
            <a:srgbClr val="C00000"/>
          </a:solidFill>
          <a:ln>
            <a:solidFill>
              <a:srgbClr val="CC0000"/>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600"/>
              </a:spcAft>
              <a:buNone/>
            </a:pPr>
            <a:r>
              <a:rPr lang="et-EE" sz="3100" b="1" dirty="0" smtClean="0">
                <a:solidFill>
                  <a:schemeClr val="bg1"/>
                </a:solidFill>
              </a:rPr>
              <a:t>RISKID</a:t>
            </a:r>
          </a:p>
          <a:p>
            <a:pPr marL="355600" indent="-355600" algn="just">
              <a:buFont typeface="Wingdings" panose="05000000000000000000" pitchFamily="2" charset="2"/>
              <a:buChar char="§"/>
            </a:pPr>
            <a:r>
              <a:rPr lang="et-EE" sz="2600" dirty="0" smtClean="0">
                <a:solidFill>
                  <a:schemeClr val="bg1"/>
                </a:solidFill>
              </a:rPr>
              <a:t>Ainult üks verekomponentide tootmishoone</a:t>
            </a:r>
          </a:p>
          <a:p>
            <a:pPr marL="355600" indent="-355600" algn="just">
              <a:buFont typeface="Wingdings" panose="05000000000000000000" pitchFamily="2" charset="2"/>
              <a:buChar char="§"/>
            </a:pPr>
            <a:r>
              <a:rPr lang="et-EE" sz="2600" dirty="0" smtClean="0">
                <a:solidFill>
                  <a:schemeClr val="bg1"/>
                </a:solidFill>
              </a:rPr>
              <a:t>Ei ole oma kuivatud plasma tootmist</a:t>
            </a:r>
          </a:p>
          <a:p>
            <a:pPr marL="355600" indent="-355600" algn="just">
              <a:buFont typeface="Wingdings" panose="05000000000000000000" pitchFamily="2" charset="2"/>
              <a:buChar char="§"/>
            </a:pPr>
            <a:r>
              <a:rPr lang="et-EE" sz="2600" dirty="0" smtClean="0">
                <a:solidFill>
                  <a:schemeClr val="bg1"/>
                </a:solidFill>
              </a:rPr>
              <a:t>Verevarude logistilised </a:t>
            </a:r>
            <a:r>
              <a:rPr lang="et-EE" sz="2600" dirty="0">
                <a:solidFill>
                  <a:schemeClr val="bg1"/>
                </a:solidFill>
              </a:rPr>
              <a:t>probleemid </a:t>
            </a:r>
            <a:r>
              <a:rPr lang="et-EE" sz="2600" dirty="0" smtClean="0">
                <a:solidFill>
                  <a:schemeClr val="bg1"/>
                </a:solidFill>
              </a:rPr>
              <a:t>kriisi </a:t>
            </a:r>
            <a:r>
              <a:rPr lang="et-EE" sz="2600" dirty="0">
                <a:solidFill>
                  <a:schemeClr val="bg1"/>
                </a:solidFill>
              </a:rPr>
              <a:t>ajal </a:t>
            </a:r>
            <a:endParaRPr lang="et-EE" sz="2600" dirty="0" smtClean="0">
              <a:solidFill>
                <a:schemeClr val="bg1"/>
              </a:solidFill>
            </a:endParaRPr>
          </a:p>
          <a:p>
            <a:pPr marL="355600" indent="-355600" algn="just">
              <a:buFont typeface="Wingdings" panose="05000000000000000000" pitchFamily="2" charset="2"/>
              <a:buChar char="§"/>
            </a:pPr>
            <a:r>
              <a:rPr lang="et-EE" sz="2600" dirty="0">
                <a:solidFill>
                  <a:schemeClr val="bg1"/>
                </a:solidFill>
              </a:rPr>
              <a:t>S</a:t>
            </a:r>
            <a:r>
              <a:rPr lang="et-EE" sz="2600" dirty="0" smtClean="0">
                <a:solidFill>
                  <a:schemeClr val="bg1"/>
                </a:solidFill>
              </a:rPr>
              <a:t>õjaväelaste testimise </a:t>
            </a:r>
            <a:r>
              <a:rPr lang="et-EE" sz="2600" dirty="0">
                <a:solidFill>
                  <a:schemeClr val="bg1"/>
                </a:solidFill>
              </a:rPr>
              <a:t>juriidilised </a:t>
            </a:r>
            <a:r>
              <a:rPr lang="et-EE" sz="2600" dirty="0" smtClean="0">
                <a:solidFill>
                  <a:schemeClr val="bg1"/>
                </a:solidFill>
              </a:rPr>
              <a:t>küsimused</a:t>
            </a:r>
          </a:p>
          <a:p>
            <a:pPr marL="355600" indent="-355600" algn="just">
              <a:buFont typeface="Wingdings" panose="05000000000000000000" pitchFamily="2" charset="2"/>
              <a:buChar char="§"/>
            </a:pPr>
            <a:r>
              <a:rPr lang="et-EE" sz="2600" dirty="0" smtClean="0">
                <a:solidFill>
                  <a:schemeClr val="bg1"/>
                </a:solidFill>
              </a:rPr>
              <a:t>NATO Vere Paneeli töö on hea, aga aeglane</a:t>
            </a:r>
          </a:p>
          <a:p>
            <a:pPr marL="355600" indent="-355600" algn="just">
              <a:buFont typeface="Wingdings" panose="05000000000000000000" pitchFamily="2" charset="2"/>
              <a:buChar char="§"/>
            </a:pPr>
            <a:r>
              <a:rPr lang="et-EE" sz="2600" dirty="0" smtClean="0">
                <a:solidFill>
                  <a:schemeClr val="bg1"/>
                </a:solidFill>
              </a:rPr>
              <a:t>Hübriidsõda</a:t>
            </a:r>
          </a:p>
          <a:p>
            <a:pPr marL="355600" indent="-355600" algn="just">
              <a:buFont typeface="Wingdings" panose="05000000000000000000" pitchFamily="2" charset="2"/>
              <a:buChar char="§"/>
            </a:pPr>
            <a:r>
              <a:rPr lang="et-EE" sz="2600" dirty="0" smtClean="0">
                <a:solidFill>
                  <a:schemeClr val="bg1"/>
                </a:solidFill>
              </a:rPr>
              <a:t>Kulude katmine – kes maksab?</a:t>
            </a:r>
            <a:endParaRPr lang="et-EE" sz="2600" dirty="0">
              <a:solidFill>
                <a:schemeClr val="bg1"/>
              </a:solidFill>
            </a:endParaRPr>
          </a:p>
        </p:txBody>
      </p:sp>
      <p:sp>
        <p:nvSpPr>
          <p:cNvPr id="9" name="Rectangle 8"/>
          <p:cNvSpPr/>
          <p:nvPr/>
        </p:nvSpPr>
        <p:spPr>
          <a:xfrm>
            <a:off x="6125498" y="3600401"/>
            <a:ext cx="5555225" cy="3025482"/>
          </a:xfrm>
          <a:prstGeom prst="rect">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t-EE" sz="2400" b="1" dirty="0" smtClean="0"/>
              <a:t>Soome kõndiva verepanga </a:t>
            </a:r>
            <a:r>
              <a:rPr lang="et-EE" sz="2400" b="1" dirty="0"/>
              <a:t>(WBB</a:t>
            </a:r>
            <a:r>
              <a:rPr lang="et-EE" sz="2400" b="1" dirty="0" smtClean="0"/>
              <a:t>) eesmärk</a:t>
            </a:r>
          </a:p>
          <a:p>
            <a:pPr marL="285750" indent="-285750" algn="just">
              <a:buFont typeface="Wingdings" panose="05000000000000000000" pitchFamily="2" charset="2"/>
              <a:buChar char="§"/>
            </a:pPr>
            <a:r>
              <a:rPr lang="et-EE" sz="2000" dirty="0"/>
              <a:t>S</a:t>
            </a:r>
            <a:r>
              <a:rPr lang="fi-FI" sz="2000" dirty="0" smtClean="0"/>
              <a:t>õjaväelas</a:t>
            </a:r>
            <a:r>
              <a:rPr lang="et-EE" sz="2000" dirty="0" smtClean="0"/>
              <a:t>te</a:t>
            </a:r>
            <a:r>
              <a:rPr lang="fi-FI" sz="2000" dirty="0" smtClean="0"/>
              <a:t> testi</a:t>
            </a:r>
            <a:r>
              <a:rPr lang="et-EE" sz="2000" dirty="0" smtClean="0"/>
              <a:t>mine</a:t>
            </a:r>
            <a:r>
              <a:rPr lang="et-EE" sz="2000" dirty="0"/>
              <a:t> </a:t>
            </a:r>
            <a:r>
              <a:rPr lang="et-EE" sz="2000" dirty="0" smtClean="0"/>
              <a:t>ja </a:t>
            </a:r>
            <a:r>
              <a:rPr lang="fi-FI" sz="2000" dirty="0" smtClean="0"/>
              <a:t>s</a:t>
            </a:r>
            <a:r>
              <a:rPr lang="et-EE" sz="2000" dirty="0" err="1" smtClean="0"/>
              <a:t>obivuse</a:t>
            </a:r>
            <a:r>
              <a:rPr lang="et-EE" sz="2000" dirty="0" smtClean="0"/>
              <a:t> hindamine</a:t>
            </a:r>
          </a:p>
          <a:p>
            <a:pPr marL="285750" indent="-285750" algn="just">
              <a:buFont typeface="Wingdings" panose="05000000000000000000" pitchFamily="2" charset="2"/>
              <a:buChar char="§"/>
            </a:pPr>
            <a:r>
              <a:rPr lang="et-EE" sz="2000" dirty="0" smtClean="0"/>
              <a:t>Sõjaväe meditsiinipersonali täisvere kogumiseks ettevalmistamine, regulaarsed koolitused </a:t>
            </a:r>
          </a:p>
          <a:p>
            <a:pPr marL="285750" indent="-285750" algn="just">
              <a:buFont typeface="Wingdings" panose="05000000000000000000" pitchFamily="2" charset="2"/>
              <a:buChar char="§"/>
            </a:pPr>
            <a:r>
              <a:rPr lang="et-EE" sz="2000" dirty="0" smtClean="0"/>
              <a:t>Filtreerimata täisvere </a:t>
            </a:r>
            <a:r>
              <a:rPr lang="et-EE" sz="2000" dirty="0"/>
              <a:t>kogumiseks piisav kogus </a:t>
            </a:r>
            <a:r>
              <a:rPr lang="et-EE" sz="2000" dirty="0" err="1" smtClean="0"/>
              <a:t>med</a:t>
            </a:r>
            <a:r>
              <a:rPr lang="et-EE" sz="2000" dirty="0" smtClean="0"/>
              <a:t>. vahendeid </a:t>
            </a:r>
          </a:p>
          <a:p>
            <a:pPr marL="285750" indent="-285750" algn="just">
              <a:buFont typeface="Wingdings" panose="05000000000000000000" pitchFamily="2" charset="2"/>
              <a:buChar char="§"/>
            </a:pPr>
            <a:r>
              <a:rPr lang="et-EE" sz="2000" dirty="0"/>
              <a:t>E</a:t>
            </a:r>
            <a:r>
              <a:rPr lang="et-EE" sz="2000" dirty="0" smtClean="0"/>
              <a:t>nne </a:t>
            </a:r>
            <a:r>
              <a:rPr lang="et-EE" sz="2000" dirty="0"/>
              <a:t>kriisi </a:t>
            </a:r>
            <a:r>
              <a:rPr lang="et-EE" sz="2000" dirty="0" smtClean="0"/>
              <a:t>erakorraliste veredoonorite reservide (</a:t>
            </a:r>
            <a:r>
              <a:rPr lang="et-EE" sz="2000" i="1" dirty="0" smtClean="0"/>
              <a:t>EDP</a:t>
            </a:r>
            <a:r>
              <a:rPr lang="et-EE" sz="2000" dirty="0" smtClean="0"/>
              <a:t>) loomine</a:t>
            </a:r>
            <a:endParaRPr lang="et-EE" sz="2000" dirty="0"/>
          </a:p>
        </p:txBody>
      </p:sp>
    </p:spTree>
    <p:extLst>
      <p:ext uri="{BB962C8B-B14F-4D97-AF65-F5344CB8AC3E}">
        <p14:creationId xmlns:p14="http://schemas.microsoft.com/office/powerpoint/2010/main" val="12639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9245600" cy="965199"/>
          </a:xfrm>
        </p:spPr>
        <p:txBody>
          <a:bodyPr>
            <a:normAutofit/>
          </a:bodyPr>
          <a:lstStyle/>
          <a:p>
            <a:pPr algn="ctr"/>
            <a:r>
              <a:rPr lang="et-EE" sz="4800" b="1" dirty="0" smtClean="0">
                <a:solidFill>
                  <a:srgbClr val="002060"/>
                </a:solidFill>
              </a:rPr>
              <a:t>Vereteenistus Rootsis</a:t>
            </a:r>
            <a:endParaRPr lang="et-EE" sz="4800" b="1" dirty="0">
              <a:solidFill>
                <a:srgbClr val="002060"/>
              </a:solidFill>
            </a:endParaRPr>
          </a:p>
        </p:txBody>
      </p:sp>
      <p:sp>
        <p:nvSpPr>
          <p:cNvPr id="3" name="Content Placeholder 2"/>
          <p:cNvSpPr>
            <a:spLocks noGrp="1"/>
          </p:cNvSpPr>
          <p:nvPr>
            <p:ph idx="1"/>
          </p:nvPr>
        </p:nvSpPr>
        <p:spPr>
          <a:xfrm>
            <a:off x="2975910" y="1444625"/>
            <a:ext cx="4591131" cy="1666875"/>
          </a:xfrm>
        </p:spPr>
        <p:txBody>
          <a:bodyPr>
            <a:normAutofit lnSpcReduction="10000"/>
          </a:bodyPr>
          <a:lstStyle/>
          <a:p>
            <a:pPr marL="0" indent="0" algn="just">
              <a:lnSpc>
                <a:spcPct val="100000"/>
              </a:lnSpc>
              <a:spcBef>
                <a:spcPts val="600"/>
              </a:spcBef>
              <a:spcAft>
                <a:spcPts val="600"/>
              </a:spcAft>
              <a:buNone/>
              <a:defRPr/>
            </a:pPr>
            <a:r>
              <a:rPr lang="et-EE" sz="2000" b="1" dirty="0" smtClean="0">
                <a:solidFill>
                  <a:srgbClr val="002060"/>
                </a:solidFill>
              </a:rPr>
              <a:t>Vereteenistusel logistilised </a:t>
            </a:r>
            <a:r>
              <a:rPr lang="et-EE" sz="2000" b="1" dirty="0">
                <a:solidFill>
                  <a:srgbClr val="002060"/>
                </a:solidFill>
              </a:rPr>
              <a:t>väljakutsed</a:t>
            </a:r>
          </a:p>
          <a:p>
            <a:pPr lvl="0" algn="just">
              <a:lnSpc>
                <a:spcPct val="100000"/>
              </a:lnSpc>
              <a:spcBef>
                <a:spcPts val="600"/>
              </a:spcBef>
              <a:spcAft>
                <a:spcPts val="600"/>
              </a:spcAft>
              <a:buFont typeface="Wingdings" panose="05000000000000000000" pitchFamily="2" charset="2"/>
              <a:buChar char="§"/>
              <a:defRPr/>
            </a:pPr>
            <a:r>
              <a:rPr lang="fi-FI" sz="2000" dirty="0" smtClean="0">
                <a:solidFill>
                  <a:srgbClr val="002060"/>
                </a:solidFill>
              </a:rPr>
              <a:t>Rootsi</a:t>
            </a:r>
            <a:r>
              <a:rPr lang="et-EE" sz="2000" dirty="0" smtClean="0">
                <a:solidFill>
                  <a:srgbClr val="002060"/>
                </a:solidFill>
              </a:rPr>
              <a:t> </a:t>
            </a:r>
            <a:r>
              <a:rPr lang="fi-FI" sz="2000" dirty="0" smtClean="0">
                <a:solidFill>
                  <a:srgbClr val="002060"/>
                </a:solidFill>
              </a:rPr>
              <a:t>pikkus </a:t>
            </a:r>
            <a:r>
              <a:rPr lang="et-EE" sz="2000" dirty="0">
                <a:solidFill>
                  <a:srgbClr val="002060"/>
                </a:solidFill>
              </a:rPr>
              <a:t>on </a:t>
            </a:r>
            <a:r>
              <a:rPr lang="fi-FI" sz="2000" dirty="0">
                <a:solidFill>
                  <a:srgbClr val="002060"/>
                </a:solidFill>
              </a:rPr>
              <a:t>1600 k</a:t>
            </a:r>
            <a:r>
              <a:rPr lang="et-EE" sz="2000" dirty="0" smtClean="0">
                <a:solidFill>
                  <a:srgbClr val="002060"/>
                </a:solidFill>
              </a:rPr>
              <a:t>m</a:t>
            </a:r>
          </a:p>
          <a:p>
            <a:pPr lvl="0" algn="just">
              <a:lnSpc>
                <a:spcPct val="100000"/>
              </a:lnSpc>
              <a:spcBef>
                <a:spcPts val="600"/>
              </a:spcBef>
              <a:spcAft>
                <a:spcPts val="600"/>
              </a:spcAft>
              <a:buFont typeface="Wingdings" panose="05000000000000000000" pitchFamily="2" charset="2"/>
              <a:buChar char="§"/>
              <a:defRPr/>
            </a:pPr>
            <a:r>
              <a:rPr lang="et-EE" sz="2000" dirty="0" err="1" smtClean="0">
                <a:solidFill>
                  <a:srgbClr val="002060"/>
                </a:solidFill>
              </a:rPr>
              <a:t>Hajaasustusega</a:t>
            </a:r>
            <a:r>
              <a:rPr lang="et-EE" sz="2000" dirty="0" smtClean="0">
                <a:solidFill>
                  <a:srgbClr val="002060"/>
                </a:solidFill>
              </a:rPr>
              <a:t> </a:t>
            </a:r>
            <a:r>
              <a:rPr lang="fi-FI" sz="2000" dirty="0" smtClean="0">
                <a:solidFill>
                  <a:srgbClr val="002060"/>
                </a:solidFill>
              </a:rPr>
              <a:t>maapiirk</a:t>
            </a:r>
            <a:r>
              <a:rPr lang="et-EE" sz="2000" dirty="0" err="1">
                <a:solidFill>
                  <a:srgbClr val="002060"/>
                </a:solidFill>
              </a:rPr>
              <a:t>onnad</a:t>
            </a:r>
            <a:r>
              <a:rPr lang="fi-FI" sz="2000" dirty="0">
                <a:solidFill>
                  <a:srgbClr val="002060"/>
                </a:solidFill>
              </a:rPr>
              <a:t> põhjas ja </a:t>
            </a:r>
            <a:r>
              <a:rPr lang="fi-FI" sz="2000" dirty="0" smtClean="0">
                <a:solidFill>
                  <a:srgbClr val="002060"/>
                </a:solidFill>
              </a:rPr>
              <a:t>läänes</a:t>
            </a:r>
            <a:endParaRPr lang="et-EE" sz="2000" dirty="0" smtClean="0">
              <a:solidFill>
                <a:srgbClr val="002060"/>
              </a:solidFill>
            </a:endParaRPr>
          </a:p>
          <a:p>
            <a:pPr marL="0" indent="0">
              <a:buNone/>
            </a:pPr>
            <a:endParaRPr lang="et-EE" sz="1800" dirty="0" smtClean="0"/>
          </a:p>
        </p:txBody>
      </p:sp>
      <p:pic>
        <p:nvPicPr>
          <p:cNvPr id="4" name="Picture 3"/>
          <p:cNvPicPr>
            <a:picLocks noChangeAspect="1"/>
          </p:cNvPicPr>
          <p:nvPr/>
        </p:nvPicPr>
        <p:blipFill rotWithShape="1">
          <a:blip r:embed="rId3"/>
          <a:srcRect l="1320" t="14540" b="61985"/>
          <a:stretch/>
        </p:blipFill>
        <p:spPr>
          <a:xfrm>
            <a:off x="7686914" y="1404557"/>
            <a:ext cx="4378850" cy="1495959"/>
          </a:xfrm>
          <a:prstGeom prst="rect">
            <a:avLst/>
          </a:prstGeom>
        </p:spPr>
      </p:pic>
      <p:pic>
        <p:nvPicPr>
          <p:cNvPr id="5" name="Picture 4"/>
          <p:cNvPicPr>
            <a:picLocks noChangeAspect="1"/>
          </p:cNvPicPr>
          <p:nvPr/>
        </p:nvPicPr>
        <p:blipFill>
          <a:blip r:embed="rId4"/>
          <a:stretch>
            <a:fillRect/>
          </a:stretch>
        </p:blipFill>
        <p:spPr>
          <a:xfrm>
            <a:off x="10221633" y="102426"/>
            <a:ext cx="1882231" cy="1186624"/>
          </a:xfrm>
          <a:prstGeom prst="rect">
            <a:avLst/>
          </a:prstGeom>
        </p:spPr>
      </p:pic>
      <p:pic>
        <p:nvPicPr>
          <p:cNvPr id="6" name="Picture 5"/>
          <p:cNvPicPr>
            <a:picLocks noChangeAspect="1"/>
          </p:cNvPicPr>
          <p:nvPr/>
        </p:nvPicPr>
        <p:blipFill>
          <a:blip r:embed="rId5"/>
          <a:stretch>
            <a:fillRect/>
          </a:stretch>
        </p:blipFill>
        <p:spPr>
          <a:xfrm>
            <a:off x="304721" y="1471970"/>
            <a:ext cx="2570969" cy="4783342"/>
          </a:xfrm>
          <a:prstGeom prst="rect">
            <a:avLst/>
          </a:prstGeom>
        </p:spPr>
      </p:pic>
      <p:sp>
        <p:nvSpPr>
          <p:cNvPr id="9" name="Rectangle 8"/>
          <p:cNvSpPr/>
          <p:nvPr/>
        </p:nvSpPr>
        <p:spPr>
          <a:xfrm>
            <a:off x="304722" y="1193800"/>
            <a:ext cx="1219732" cy="331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smtClean="0">
                <a:solidFill>
                  <a:srgbClr val="C00000"/>
                </a:solidFill>
              </a:rPr>
              <a:t>HAIGLAD</a:t>
            </a:r>
            <a:endParaRPr lang="et-EE" sz="2000" b="1" dirty="0">
              <a:solidFill>
                <a:srgbClr val="C00000"/>
              </a:solidFill>
            </a:endParaRPr>
          </a:p>
        </p:txBody>
      </p:sp>
      <p:sp>
        <p:nvSpPr>
          <p:cNvPr id="10" name="Content Placeholder 2"/>
          <p:cNvSpPr txBox="1">
            <a:spLocks/>
          </p:cNvSpPr>
          <p:nvPr/>
        </p:nvSpPr>
        <p:spPr>
          <a:xfrm>
            <a:off x="3015215" y="3111500"/>
            <a:ext cx="4441499" cy="3143812"/>
          </a:xfrm>
          <a:prstGeom prst="rect">
            <a:avLst/>
          </a:prstGeom>
          <a:solidFill>
            <a:schemeClr val="bg1">
              <a:lumMod val="85000"/>
            </a:schemeClr>
          </a:solidFill>
          <a:ln>
            <a:solidFill>
              <a:srgbClr val="00206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t-EE" sz="2200" b="1" dirty="0" smtClean="0">
                <a:solidFill>
                  <a:srgbClr val="002060"/>
                </a:solidFill>
              </a:rPr>
              <a:t>Haiglaeelne vereülekanne </a:t>
            </a:r>
            <a:r>
              <a:rPr lang="et-EE" sz="2200" dirty="0" smtClean="0">
                <a:solidFill>
                  <a:srgbClr val="002060"/>
                </a:solidFill>
              </a:rPr>
              <a:t>– kiirabides ja helikopterites </a:t>
            </a:r>
          </a:p>
          <a:p>
            <a:pPr>
              <a:spcBef>
                <a:spcPts val="1200"/>
              </a:spcBef>
              <a:buFont typeface="Wingdings" panose="05000000000000000000" pitchFamily="2" charset="2"/>
              <a:buChar char="§"/>
            </a:pPr>
            <a:r>
              <a:rPr lang="et-EE" sz="1800" dirty="0" smtClean="0">
                <a:solidFill>
                  <a:srgbClr val="002060"/>
                </a:solidFill>
              </a:rPr>
              <a:t>LT0WB (filtreeritud) – vähestes </a:t>
            </a:r>
          </a:p>
          <a:p>
            <a:pPr algn="just">
              <a:spcBef>
                <a:spcPts val="600"/>
              </a:spcBef>
              <a:buFont typeface="Wingdings" panose="05000000000000000000" pitchFamily="2" charset="2"/>
              <a:buChar char="§"/>
            </a:pPr>
            <a:r>
              <a:rPr lang="et-EE" sz="1800" dirty="0" smtClean="0">
                <a:solidFill>
                  <a:srgbClr val="002060"/>
                </a:solidFill>
              </a:rPr>
              <a:t>ERS </a:t>
            </a:r>
            <a:r>
              <a:rPr lang="et-EE" sz="1800" dirty="0">
                <a:solidFill>
                  <a:srgbClr val="002060"/>
                </a:solidFill>
              </a:rPr>
              <a:t>ja </a:t>
            </a:r>
            <a:r>
              <a:rPr lang="et-EE" sz="1800" dirty="0" smtClean="0">
                <a:solidFill>
                  <a:srgbClr val="002060"/>
                </a:solidFill>
              </a:rPr>
              <a:t>plasma – paljudes</a:t>
            </a:r>
          </a:p>
          <a:p>
            <a:pPr algn="just">
              <a:spcBef>
                <a:spcPts val="600"/>
              </a:spcBef>
              <a:buFont typeface="Wingdings" panose="05000000000000000000" pitchFamily="2" charset="2"/>
              <a:buChar char="§"/>
            </a:pPr>
            <a:r>
              <a:rPr lang="et-EE" sz="1800" dirty="0" smtClean="0">
                <a:solidFill>
                  <a:srgbClr val="002060"/>
                </a:solidFill>
              </a:rPr>
              <a:t>Kuivplasma – vähestes </a:t>
            </a:r>
          </a:p>
          <a:p>
            <a:pPr marL="0" indent="0" algn="just">
              <a:spcBef>
                <a:spcPts val="1200"/>
              </a:spcBef>
              <a:buNone/>
            </a:pPr>
            <a:r>
              <a:rPr lang="et-EE" sz="2200" b="1" dirty="0" smtClean="0">
                <a:solidFill>
                  <a:srgbClr val="002060"/>
                </a:solidFill>
              </a:rPr>
              <a:t>LT0WB (filtreeritud) – </a:t>
            </a:r>
            <a:r>
              <a:rPr lang="et-EE" sz="2200" dirty="0" smtClean="0">
                <a:solidFill>
                  <a:srgbClr val="002060"/>
                </a:solidFill>
              </a:rPr>
              <a:t>kasutusel suure verejooksu korral</a:t>
            </a:r>
          </a:p>
          <a:p>
            <a:pPr>
              <a:spcBef>
                <a:spcPts val="600"/>
              </a:spcBef>
              <a:buFont typeface="Wingdings" panose="05000000000000000000" pitchFamily="2" charset="2"/>
              <a:buChar char="§"/>
            </a:pPr>
            <a:r>
              <a:rPr lang="et-EE" sz="1800" dirty="0" smtClean="0">
                <a:solidFill>
                  <a:srgbClr val="002060"/>
                </a:solidFill>
              </a:rPr>
              <a:t>Stockholmi </a:t>
            </a:r>
            <a:r>
              <a:rPr lang="et-EE" sz="1800" dirty="0">
                <a:solidFill>
                  <a:srgbClr val="002060"/>
                </a:solidFill>
              </a:rPr>
              <a:t>traumakeskuses </a:t>
            </a:r>
            <a:endParaRPr lang="et-EE" sz="1800" dirty="0" smtClean="0">
              <a:solidFill>
                <a:srgbClr val="002060"/>
              </a:solidFill>
            </a:endParaRPr>
          </a:p>
          <a:p>
            <a:pPr algn="just">
              <a:spcBef>
                <a:spcPts val="600"/>
              </a:spcBef>
              <a:buFont typeface="Wingdings" panose="05000000000000000000" pitchFamily="2" charset="2"/>
              <a:buChar char="§"/>
            </a:pPr>
            <a:r>
              <a:rPr lang="et-EE" sz="1800" dirty="0" smtClean="0">
                <a:solidFill>
                  <a:srgbClr val="002060"/>
                </a:solidFill>
              </a:rPr>
              <a:t>Uppsala haiglas </a:t>
            </a:r>
          </a:p>
          <a:p>
            <a:pPr algn="just">
              <a:spcBef>
                <a:spcPts val="600"/>
              </a:spcBef>
              <a:buFont typeface="Wingdings" panose="05000000000000000000" pitchFamily="2" charset="2"/>
              <a:buChar char="§"/>
            </a:pPr>
            <a:r>
              <a:rPr lang="et-EE" sz="1800" dirty="0" err="1" smtClean="0">
                <a:solidFill>
                  <a:srgbClr val="002060"/>
                </a:solidFill>
              </a:rPr>
              <a:t>Örebro</a:t>
            </a:r>
            <a:r>
              <a:rPr lang="et-EE" sz="1800" dirty="0" smtClean="0">
                <a:solidFill>
                  <a:srgbClr val="002060"/>
                </a:solidFill>
              </a:rPr>
              <a:t> </a:t>
            </a:r>
            <a:r>
              <a:rPr lang="et-EE" sz="1800" dirty="0" err="1" smtClean="0">
                <a:solidFill>
                  <a:srgbClr val="002060"/>
                </a:solidFill>
              </a:rPr>
              <a:t>EMO-s</a:t>
            </a:r>
            <a:endParaRPr lang="et-EE" sz="1800" dirty="0">
              <a:solidFill>
                <a:srgbClr val="002060"/>
              </a:solidFill>
            </a:endParaRPr>
          </a:p>
        </p:txBody>
      </p:sp>
      <p:sp>
        <p:nvSpPr>
          <p:cNvPr id="11" name="Rectangle 10"/>
          <p:cNvSpPr/>
          <p:nvPr/>
        </p:nvSpPr>
        <p:spPr>
          <a:xfrm>
            <a:off x="589011" y="1725275"/>
            <a:ext cx="1524453" cy="1477328"/>
          </a:xfrm>
          <a:prstGeom prst="rect">
            <a:avLst/>
          </a:prstGeom>
        </p:spPr>
        <p:txBody>
          <a:bodyPr wrap="square">
            <a:spAutoFit/>
          </a:bodyPr>
          <a:lstStyle/>
          <a:p>
            <a:pPr algn="ctr"/>
            <a:r>
              <a:rPr lang="et-EE" b="1" dirty="0">
                <a:solidFill>
                  <a:srgbClr val="002060"/>
                </a:solidFill>
              </a:rPr>
              <a:t>Pindala </a:t>
            </a:r>
            <a:endParaRPr lang="et-EE" b="1" dirty="0" smtClean="0">
              <a:solidFill>
                <a:srgbClr val="002060"/>
              </a:solidFill>
            </a:endParaRPr>
          </a:p>
          <a:p>
            <a:pPr algn="ctr"/>
            <a:r>
              <a:rPr lang="fi-FI" b="1" dirty="0" smtClean="0">
                <a:solidFill>
                  <a:srgbClr val="002060"/>
                </a:solidFill>
              </a:rPr>
              <a:t>450 </a:t>
            </a:r>
            <a:r>
              <a:rPr lang="fi-FI" b="1" dirty="0">
                <a:solidFill>
                  <a:srgbClr val="002060"/>
                </a:solidFill>
              </a:rPr>
              <a:t>295  </a:t>
            </a:r>
            <a:r>
              <a:rPr lang="fi-FI" b="1" dirty="0" smtClean="0">
                <a:solidFill>
                  <a:srgbClr val="002060"/>
                </a:solidFill>
              </a:rPr>
              <a:t>km²</a:t>
            </a:r>
            <a:endParaRPr lang="et-EE" b="1" dirty="0" smtClean="0">
              <a:solidFill>
                <a:srgbClr val="002060"/>
              </a:solidFill>
            </a:endParaRPr>
          </a:p>
          <a:p>
            <a:pPr algn="ctr"/>
            <a:endParaRPr lang="et-EE" b="1" dirty="0" smtClean="0">
              <a:solidFill>
                <a:srgbClr val="002060"/>
              </a:solidFill>
            </a:endParaRPr>
          </a:p>
          <a:p>
            <a:pPr algn="ctr"/>
            <a:r>
              <a:rPr lang="et-EE" b="1" dirty="0" smtClean="0">
                <a:solidFill>
                  <a:srgbClr val="002060"/>
                </a:solidFill>
              </a:rPr>
              <a:t>Rahvaarv </a:t>
            </a:r>
            <a:r>
              <a:rPr lang="et-EE" b="1" dirty="0">
                <a:solidFill>
                  <a:srgbClr val="002060"/>
                </a:solidFill>
              </a:rPr>
              <a:t>~10,5 milj</a:t>
            </a:r>
            <a:r>
              <a:rPr lang="et-EE" b="1" dirty="0" smtClean="0">
                <a:solidFill>
                  <a:srgbClr val="002060"/>
                </a:solidFill>
              </a:rPr>
              <a:t>.</a:t>
            </a:r>
          </a:p>
        </p:txBody>
      </p:sp>
      <p:pic>
        <p:nvPicPr>
          <p:cNvPr id="7" name="Picture 6"/>
          <p:cNvPicPr>
            <a:picLocks noChangeAspect="1"/>
          </p:cNvPicPr>
          <p:nvPr/>
        </p:nvPicPr>
        <p:blipFill>
          <a:blip r:embed="rId6"/>
          <a:stretch>
            <a:fillRect/>
          </a:stretch>
        </p:blipFill>
        <p:spPr>
          <a:xfrm>
            <a:off x="7726481" y="3111273"/>
            <a:ext cx="4299716" cy="3192493"/>
          </a:xfrm>
          <a:prstGeom prst="rect">
            <a:avLst/>
          </a:prstGeom>
          <a:ln>
            <a:solidFill>
              <a:schemeClr val="tx2">
                <a:lumMod val="75000"/>
              </a:schemeClr>
            </a:solidFill>
          </a:ln>
        </p:spPr>
      </p:pic>
    </p:spTree>
    <p:extLst>
      <p:ext uri="{BB962C8B-B14F-4D97-AF65-F5344CB8AC3E}">
        <p14:creationId xmlns:p14="http://schemas.microsoft.com/office/powerpoint/2010/main" val="32760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39865" cy="1325563"/>
          </a:xfrm>
        </p:spPr>
        <p:txBody>
          <a:bodyPr>
            <a:normAutofit/>
          </a:bodyPr>
          <a:lstStyle/>
          <a:p>
            <a:pPr algn="ctr"/>
            <a:r>
              <a:rPr lang="et-EE" sz="4800" b="1" dirty="0">
                <a:solidFill>
                  <a:srgbClr val="002060"/>
                </a:solidFill>
              </a:rPr>
              <a:t>Vereteenistuse tugevdamine</a:t>
            </a:r>
            <a:br>
              <a:rPr lang="et-EE" sz="4800" b="1" dirty="0">
                <a:solidFill>
                  <a:srgbClr val="002060"/>
                </a:solidFill>
              </a:rPr>
            </a:br>
            <a:r>
              <a:rPr lang="et-EE" sz="2800" dirty="0" smtClean="0">
                <a:solidFill>
                  <a:srgbClr val="002060"/>
                </a:solidFill>
              </a:rPr>
              <a:t>Rootsi</a:t>
            </a:r>
            <a:r>
              <a:rPr lang="et-EE" sz="4000" dirty="0" smtClean="0">
                <a:solidFill>
                  <a:srgbClr val="002060"/>
                </a:solidFill>
              </a:rPr>
              <a:t> </a:t>
            </a:r>
            <a:r>
              <a:rPr lang="et-EE" sz="2800" dirty="0" smtClean="0">
                <a:solidFill>
                  <a:srgbClr val="002060"/>
                </a:solidFill>
              </a:rPr>
              <a:t>tervishoiu- </a:t>
            </a:r>
            <a:r>
              <a:rPr lang="et-EE" sz="2800" dirty="0">
                <a:solidFill>
                  <a:srgbClr val="002060"/>
                </a:solidFill>
              </a:rPr>
              <a:t>ja </a:t>
            </a:r>
            <a:r>
              <a:rPr lang="et-EE" sz="2800" dirty="0" smtClean="0">
                <a:solidFill>
                  <a:srgbClr val="002060"/>
                </a:solidFill>
              </a:rPr>
              <a:t>sotsiaalministeeriumi vaade</a:t>
            </a:r>
            <a:endParaRPr lang="et-EE" sz="2800" dirty="0">
              <a:solidFill>
                <a:srgbClr val="002060"/>
              </a:solidFill>
            </a:endParaRPr>
          </a:p>
        </p:txBody>
      </p:sp>
      <p:sp>
        <p:nvSpPr>
          <p:cNvPr id="3" name="Content Placeholder 2"/>
          <p:cNvSpPr>
            <a:spLocks noGrp="1"/>
          </p:cNvSpPr>
          <p:nvPr>
            <p:ph idx="1"/>
          </p:nvPr>
        </p:nvSpPr>
        <p:spPr>
          <a:xfrm>
            <a:off x="771832" y="1927123"/>
            <a:ext cx="10881852" cy="4541292"/>
          </a:xfrm>
        </p:spPr>
        <p:txBody>
          <a:bodyPr>
            <a:normAutofit/>
          </a:bodyPr>
          <a:lstStyle/>
          <a:p>
            <a:pPr marL="0" indent="0">
              <a:spcBef>
                <a:spcPts val="1200"/>
              </a:spcBef>
              <a:buNone/>
            </a:pPr>
            <a:r>
              <a:rPr lang="et-EE" sz="2400" b="1" dirty="0" smtClean="0">
                <a:solidFill>
                  <a:srgbClr val="002060"/>
                </a:solidFill>
              </a:rPr>
              <a:t>Täna – detsentraliseeritud süsteem – piirkondlikud verekeskused </a:t>
            </a:r>
          </a:p>
          <a:p>
            <a:pPr lvl="1">
              <a:spcBef>
                <a:spcPts val="1200"/>
              </a:spcBef>
              <a:buFont typeface="Wingdings" panose="05000000000000000000" pitchFamily="2" charset="2"/>
              <a:buChar char="§"/>
            </a:pPr>
            <a:r>
              <a:rPr lang="et-EE" sz="2000" dirty="0" smtClean="0">
                <a:solidFill>
                  <a:srgbClr val="002060"/>
                </a:solidFill>
              </a:rPr>
              <a:t>Varieeruv </a:t>
            </a:r>
            <a:r>
              <a:rPr lang="et-EE" sz="2000" dirty="0">
                <a:solidFill>
                  <a:srgbClr val="002060"/>
                </a:solidFill>
              </a:rPr>
              <a:t>ja ebavõrdne vere ja verekomponentide kättesaadavus </a:t>
            </a:r>
          </a:p>
          <a:p>
            <a:pPr lvl="1">
              <a:spcBef>
                <a:spcPts val="1200"/>
              </a:spcBef>
              <a:buFont typeface="Wingdings" panose="05000000000000000000" pitchFamily="2" charset="2"/>
              <a:buChar char="§"/>
            </a:pPr>
            <a:r>
              <a:rPr lang="et-EE" sz="2000" dirty="0" smtClean="0">
                <a:solidFill>
                  <a:srgbClr val="002060"/>
                </a:solidFill>
              </a:rPr>
              <a:t>Erinev verekomponentide kvaliteet ja ohutus (kasutusel erinevad tehnoloogiad, erinev võimekus)</a:t>
            </a:r>
          </a:p>
          <a:p>
            <a:pPr marL="0" indent="0">
              <a:spcBef>
                <a:spcPts val="2400"/>
              </a:spcBef>
              <a:buNone/>
            </a:pPr>
            <a:r>
              <a:rPr lang="et-EE" sz="2400" b="1" dirty="0" smtClean="0">
                <a:solidFill>
                  <a:srgbClr val="002060"/>
                </a:solidFill>
              </a:rPr>
              <a:t>Tulevik – tsentraliseeritud riiklik, sõltumatu süsteem – üks </a:t>
            </a:r>
            <a:r>
              <a:rPr lang="et-EE" sz="2400" b="1" dirty="0" err="1" smtClean="0">
                <a:solidFill>
                  <a:srgbClr val="002060"/>
                </a:solidFill>
              </a:rPr>
              <a:t>verekeskus</a:t>
            </a:r>
            <a:endParaRPr lang="et-EE" sz="2400" b="1" dirty="0" smtClean="0">
              <a:solidFill>
                <a:srgbClr val="002060"/>
              </a:solidFill>
            </a:endParaRPr>
          </a:p>
          <a:p>
            <a:pPr lvl="1">
              <a:spcBef>
                <a:spcPts val="1200"/>
              </a:spcBef>
              <a:buFont typeface="Wingdings" panose="05000000000000000000" pitchFamily="2" charset="2"/>
              <a:buChar char="§"/>
            </a:pPr>
            <a:r>
              <a:rPr lang="et-EE" sz="2000" dirty="0" smtClean="0">
                <a:solidFill>
                  <a:srgbClr val="002060"/>
                </a:solidFill>
              </a:rPr>
              <a:t>Optimeerib </a:t>
            </a:r>
            <a:r>
              <a:rPr lang="et-EE" sz="2000" dirty="0">
                <a:solidFill>
                  <a:srgbClr val="002060"/>
                </a:solidFill>
              </a:rPr>
              <a:t>ja </a:t>
            </a:r>
            <a:r>
              <a:rPr lang="et-EE" sz="2000" dirty="0" smtClean="0">
                <a:solidFill>
                  <a:srgbClr val="002060"/>
                </a:solidFill>
              </a:rPr>
              <a:t>soodustab võrdset vere ja verekomponentide </a:t>
            </a:r>
            <a:r>
              <a:rPr lang="et-EE" sz="2000" dirty="0">
                <a:solidFill>
                  <a:srgbClr val="002060"/>
                </a:solidFill>
              </a:rPr>
              <a:t>saadavust kogu riigis </a:t>
            </a:r>
            <a:r>
              <a:rPr lang="et-EE" sz="2000" dirty="0" smtClean="0">
                <a:solidFill>
                  <a:srgbClr val="002060"/>
                </a:solidFill>
              </a:rPr>
              <a:t>(</a:t>
            </a:r>
            <a:r>
              <a:rPr lang="et-EE" sz="2000" dirty="0">
                <a:solidFill>
                  <a:srgbClr val="002060"/>
                </a:solidFill>
              </a:rPr>
              <a:t>PLT, WB, </a:t>
            </a:r>
            <a:r>
              <a:rPr lang="et-EE" sz="2000" dirty="0" err="1">
                <a:solidFill>
                  <a:srgbClr val="002060"/>
                </a:solidFill>
              </a:rPr>
              <a:t>Dried</a:t>
            </a:r>
            <a:r>
              <a:rPr lang="et-EE" sz="2000" dirty="0">
                <a:solidFill>
                  <a:srgbClr val="002060"/>
                </a:solidFill>
              </a:rPr>
              <a:t> </a:t>
            </a:r>
            <a:r>
              <a:rPr lang="et-EE" sz="2000" dirty="0" smtClean="0">
                <a:solidFill>
                  <a:srgbClr val="002060"/>
                </a:solidFill>
              </a:rPr>
              <a:t>plasma)</a:t>
            </a:r>
          </a:p>
          <a:p>
            <a:pPr lvl="1">
              <a:spcBef>
                <a:spcPts val="1200"/>
              </a:spcBef>
              <a:buFont typeface="Wingdings" panose="05000000000000000000" pitchFamily="2" charset="2"/>
              <a:buChar char="§"/>
            </a:pPr>
            <a:r>
              <a:rPr lang="et-EE" sz="2000" dirty="0">
                <a:solidFill>
                  <a:srgbClr val="002060"/>
                </a:solidFill>
              </a:rPr>
              <a:t>Võimaldab optimeerida tootmist ja analüüsimist (tsentraliseerimine</a:t>
            </a:r>
            <a:r>
              <a:rPr lang="et-EE" sz="2000" dirty="0" smtClean="0">
                <a:solidFill>
                  <a:srgbClr val="002060"/>
                </a:solidFill>
              </a:rPr>
              <a:t>)</a:t>
            </a:r>
          </a:p>
          <a:p>
            <a:pPr lvl="1">
              <a:spcBef>
                <a:spcPts val="1200"/>
              </a:spcBef>
              <a:buFont typeface="Wingdings" panose="05000000000000000000" pitchFamily="2" charset="2"/>
              <a:buChar char="§"/>
            </a:pPr>
            <a:r>
              <a:rPr lang="et-EE" sz="2000" dirty="0">
                <a:solidFill>
                  <a:srgbClr val="002060"/>
                </a:solidFill>
              </a:rPr>
              <a:t>Üks IT lahendus, ühised hanked, riiklik </a:t>
            </a:r>
            <a:r>
              <a:rPr lang="et-EE" sz="2000" dirty="0" smtClean="0">
                <a:solidFill>
                  <a:srgbClr val="002060"/>
                </a:solidFill>
              </a:rPr>
              <a:t>rahastus</a:t>
            </a:r>
          </a:p>
          <a:p>
            <a:pPr lvl="1">
              <a:spcBef>
                <a:spcPts val="1200"/>
              </a:spcBef>
              <a:buFont typeface="Wingdings" panose="05000000000000000000" pitchFamily="2" charset="2"/>
              <a:buChar char="§"/>
            </a:pPr>
            <a:r>
              <a:rPr lang="et-EE" sz="2000" dirty="0" smtClean="0">
                <a:solidFill>
                  <a:srgbClr val="002060"/>
                </a:solidFill>
              </a:rPr>
              <a:t>Võimaldab suurendada kiiresti tootmisvõimsust (sh sõjaolukorras)</a:t>
            </a:r>
          </a:p>
          <a:p>
            <a:pPr lvl="1">
              <a:spcBef>
                <a:spcPts val="1200"/>
              </a:spcBef>
              <a:buFont typeface="Wingdings" panose="05000000000000000000" pitchFamily="2" charset="2"/>
              <a:buChar char="§"/>
            </a:pPr>
            <a:r>
              <a:rPr lang="et-EE" sz="2000" dirty="0" smtClean="0">
                <a:solidFill>
                  <a:srgbClr val="002060"/>
                </a:solidFill>
              </a:rPr>
              <a:t>Üks </a:t>
            </a:r>
            <a:r>
              <a:rPr lang="et-EE" sz="2000" dirty="0">
                <a:solidFill>
                  <a:srgbClr val="002060"/>
                </a:solidFill>
              </a:rPr>
              <a:t>riiklik kontaktpunkt, kiirem ja tõhusam suhtlus </a:t>
            </a:r>
            <a:r>
              <a:rPr lang="et-EE" sz="2000" dirty="0" smtClean="0">
                <a:solidFill>
                  <a:srgbClr val="002060"/>
                </a:solidFill>
              </a:rPr>
              <a:t>ka kriisiolukorras</a:t>
            </a:r>
          </a:p>
        </p:txBody>
      </p:sp>
      <p:pic>
        <p:nvPicPr>
          <p:cNvPr id="5" name="Picture 4"/>
          <p:cNvPicPr>
            <a:picLocks noChangeAspect="1"/>
          </p:cNvPicPr>
          <p:nvPr/>
        </p:nvPicPr>
        <p:blipFill>
          <a:blip r:embed="rId3"/>
          <a:stretch>
            <a:fillRect/>
          </a:stretch>
        </p:blipFill>
        <p:spPr>
          <a:xfrm>
            <a:off x="10309769" y="0"/>
            <a:ext cx="1882231" cy="1186624"/>
          </a:xfrm>
          <a:prstGeom prst="rect">
            <a:avLst/>
          </a:prstGeom>
        </p:spPr>
      </p:pic>
    </p:spTree>
    <p:extLst>
      <p:ext uri="{BB962C8B-B14F-4D97-AF65-F5344CB8AC3E}">
        <p14:creationId xmlns:p14="http://schemas.microsoft.com/office/powerpoint/2010/main" val="21717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444754" cy="854075"/>
          </a:xfrm>
        </p:spPr>
        <p:txBody>
          <a:bodyPr/>
          <a:lstStyle/>
          <a:p>
            <a:pPr algn="ctr"/>
            <a:r>
              <a:rPr lang="et-EE" b="1" dirty="0">
                <a:solidFill>
                  <a:srgbClr val="002060"/>
                </a:solidFill>
              </a:rPr>
              <a:t>Sõjaväe verepank</a:t>
            </a:r>
            <a:endParaRPr lang="et-EE" dirty="0"/>
          </a:p>
        </p:txBody>
      </p:sp>
      <p:sp>
        <p:nvSpPr>
          <p:cNvPr id="3" name="Text Placeholder 2"/>
          <p:cNvSpPr>
            <a:spLocks noGrp="1"/>
          </p:cNvSpPr>
          <p:nvPr>
            <p:ph type="body" idx="1"/>
          </p:nvPr>
        </p:nvSpPr>
        <p:spPr>
          <a:xfrm>
            <a:off x="839788" y="1481900"/>
            <a:ext cx="10752444" cy="591684"/>
          </a:xfrm>
        </p:spPr>
        <p:txBody>
          <a:bodyPr>
            <a:noAutofit/>
          </a:bodyPr>
          <a:lstStyle/>
          <a:p>
            <a:pPr algn="just"/>
            <a:r>
              <a:rPr lang="et-EE" dirty="0">
                <a:solidFill>
                  <a:srgbClr val="002060"/>
                </a:solidFill>
              </a:rPr>
              <a:t>Rootsi ametivõimude loal on ettevalmistatud täisvere kogumine </a:t>
            </a:r>
            <a:r>
              <a:rPr lang="et-EE" dirty="0" smtClean="0">
                <a:solidFill>
                  <a:srgbClr val="002060"/>
                </a:solidFill>
              </a:rPr>
              <a:t>sõjaväes. Koolitatakse personali</a:t>
            </a:r>
            <a:r>
              <a:rPr lang="et-EE" dirty="0">
                <a:solidFill>
                  <a:srgbClr val="002060"/>
                </a:solidFill>
              </a:rPr>
              <a:t>, </a:t>
            </a:r>
            <a:r>
              <a:rPr lang="et-EE" dirty="0" smtClean="0">
                <a:solidFill>
                  <a:srgbClr val="002060"/>
                </a:solidFill>
              </a:rPr>
              <a:t>sh õdesid </a:t>
            </a:r>
            <a:r>
              <a:rPr lang="et-EE" dirty="0">
                <a:solidFill>
                  <a:srgbClr val="002060"/>
                </a:solidFill>
              </a:rPr>
              <a:t>ja arste Rootsi </a:t>
            </a:r>
            <a:r>
              <a:rPr lang="et-EE" dirty="0" smtClean="0">
                <a:solidFill>
                  <a:srgbClr val="002060"/>
                </a:solidFill>
              </a:rPr>
              <a:t>strateegilistes rügementides.</a:t>
            </a:r>
            <a:endParaRPr lang="et-EE" dirty="0">
              <a:solidFill>
                <a:srgbClr val="002060"/>
              </a:solidFill>
            </a:endParaRPr>
          </a:p>
        </p:txBody>
      </p:sp>
      <p:sp>
        <p:nvSpPr>
          <p:cNvPr id="4" name="Content Placeholder 3"/>
          <p:cNvSpPr>
            <a:spLocks noGrp="1"/>
          </p:cNvSpPr>
          <p:nvPr>
            <p:ph sz="half" idx="2"/>
          </p:nvPr>
        </p:nvSpPr>
        <p:spPr>
          <a:xfrm>
            <a:off x="839788" y="2143433"/>
            <a:ext cx="10752444" cy="1700980"/>
          </a:xfrm>
          <a:solidFill>
            <a:schemeClr val="bg1">
              <a:lumMod val="95000"/>
            </a:schemeClr>
          </a:solidFill>
          <a:ln>
            <a:solidFill>
              <a:schemeClr val="bg1">
                <a:lumMod val="50000"/>
              </a:schemeClr>
            </a:solidFill>
          </a:ln>
        </p:spPr>
        <p:txBody>
          <a:bodyPr>
            <a:normAutofit fontScale="85000" lnSpcReduction="20000"/>
          </a:bodyPr>
          <a:lstStyle/>
          <a:p>
            <a:pPr marL="0" indent="0">
              <a:buFont typeface="Wingdings" panose="05000000000000000000" pitchFamily="2" charset="2"/>
              <a:buNone/>
            </a:pPr>
            <a:r>
              <a:rPr lang="et-EE" sz="2200" b="1" dirty="0">
                <a:solidFill>
                  <a:srgbClr val="002060"/>
                </a:solidFill>
              </a:rPr>
              <a:t>D</a:t>
            </a:r>
            <a:r>
              <a:rPr lang="et-EE" sz="2200" b="1" dirty="0" smtClean="0">
                <a:solidFill>
                  <a:srgbClr val="002060"/>
                </a:solidFill>
              </a:rPr>
              <a:t>oonorid sõjaväeüksustes</a:t>
            </a:r>
          </a:p>
          <a:p>
            <a:pPr>
              <a:buFont typeface="Wingdings" panose="05000000000000000000" pitchFamily="2" charset="2"/>
              <a:buChar char="§"/>
            </a:pPr>
            <a:r>
              <a:rPr lang="et-EE" sz="2000" dirty="0" smtClean="0">
                <a:solidFill>
                  <a:srgbClr val="002060"/>
                </a:solidFill>
              </a:rPr>
              <a:t>Sobivust </a:t>
            </a:r>
            <a:r>
              <a:rPr lang="et-EE" sz="2000" dirty="0">
                <a:solidFill>
                  <a:srgbClr val="002060"/>
                </a:solidFill>
              </a:rPr>
              <a:t>hinnatakse vastavalt Verekeskuses kehtivatele tavapärastele kriteeriumitele: </a:t>
            </a:r>
            <a:endParaRPr lang="et-EE" sz="2000" dirty="0" smtClean="0">
              <a:solidFill>
                <a:srgbClr val="002060"/>
              </a:solidFill>
            </a:endParaRPr>
          </a:p>
          <a:p>
            <a:pPr lvl="1">
              <a:spcBef>
                <a:spcPts val="600"/>
              </a:spcBef>
              <a:buFont typeface="Wingdings" panose="05000000000000000000" pitchFamily="2" charset="2"/>
              <a:buChar char="§"/>
            </a:pPr>
            <a:r>
              <a:rPr lang="et-EE" sz="1900" dirty="0" smtClean="0">
                <a:solidFill>
                  <a:srgbClr val="002060"/>
                </a:solidFill>
              </a:rPr>
              <a:t>tervise küsimustik</a:t>
            </a:r>
          </a:p>
          <a:p>
            <a:pPr lvl="1">
              <a:spcBef>
                <a:spcPts val="600"/>
              </a:spcBef>
              <a:buFont typeface="Wingdings" panose="05000000000000000000" pitchFamily="2" charset="2"/>
              <a:buChar char="§"/>
            </a:pPr>
            <a:r>
              <a:rPr lang="et-EE" sz="1900" dirty="0" smtClean="0">
                <a:solidFill>
                  <a:srgbClr val="002060"/>
                </a:solidFill>
              </a:rPr>
              <a:t>viirus </a:t>
            </a:r>
            <a:r>
              <a:rPr lang="et-EE" sz="1900" dirty="0">
                <a:solidFill>
                  <a:srgbClr val="002060"/>
                </a:solidFill>
              </a:rPr>
              <a:t>testid: </a:t>
            </a:r>
            <a:r>
              <a:rPr lang="et-EE" sz="1900" dirty="0" err="1">
                <a:solidFill>
                  <a:srgbClr val="002060"/>
                </a:solidFill>
              </a:rPr>
              <a:t>HBsAg</a:t>
            </a:r>
            <a:r>
              <a:rPr lang="et-EE" sz="1900" dirty="0">
                <a:solidFill>
                  <a:srgbClr val="002060"/>
                </a:solidFill>
              </a:rPr>
              <a:t>, anti-HCV, anti-HIV1,2, anti-HTLV I/II, </a:t>
            </a:r>
            <a:r>
              <a:rPr lang="et-EE" sz="1900" dirty="0" err="1">
                <a:solidFill>
                  <a:srgbClr val="002060"/>
                </a:solidFill>
              </a:rPr>
              <a:t>Syphilis</a:t>
            </a:r>
            <a:r>
              <a:rPr lang="et-EE" sz="1900" dirty="0">
                <a:solidFill>
                  <a:srgbClr val="002060"/>
                </a:solidFill>
              </a:rPr>
              <a:t>, anti-</a:t>
            </a:r>
            <a:r>
              <a:rPr lang="et-EE" sz="1900" dirty="0" err="1">
                <a:solidFill>
                  <a:srgbClr val="002060"/>
                </a:solidFill>
              </a:rPr>
              <a:t>HBc</a:t>
            </a:r>
            <a:r>
              <a:rPr lang="et-EE" sz="1900" dirty="0">
                <a:solidFill>
                  <a:srgbClr val="002060"/>
                </a:solidFill>
              </a:rPr>
              <a:t> ja NAT: HCV, HBV, </a:t>
            </a:r>
            <a:r>
              <a:rPr lang="et-EE" sz="1900" dirty="0" smtClean="0">
                <a:solidFill>
                  <a:srgbClr val="002060"/>
                </a:solidFill>
              </a:rPr>
              <a:t>HIV</a:t>
            </a:r>
          </a:p>
          <a:p>
            <a:pPr lvl="1">
              <a:spcBef>
                <a:spcPts val="600"/>
              </a:spcBef>
              <a:buFont typeface="Wingdings" panose="05000000000000000000" pitchFamily="2" charset="2"/>
              <a:buChar char="§"/>
            </a:pPr>
            <a:r>
              <a:rPr lang="et-EE" sz="1900" dirty="0" smtClean="0">
                <a:solidFill>
                  <a:srgbClr val="002060"/>
                </a:solidFill>
              </a:rPr>
              <a:t>AB0 ja </a:t>
            </a:r>
            <a:r>
              <a:rPr lang="et-EE" sz="1900" dirty="0" err="1" smtClean="0">
                <a:solidFill>
                  <a:srgbClr val="002060"/>
                </a:solidFill>
              </a:rPr>
              <a:t>RhD</a:t>
            </a:r>
            <a:r>
              <a:rPr lang="et-EE" sz="1900" dirty="0" smtClean="0">
                <a:solidFill>
                  <a:srgbClr val="002060"/>
                </a:solidFill>
              </a:rPr>
              <a:t> jt</a:t>
            </a:r>
            <a:endParaRPr lang="et-EE" sz="1900" dirty="0">
              <a:solidFill>
                <a:srgbClr val="002060"/>
              </a:solidFill>
            </a:endParaRPr>
          </a:p>
          <a:p>
            <a:pPr marL="171450" indent="-171450">
              <a:buFont typeface="Wingdings" panose="05000000000000000000" pitchFamily="2" charset="2"/>
              <a:buChar char="§"/>
            </a:pPr>
            <a:r>
              <a:rPr lang="et-EE" sz="2000" dirty="0">
                <a:solidFill>
                  <a:srgbClr val="002060"/>
                </a:solidFill>
              </a:rPr>
              <a:t>0 veregrupiga doonoritel </a:t>
            </a:r>
            <a:r>
              <a:rPr lang="et-EE" sz="2000" dirty="0" err="1">
                <a:solidFill>
                  <a:srgbClr val="002060"/>
                </a:solidFill>
              </a:rPr>
              <a:t>anti-A</a:t>
            </a:r>
            <a:r>
              <a:rPr lang="et-EE" sz="2000" dirty="0">
                <a:solidFill>
                  <a:srgbClr val="002060"/>
                </a:solidFill>
              </a:rPr>
              <a:t>/-B </a:t>
            </a:r>
            <a:r>
              <a:rPr lang="et-EE" sz="2000" dirty="0" smtClean="0">
                <a:solidFill>
                  <a:srgbClr val="002060"/>
                </a:solidFill>
              </a:rPr>
              <a:t>tiiter: madal/kõrge </a:t>
            </a:r>
            <a:r>
              <a:rPr lang="et-EE" sz="2000" dirty="0">
                <a:solidFill>
                  <a:srgbClr val="002060"/>
                </a:solidFill>
              </a:rPr>
              <a:t>(</a:t>
            </a:r>
            <a:r>
              <a:rPr lang="et-EE" sz="2000" dirty="0" err="1">
                <a:solidFill>
                  <a:srgbClr val="002060"/>
                </a:solidFill>
              </a:rPr>
              <a:t>lävend</a:t>
            </a:r>
            <a:r>
              <a:rPr lang="et-EE" sz="2000" dirty="0">
                <a:solidFill>
                  <a:srgbClr val="002060"/>
                </a:solidFill>
              </a:rPr>
              <a:t> </a:t>
            </a:r>
            <a:r>
              <a:rPr lang="et-EE" sz="2000" dirty="0" err="1">
                <a:solidFill>
                  <a:srgbClr val="002060"/>
                </a:solidFill>
              </a:rPr>
              <a:t>IgM</a:t>
            </a:r>
            <a:r>
              <a:rPr lang="et-EE" sz="2000" dirty="0">
                <a:solidFill>
                  <a:srgbClr val="002060"/>
                </a:solidFill>
              </a:rPr>
              <a:t>&lt;256</a:t>
            </a:r>
            <a:r>
              <a:rPr lang="et-EE" sz="2000" dirty="0" smtClean="0">
                <a:solidFill>
                  <a:srgbClr val="002060"/>
                </a:solidFill>
              </a:rPr>
              <a:t>)</a:t>
            </a:r>
            <a:endParaRPr lang="et-EE" sz="2000" dirty="0">
              <a:solidFill>
                <a:srgbClr val="002060"/>
              </a:solidFill>
            </a:endParaRPr>
          </a:p>
        </p:txBody>
      </p:sp>
      <p:pic>
        <p:nvPicPr>
          <p:cNvPr id="7" name="Picture 6"/>
          <p:cNvPicPr>
            <a:picLocks noChangeAspect="1"/>
          </p:cNvPicPr>
          <p:nvPr/>
        </p:nvPicPr>
        <p:blipFill>
          <a:blip r:embed="rId3"/>
          <a:stretch>
            <a:fillRect/>
          </a:stretch>
        </p:blipFill>
        <p:spPr>
          <a:xfrm>
            <a:off x="10221633" y="102426"/>
            <a:ext cx="1882231" cy="1186624"/>
          </a:xfrm>
          <a:prstGeom prst="rect">
            <a:avLst/>
          </a:prstGeom>
        </p:spPr>
      </p:pic>
      <p:sp>
        <p:nvSpPr>
          <p:cNvPr id="10" name="Content Placeholder 3"/>
          <p:cNvSpPr>
            <a:spLocks noGrp="1"/>
          </p:cNvSpPr>
          <p:nvPr>
            <p:ph sz="half" idx="2"/>
          </p:nvPr>
        </p:nvSpPr>
        <p:spPr>
          <a:xfrm>
            <a:off x="839788" y="5263616"/>
            <a:ext cx="10752444" cy="1225673"/>
          </a:xfrm>
          <a:solidFill>
            <a:schemeClr val="accent1">
              <a:lumMod val="40000"/>
              <a:lumOff val="60000"/>
            </a:schemeClr>
          </a:solidFill>
          <a:ln>
            <a:solidFill>
              <a:schemeClr val="bg1">
                <a:lumMod val="50000"/>
              </a:schemeClr>
            </a:solidFill>
          </a:ln>
        </p:spPr>
        <p:txBody>
          <a:bodyPr>
            <a:normAutofit fontScale="92500" lnSpcReduction="20000"/>
          </a:bodyPr>
          <a:lstStyle/>
          <a:p>
            <a:pPr marL="0" lvl="0" indent="0">
              <a:lnSpc>
                <a:spcPct val="100000"/>
              </a:lnSpc>
              <a:spcBef>
                <a:spcPts val="0"/>
              </a:spcBef>
              <a:buNone/>
              <a:defRPr/>
            </a:pPr>
            <a:r>
              <a:rPr lang="et-EE" sz="2000" b="1" dirty="0" smtClean="0">
                <a:solidFill>
                  <a:srgbClr val="002060"/>
                </a:solidFill>
              </a:rPr>
              <a:t>Erakorraline vereülekanne </a:t>
            </a:r>
            <a:r>
              <a:rPr lang="et-EE" sz="2000" dirty="0" smtClean="0">
                <a:solidFill>
                  <a:srgbClr val="002060"/>
                </a:solidFill>
              </a:rPr>
              <a:t>– </a:t>
            </a:r>
            <a:r>
              <a:rPr lang="et-EE" sz="2000" dirty="0">
                <a:solidFill>
                  <a:srgbClr val="002060"/>
                </a:solidFill>
              </a:rPr>
              <a:t>e</a:t>
            </a:r>
            <a:r>
              <a:rPr lang="et-EE" sz="2000" dirty="0" smtClean="0">
                <a:solidFill>
                  <a:srgbClr val="002060"/>
                </a:solidFill>
              </a:rPr>
              <a:t>elnevalt testitud </a:t>
            </a:r>
            <a:r>
              <a:rPr lang="et-EE" sz="2000" dirty="0">
                <a:solidFill>
                  <a:srgbClr val="002060"/>
                </a:solidFill>
              </a:rPr>
              <a:t>lubatud 0 veregrupiga </a:t>
            </a:r>
            <a:r>
              <a:rPr lang="et-EE" sz="2000" dirty="0" smtClean="0">
                <a:solidFill>
                  <a:srgbClr val="002060"/>
                </a:solidFill>
              </a:rPr>
              <a:t>doonorid </a:t>
            </a:r>
          </a:p>
          <a:p>
            <a:pPr lvl="1">
              <a:lnSpc>
                <a:spcPct val="100000"/>
              </a:lnSpc>
              <a:spcBef>
                <a:spcPts val="600"/>
              </a:spcBef>
              <a:buFont typeface="Wingdings" panose="05000000000000000000" pitchFamily="2" charset="2"/>
              <a:buChar char="§"/>
              <a:defRPr/>
            </a:pPr>
            <a:r>
              <a:rPr lang="et-EE" sz="1700" dirty="0" smtClean="0">
                <a:solidFill>
                  <a:srgbClr val="002060"/>
                </a:solidFill>
              </a:rPr>
              <a:t>ID </a:t>
            </a:r>
            <a:r>
              <a:rPr lang="et-EE" sz="1700" dirty="0">
                <a:solidFill>
                  <a:srgbClr val="002060"/>
                </a:solidFill>
              </a:rPr>
              <a:t>kontroll, </a:t>
            </a:r>
          </a:p>
          <a:p>
            <a:pPr lvl="1">
              <a:lnSpc>
                <a:spcPct val="100000"/>
              </a:lnSpc>
              <a:spcBef>
                <a:spcPts val="600"/>
              </a:spcBef>
              <a:buFont typeface="Wingdings" panose="05000000000000000000" pitchFamily="2" charset="2"/>
              <a:buChar char="§"/>
              <a:defRPr/>
            </a:pPr>
            <a:r>
              <a:rPr lang="et-EE" sz="1700" dirty="0" smtClean="0">
                <a:solidFill>
                  <a:srgbClr val="002060"/>
                </a:solidFill>
              </a:rPr>
              <a:t>unikaalne </a:t>
            </a:r>
            <a:r>
              <a:rPr lang="et-EE" sz="1700" dirty="0">
                <a:solidFill>
                  <a:srgbClr val="002060"/>
                </a:solidFill>
              </a:rPr>
              <a:t>ribakoodi märgis, tagatud täielik </a:t>
            </a:r>
            <a:r>
              <a:rPr lang="et-EE" sz="1700" dirty="0" err="1">
                <a:solidFill>
                  <a:srgbClr val="002060"/>
                </a:solidFill>
              </a:rPr>
              <a:t>jälgitavus</a:t>
            </a:r>
            <a:r>
              <a:rPr lang="et-EE" sz="1700" dirty="0">
                <a:solidFill>
                  <a:srgbClr val="002060"/>
                </a:solidFill>
              </a:rPr>
              <a:t>, </a:t>
            </a:r>
          </a:p>
          <a:p>
            <a:pPr lvl="1">
              <a:lnSpc>
                <a:spcPct val="100000"/>
              </a:lnSpc>
              <a:spcBef>
                <a:spcPts val="600"/>
              </a:spcBef>
              <a:buFont typeface="Wingdings" panose="05000000000000000000" pitchFamily="2" charset="2"/>
              <a:buChar char="§"/>
              <a:defRPr/>
            </a:pPr>
            <a:r>
              <a:rPr lang="et-EE" sz="1700" dirty="0" smtClean="0">
                <a:solidFill>
                  <a:srgbClr val="002060"/>
                </a:solidFill>
              </a:rPr>
              <a:t>testimine </a:t>
            </a:r>
            <a:r>
              <a:rPr lang="et-EE" sz="1700" dirty="0">
                <a:solidFill>
                  <a:srgbClr val="002060"/>
                </a:solidFill>
              </a:rPr>
              <a:t>pärast, siis kui võimalik </a:t>
            </a:r>
            <a:endParaRPr lang="et-EE" sz="1700" b="1" dirty="0">
              <a:solidFill>
                <a:srgbClr val="002060"/>
              </a:solidFill>
            </a:endParaRPr>
          </a:p>
        </p:txBody>
      </p:sp>
      <p:sp>
        <p:nvSpPr>
          <p:cNvPr id="11" name="Content Placeholder 3"/>
          <p:cNvSpPr>
            <a:spLocks noGrp="1"/>
          </p:cNvSpPr>
          <p:nvPr>
            <p:ph sz="half" idx="2"/>
          </p:nvPr>
        </p:nvSpPr>
        <p:spPr>
          <a:xfrm>
            <a:off x="839788" y="3844413"/>
            <a:ext cx="10752444" cy="1419204"/>
          </a:xfrm>
          <a:solidFill>
            <a:schemeClr val="bg1">
              <a:lumMod val="85000"/>
            </a:schemeClr>
          </a:solidFill>
          <a:ln>
            <a:solidFill>
              <a:schemeClr val="bg1">
                <a:lumMod val="50000"/>
              </a:schemeClr>
            </a:solidFill>
          </a:ln>
        </p:spPr>
        <p:txBody>
          <a:bodyPr>
            <a:normAutofit/>
          </a:bodyPr>
          <a:lstStyle/>
          <a:p>
            <a:pPr marL="0" indent="0">
              <a:spcBef>
                <a:spcPts val="600"/>
              </a:spcBef>
              <a:spcAft>
                <a:spcPts val="600"/>
              </a:spcAft>
              <a:buNone/>
            </a:pPr>
            <a:r>
              <a:rPr lang="et-EE" sz="2000" b="1" dirty="0" smtClean="0">
                <a:solidFill>
                  <a:srgbClr val="002060"/>
                </a:solidFill>
              </a:rPr>
              <a:t>Planeeritud </a:t>
            </a:r>
            <a:r>
              <a:rPr lang="et-EE" sz="2000" b="1" dirty="0" smtClean="0">
                <a:solidFill>
                  <a:srgbClr val="002060"/>
                </a:solidFill>
              </a:rPr>
              <a:t>vereülekanne </a:t>
            </a:r>
            <a:r>
              <a:rPr lang="et-EE" sz="2000" dirty="0" smtClean="0">
                <a:solidFill>
                  <a:srgbClr val="002060"/>
                </a:solidFill>
              </a:rPr>
              <a:t>– eelnevalt testitud </a:t>
            </a:r>
            <a:r>
              <a:rPr lang="et-EE" sz="2000" dirty="0">
                <a:solidFill>
                  <a:srgbClr val="002060"/>
                </a:solidFill>
              </a:rPr>
              <a:t>lubatud </a:t>
            </a:r>
            <a:r>
              <a:rPr lang="et-EE" sz="2000" dirty="0" smtClean="0">
                <a:solidFill>
                  <a:srgbClr val="002060"/>
                </a:solidFill>
              </a:rPr>
              <a:t>doonorid</a:t>
            </a:r>
          </a:p>
          <a:p>
            <a:pPr lvl="1">
              <a:lnSpc>
                <a:spcPct val="100000"/>
              </a:lnSpc>
              <a:spcBef>
                <a:spcPts val="0"/>
              </a:spcBef>
              <a:buFont typeface="Wingdings" panose="05000000000000000000" pitchFamily="2" charset="2"/>
              <a:buChar char="§"/>
              <a:defRPr/>
            </a:pPr>
            <a:r>
              <a:rPr lang="et-EE" sz="1600" dirty="0" smtClean="0">
                <a:solidFill>
                  <a:srgbClr val="002060"/>
                </a:solidFill>
              </a:rPr>
              <a:t>ID </a:t>
            </a:r>
            <a:r>
              <a:rPr lang="et-EE" sz="1600" dirty="0">
                <a:solidFill>
                  <a:srgbClr val="002060"/>
                </a:solidFill>
              </a:rPr>
              <a:t>kontroll, tervise küsimustik, </a:t>
            </a:r>
            <a:endParaRPr lang="et-EE" sz="1600" dirty="0" smtClean="0">
              <a:solidFill>
                <a:srgbClr val="002060"/>
              </a:solidFill>
            </a:endParaRPr>
          </a:p>
          <a:p>
            <a:pPr lvl="1">
              <a:lnSpc>
                <a:spcPct val="100000"/>
              </a:lnSpc>
              <a:spcBef>
                <a:spcPts val="600"/>
              </a:spcBef>
              <a:buFont typeface="Wingdings" panose="05000000000000000000" pitchFamily="2" charset="2"/>
              <a:buChar char="§"/>
              <a:defRPr/>
            </a:pPr>
            <a:r>
              <a:rPr lang="et-EE" sz="1600" dirty="0" smtClean="0">
                <a:solidFill>
                  <a:srgbClr val="002060"/>
                </a:solidFill>
              </a:rPr>
              <a:t>viiruste </a:t>
            </a:r>
            <a:r>
              <a:rPr lang="et-EE" sz="1600" dirty="0">
                <a:solidFill>
                  <a:srgbClr val="002060"/>
                </a:solidFill>
              </a:rPr>
              <a:t>ja AB0/</a:t>
            </a:r>
            <a:r>
              <a:rPr lang="et-EE" sz="1600" dirty="0" err="1">
                <a:solidFill>
                  <a:srgbClr val="002060"/>
                </a:solidFill>
              </a:rPr>
              <a:t>RhD</a:t>
            </a:r>
            <a:r>
              <a:rPr lang="et-EE" sz="1600" dirty="0">
                <a:solidFill>
                  <a:srgbClr val="002060"/>
                </a:solidFill>
              </a:rPr>
              <a:t> kiirtestid (CE märgisega</a:t>
            </a:r>
            <a:r>
              <a:rPr lang="et-EE" sz="1600" dirty="0" smtClean="0">
                <a:solidFill>
                  <a:srgbClr val="002060"/>
                </a:solidFill>
              </a:rPr>
              <a:t>),</a:t>
            </a:r>
          </a:p>
          <a:p>
            <a:pPr lvl="1">
              <a:lnSpc>
                <a:spcPct val="100000"/>
              </a:lnSpc>
              <a:spcBef>
                <a:spcPts val="600"/>
              </a:spcBef>
              <a:buFont typeface="Wingdings" panose="05000000000000000000" pitchFamily="2" charset="2"/>
              <a:buChar char="§"/>
              <a:defRPr/>
            </a:pPr>
            <a:r>
              <a:rPr lang="et-EE" sz="1600" dirty="0" smtClean="0">
                <a:solidFill>
                  <a:srgbClr val="002060"/>
                </a:solidFill>
              </a:rPr>
              <a:t>unikaalne </a:t>
            </a:r>
            <a:r>
              <a:rPr lang="et-EE" sz="1600" dirty="0">
                <a:solidFill>
                  <a:srgbClr val="002060"/>
                </a:solidFill>
              </a:rPr>
              <a:t>ribakoodi märgis, tagatud täielik </a:t>
            </a:r>
            <a:r>
              <a:rPr lang="et-EE" sz="1600" dirty="0" err="1">
                <a:solidFill>
                  <a:srgbClr val="002060"/>
                </a:solidFill>
              </a:rPr>
              <a:t>jälgitavus</a:t>
            </a:r>
            <a:r>
              <a:rPr lang="et-EE" sz="1600" dirty="0">
                <a:solidFill>
                  <a:srgbClr val="002060"/>
                </a:solidFill>
              </a:rPr>
              <a:t> </a:t>
            </a:r>
          </a:p>
        </p:txBody>
      </p:sp>
    </p:spTree>
    <p:extLst>
      <p:ext uri="{BB962C8B-B14F-4D97-AF65-F5344CB8AC3E}">
        <p14:creationId xmlns:p14="http://schemas.microsoft.com/office/powerpoint/2010/main" val="25043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19"/>
            <a:ext cx="9394541" cy="1133347"/>
          </a:xfrm>
        </p:spPr>
        <p:txBody>
          <a:bodyPr>
            <a:normAutofit/>
          </a:bodyPr>
          <a:lstStyle/>
          <a:p>
            <a:pPr algn="ctr"/>
            <a:r>
              <a:rPr lang="et-EE" sz="4800" b="1" dirty="0">
                <a:solidFill>
                  <a:srgbClr val="002060"/>
                </a:solidFill>
              </a:rPr>
              <a:t>Vereteenistus </a:t>
            </a:r>
            <a:r>
              <a:rPr lang="et-EE" sz="4800" b="1" dirty="0" smtClean="0">
                <a:solidFill>
                  <a:srgbClr val="002060"/>
                </a:solidFill>
              </a:rPr>
              <a:t>Norras</a:t>
            </a:r>
            <a:endParaRPr lang="et-EE" sz="4800" dirty="0"/>
          </a:p>
        </p:txBody>
      </p:sp>
      <p:sp>
        <p:nvSpPr>
          <p:cNvPr id="3" name="Content Placeholder 2"/>
          <p:cNvSpPr>
            <a:spLocks noGrp="1"/>
          </p:cNvSpPr>
          <p:nvPr>
            <p:ph idx="1"/>
          </p:nvPr>
        </p:nvSpPr>
        <p:spPr>
          <a:xfrm>
            <a:off x="667783" y="1851994"/>
            <a:ext cx="7341985" cy="2170563"/>
          </a:xfrm>
        </p:spPr>
        <p:txBody>
          <a:bodyPr>
            <a:normAutofit/>
          </a:bodyPr>
          <a:lstStyle/>
          <a:p>
            <a:pPr marL="365125" indent="-365125" algn="just">
              <a:spcAft>
                <a:spcPts val="600"/>
              </a:spcAft>
              <a:buFont typeface="Wingdings" panose="05000000000000000000" pitchFamily="2" charset="2"/>
              <a:buChar char="§"/>
            </a:pPr>
            <a:r>
              <a:rPr lang="et-EE" sz="2400" dirty="0" smtClean="0">
                <a:solidFill>
                  <a:schemeClr val="accent5">
                    <a:lumMod val="50000"/>
                  </a:schemeClr>
                </a:solidFill>
              </a:rPr>
              <a:t>Väljakutseid pakkuv kliima ja maastik. </a:t>
            </a:r>
            <a:endParaRPr lang="et-EE" sz="2400" dirty="0">
              <a:solidFill>
                <a:schemeClr val="accent5">
                  <a:lumMod val="50000"/>
                </a:schemeClr>
              </a:solidFill>
            </a:endParaRPr>
          </a:p>
          <a:p>
            <a:pPr marL="365125" indent="-365125" algn="just">
              <a:spcAft>
                <a:spcPts val="600"/>
              </a:spcAft>
              <a:buFont typeface="Wingdings" panose="05000000000000000000" pitchFamily="2" charset="2"/>
              <a:buChar char="§"/>
            </a:pPr>
            <a:r>
              <a:rPr lang="et-EE" sz="2400" dirty="0" smtClean="0">
                <a:solidFill>
                  <a:schemeClr val="accent5">
                    <a:lumMod val="50000"/>
                  </a:schemeClr>
                </a:solidFill>
              </a:rPr>
              <a:t>Hajutatud elanikkond (suuremad </a:t>
            </a:r>
            <a:r>
              <a:rPr lang="et-EE" sz="2400" dirty="0">
                <a:solidFill>
                  <a:schemeClr val="accent5">
                    <a:lumMod val="50000"/>
                  </a:schemeClr>
                </a:solidFill>
              </a:rPr>
              <a:t>linnad peamiselt rannikualadel ja riigi lõunaosas). </a:t>
            </a:r>
            <a:endParaRPr lang="et-EE" sz="2400" dirty="0" smtClean="0">
              <a:solidFill>
                <a:schemeClr val="accent5">
                  <a:lumMod val="50000"/>
                </a:schemeClr>
              </a:solidFill>
            </a:endParaRPr>
          </a:p>
          <a:p>
            <a:pPr marL="365125" indent="-365125" algn="just">
              <a:spcAft>
                <a:spcPts val="600"/>
              </a:spcAft>
              <a:buFont typeface="Wingdings" panose="05000000000000000000" pitchFamily="2" charset="2"/>
              <a:buChar char="§"/>
            </a:pPr>
            <a:r>
              <a:rPr lang="et-EE" sz="2400" dirty="0">
                <a:solidFill>
                  <a:schemeClr val="accent5">
                    <a:lumMod val="50000"/>
                  </a:schemeClr>
                </a:solidFill>
              </a:rPr>
              <a:t>P</a:t>
            </a:r>
            <a:r>
              <a:rPr lang="fi-FI" sz="2400" dirty="0" smtClean="0">
                <a:solidFill>
                  <a:schemeClr val="accent5">
                    <a:lumMod val="50000"/>
                  </a:schemeClr>
                </a:solidFill>
              </a:rPr>
              <a:t>ik</a:t>
            </a:r>
            <a:r>
              <a:rPr lang="et-EE" sz="2400" dirty="0" err="1" smtClean="0">
                <a:solidFill>
                  <a:schemeClr val="accent5">
                    <a:lumMod val="50000"/>
                  </a:schemeClr>
                </a:solidFill>
              </a:rPr>
              <a:t>ad</a:t>
            </a:r>
            <a:r>
              <a:rPr lang="fi-FI" sz="2400" dirty="0" smtClean="0">
                <a:solidFill>
                  <a:schemeClr val="accent5">
                    <a:lumMod val="50000"/>
                  </a:schemeClr>
                </a:solidFill>
              </a:rPr>
              <a:t> vahemaa</a:t>
            </a:r>
            <a:r>
              <a:rPr lang="et-EE" sz="2400" dirty="0" smtClean="0">
                <a:solidFill>
                  <a:schemeClr val="accent5">
                    <a:lumMod val="50000"/>
                  </a:schemeClr>
                </a:solidFill>
              </a:rPr>
              <a:t>d, transport haiglasse &gt;60 min. </a:t>
            </a:r>
            <a:endParaRPr lang="et-EE" b="1" dirty="0">
              <a:solidFill>
                <a:schemeClr val="accent5">
                  <a:lumMod val="50000"/>
                </a:schemeClr>
              </a:solidFill>
            </a:endParaRPr>
          </a:p>
        </p:txBody>
      </p:sp>
      <p:pic>
        <p:nvPicPr>
          <p:cNvPr id="4" name="Picture 3"/>
          <p:cNvPicPr>
            <a:picLocks noChangeAspect="1"/>
          </p:cNvPicPr>
          <p:nvPr/>
        </p:nvPicPr>
        <p:blipFill>
          <a:blip r:embed="rId3"/>
          <a:stretch>
            <a:fillRect/>
          </a:stretch>
        </p:blipFill>
        <p:spPr>
          <a:xfrm>
            <a:off x="10232741" y="77118"/>
            <a:ext cx="1882140" cy="1380694"/>
          </a:xfrm>
          <a:prstGeom prst="rect">
            <a:avLst/>
          </a:prstGeom>
        </p:spPr>
      </p:pic>
      <p:pic>
        <p:nvPicPr>
          <p:cNvPr id="5" name="Picture 4"/>
          <p:cNvPicPr>
            <a:picLocks noChangeAspect="1"/>
          </p:cNvPicPr>
          <p:nvPr/>
        </p:nvPicPr>
        <p:blipFill rotWithShape="1">
          <a:blip r:embed="rId4"/>
          <a:srcRect l="5059" t="6360" r="-5059" b="479"/>
          <a:stretch/>
        </p:blipFill>
        <p:spPr>
          <a:xfrm>
            <a:off x="8180184" y="1654760"/>
            <a:ext cx="4105113" cy="5041463"/>
          </a:xfrm>
          <a:prstGeom prst="rect">
            <a:avLst/>
          </a:prstGeom>
          <a:ln>
            <a:noFill/>
          </a:ln>
        </p:spPr>
      </p:pic>
      <p:sp>
        <p:nvSpPr>
          <p:cNvPr id="13" name="Rectangle 12"/>
          <p:cNvSpPr/>
          <p:nvPr/>
        </p:nvSpPr>
        <p:spPr>
          <a:xfrm>
            <a:off x="10589478" y="3800249"/>
            <a:ext cx="1525403" cy="1477328"/>
          </a:xfrm>
          <a:prstGeom prst="rect">
            <a:avLst/>
          </a:prstGeom>
        </p:spPr>
        <p:txBody>
          <a:bodyPr wrap="square">
            <a:spAutoFit/>
          </a:bodyPr>
          <a:lstStyle/>
          <a:p>
            <a:pPr algn="ctr"/>
            <a:r>
              <a:rPr lang="et-EE" b="1" dirty="0">
                <a:solidFill>
                  <a:schemeClr val="tx1">
                    <a:lumMod val="75000"/>
                    <a:lumOff val="25000"/>
                  </a:schemeClr>
                </a:solidFill>
              </a:rPr>
              <a:t>Pindala </a:t>
            </a:r>
            <a:endParaRPr lang="et-EE" b="1" dirty="0" smtClean="0">
              <a:solidFill>
                <a:schemeClr val="tx1">
                  <a:lumMod val="75000"/>
                  <a:lumOff val="25000"/>
                </a:schemeClr>
              </a:solidFill>
            </a:endParaRPr>
          </a:p>
          <a:p>
            <a:pPr algn="ctr"/>
            <a:r>
              <a:rPr lang="et-EE" b="1" dirty="0" smtClean="0">
                <a:solidFill>
                  <a:schemeClr val="tx1">
                    <a:lumMod val="75000"/>
                    <a:lumOff val="25000"/>
                  </a:schemeClr>
                </a:solidFill>
              </a:rPr>
              <a:t>385 000</a:t>
            </a:r>
            <a:r>
              <a:rPr lang="fi-FI" b="1" dirty="0" smtClean="0">
                <a:solidFill>
                  <a:schemeClr val="tx1">
                    <a:lumMod val="75000"/>
                    <a:lumOff val="25000"/>
                  </a:schemeClr>
                </a:solidFill>
              </a:rPr>
              <a:t> </a:t>
            </a:r>
            <a:r>
              <a:rPr lang="fi-FI" b="1" dirty="0">
                <a:solidFill>
                  <a:schemeClr val="tx1">
                    <a:lumMod val="75000"/>
                    <a:lumOff val="25000"/>
                  </a:schemeClr>
                </a:solidFill>
              </a:rPr>
              <a:t> </a:t>
            </a:r>
            <a:r>
              <a:rPr lang="fi-FI" b="1" dirty="0" smtClean="0">
                <a:solidFill>
                  <a:schemeClr val="tx1">
                    <a:lumMod val="75000"/>
                    <a:lumOff val="25000"/>
                  </a:schemeClr>
                </a:solidFill>
              </a:rPr>
              <a:t>km²</a:t>
            </a:r>
            <a:endParaRPr lang="et-EE" b="1" dirty="0" smtClean="0">
              <a:solidFill>
                <a:schemeClr val="tx1">
                  <a:lumMod val="75000"/>
                  <a:lumOff val="25000"/>
                </a:schemeClr>
              </a:solidFill>
            </a:endParaRPr>
          </a:p>
          <a:p>
            <a:pPr algn="ctr"/>
            <a:r>
              <a:rPr lang="et-EE" b="1" dirty="0" smtClean="0">
                <a:solidFill>
                  <a:schemeClr val="tx1">
                    <a:lumMod val="75000"/>
                    <a:lumOff val="25000"/>
                  </a:schemeClr>
                </a:solidFill>
              </a:rPr>
              <a:t> </a:t>
            </a:r>
          </a:p>
          <a:p>
            <a:pPr algn="ctr"/>
            <a:r>
              <a:rPr lang="et-EE" b="1" dirty="0" smtClean="0">
                <a:solidFill>
                  <a:schemeClr val="tx1">
                    <a:lumMod val="75000"/>
                    <a:lumOff val="25000"/>
                  </a:schemeClr>
                </a:solidFill>
              </a:rPr>
              <a:t>Rahvaarv </a:t>
            </a:r>
          </a:p>
          <a:p>
            <a:pPr algn="ctr"/>
            <a:r>
              <a:rPr lang="et-EE" b="1" dirty="0" smtClean="0">
                <a:solidFill>
                  <a:schemeClr val="tx1">
                    <a:lumMod val="75000"/>
                    <a:lumOff val="25000"/>
                  </a:schemeClr>
                </a:solidFill>
              </a:rPr>
              <a:t>~5,4 </a:t>
            </a:r>
            <a:r>
              <a:rPr lang="et-EE" b="1" dirty="0">
                <a:solidFill>
                  <a:schemeClr val="tx1">
                    <a:lumMod val="75000"/>
                    <a:lumOff val="25000"/>
                  </a:schemeClr>
                </a:solidFill>
              </a:rPr>
              <a:t>milj</a:t>
            </a:r>
            <a:r>
              <a:rPr lang="et-EE" b="1" dirty="0" smtClean="0">
                <a:solidFill>
                  <a:schemeClr val="tx1">
                    <a:lumMod val="75000"/>
                    <a:lumOff val="25000"/>
                  </a:schemeClr>
                </a:solidFill>
              </a:rPr>
              <a:t>.</a:t>
            </a:r>
          </a:p>
        </p:txBody>
      </p:sp>
      <p:sp>
        <p:nvSpPr>
          <p:cNvPr id="15" name="Content Placeholder 2"/>
          <p:cNvSpPr txBox="1">
            <a:spLocks/>
          </p:cNvSpPr>
          <p:nvPr/>
        </p:nvSpPr>
        <p:spPr>
          <a:xfrm>
            <a:off x="592543" y="3793966"/>
            <a:ext cx="7547642" cy="961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t-EE" sz="2400" b="1" dirty="0" smtClean="0">
                <a:solidFill>
                  <a:srgbClr val="C00000"/>
                </a:solidFill>
              </a:rPr>
              <a:t>27 piirkondlikku verekeskust </a:t>
            </a:r>
            <a:r>
              <a:rPr lang="et-EE" sz="2400" dirty="0" smtClean="0">
                <a:solidFill>
                  <a:srgbClr val="C00000"/>
                </a:solidFill>
              </a:rPr>
              <a:t>haiglate koosseisus (+</a:t>
            </a:r>
            <a:r>
              <a:rPr lang="et-EE" sz="2400" dirty="0">
                <a:solidFill>
                  <a:srgbClr val="C00000"/>
                </a:solidFill>
              </a:rPr>
              <a:t>WBB üksused) . </a:t>
            </a:r>
            <a:r>
              <a:rPr lang="et-EE" sz="2400" dirty="0" smtClean="0">
                <a:solidFill>
                  <a:srgbClr val="C00000"/>
                </a:solidFill>
              </a:rPr>
              <a:t>75% doonoriverest kogutakse 14-s verekeskuses.</a:t>
            </a:r>
            <a:endParaRPr lang="et-EE" sz="2400" dirty="0">
              <a:solidFill>
                <a:srgbClr val="C00000"/>
              </a:solidFill>
            </a:endParaRPr>
          </a:p>
        </p:txBody>
      </p:sp>
      <p:sp>
        <p:nvSpPr>
          <p:cNvPr id="7" name="Right Arrow 6"/>
          <p:cNvSpPr/>
          <p:nvPr/>
        </p:nvSpPr>
        <p:spPr>
          <a:xfrm>
            <a:off x="3494315" y="5138057"/>
            <a:ext cx="5476359" cy="1558166"/>
          </a:xfrm>
          <a:prstGeom prst="right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t-EE" b="1" dirty="0">
                <a:solidFill>
                  <a:schemeClr val="bg1"/>
                </a:solidFill>
              </a:rPr>
              <a:t>40% haiglates ei ole tasakaalustatud vereülekanne </a:t>
            </a:r>
            <a:r>
              <a:rPr lang="et-EE" b="1" dirty="0" smtClean="0">
                <a:solidFill>
                  <a:schemeClr val="bg1"/>
                </a:solidFill>
              </a:rPr>
              <a:t>võimalik, </a:t>
            </a:r>
            <a:r>
              <a:rPr lang="et-EE" b="1" dirty="0">
                <a:solidFill>
                  <a:schemeClr val="bg1"/>
                </a:solidFill>
              </a:rPr>
              <a:t>kuna puudub kohapealne PLT varu</a:t>
            </a:r>
          </a:p>
        </p:txBody>
      </p:sp>
      <p:sp>
        <p:nvSpPr>
          <p:cNvPr id="16" name="Content Placeholder 2"/>
          <p:cNvSpPr txBox="1">
            <a:spLocks/>
          </p:cNvSpPr>
          <p:nvPr/>
        </p:nvSpPr>
        <p:spPr>
          <a:xfrm>
            <a:off x="838200" y="4217657"/>
            <a:ext cx="7011572" cy="101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endParaRPr lang="et-EE" dirty="0" smtClean="0"/>
          </a:p>
        </p:txBody>
      </p:sp>
      <p:sp>
        <p:nvSpPr>
          <p:cNvPr id="6" name="Rectangle 5"/>
          <p:cNvSpPr/>
          <p:nvPr/>
        </p:nvSpPr>
        <p:spPr>
          <a:xfrm>
            <a:off x="587785" y="4798368"/>
            <a:ext cx="7512401" cy="461665"/>
          </a:xfrm>
          <a:prstGeom prst="rect">
            <a:avLst/>
          </a:prstGeom>
        </p:spPr>
        <p:txBody>
          <a:bodyPr wrap="square">
            <a:spAutoFit/>
          </a:bodyPr>
          <a:lstStyle/>
          <a:p>
            <a:pPr algn="just">
              <a:spcAft>
                <a:spcPts val="600"/>
              </a:spcAft>
            </a:pPr>
            <a:r>
              <a:rPr lang="et-EE" sz="2400" b="1" dirty="0">
                <a:solidFill>
                  <a:schemeClr val="accent5">
                    <a:lumMod val="50000"/>
                  </a:schemeClr>
                </a:solidFill>
              </a:rPr>
              <a:t>V</a:t>
            </a:r>
            <a:r>
              <a:rPr lang="et-EE" sz="2400" b="1" dirty="0" smtClean="0">
                <a:solidFill>
                  <a:schemeClr val="accent5">
                    <a:lumMod val="50000"/>
                  </a:schemeClr>
                </a:solidFill>
              </a:rPr>
              <a:t>almisolek </a:t>
            </a:r>
            <a:r>
              <a:rPr lang="et-EE" sz="2400" b="1" dirty="0">
                <a:solidFill>
                  <a:schemeClr val="accent5">
                    <a:lumMod val="50000"/>
                  </a:schemeClr>
                </a:solidFill>
              </a:rPr>
              <a:t>väljaspool haiglat toimuvaks vereülekandeks!</a:t>
            </a:r>
          </a:p>
        </p:txBody>
      </p:sp>
    </p:spTree>
    <p:extLst>
      <p:ext uri="{BB962C8B-B14F-4D97-AF65-F5344CB8AC3E}">
        <p14:creationId xmlns:p14="http://schemas.microsoft.com/office/powerpoint/2010/main" val="282248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2b5a2f-c8cd-4dba-9267-48df8d19f782" xsi:nil="true"/>
    <_dlc_DocId xmlns="812b5a2f-c8cd-4dba-9267-48df8d19f782">E4A27SA7KEQP-1235855075-61569</_dlc_DocId>
    <_dlc_DocIdUrl xmlns="812b5a2f-c8cd-4dba-9267-48df8d19f782">
      <Url>https://regionaalhaigla.sharepoint.com/sites/verekeskus/_layouts/15/DocIdRedir.aspx?ID=E4A27SA7KEQP-1235855075-61569</Url>
      <Description>E4A27SA7KEQP-1235855075-61569</Description>
    </_dlc_DocIdUrl>
    <lcf76f155ced4ddcb4097134ff3c332f xmlns="2d23c382-f1d5-4664-bcd3-c48eb7ffb90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4379B49434DC8449EEE4D07E618331B" ma:contentTypeVersion="13" ma:contentTypeDescription="Loo uus dokument" ma:contentTypeScope="" ma:versionID="66e978203e03abbe3639648041868c20">
  <xsd:schema xmlns:xsd="http://www.w3.org/2001/XMLSchema" xmlns:xs="http://www.w3.org/2001/XMLSchema" xmlns:p="http://schemas.microsoft.com/office/2006/metadata/properties" xmlns:ns2="812b5a2f-c8cd-4dba-9267-48df8d19f782" xmlns:ns3="2d23c382-f1d5-4664-bcd3-c48eb7ffb909" targetNamespace="http://schemas.microsoft.com/office/2006/metadata/properties" ma:root="true" ma:fieldsID="30e100610f70da145500359964394088" ns2:_="" ns3:_="">
    <xsd:import namespace="812b5a2f-c8cd-4dba-9267-48df8d19f782"/>
    <xsd:import namespace="2d23c382-f1d5-4664-bcd3-c48eb7ffb9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b5a2f-c8cd-4dba-9267-48df8d19f782" elementFormDefault="qualified">
    <xsd:import namespace="http://schemas.microsoft.com/office/2006/documentManagement/types"/>
    <xsd:import namespace="http://schemas.microsoft.com/office/infopath/2007/PartnerControls"/>
    <xsd:element name="_dlc_DocId" ma:index="8" nillable="true" ma:displayName="Dokumendi ID väärtus" ma:description="Sellele üksusele määratud dokumendi ID väärtus." ma:indexed="true" ma:internalName="_dlc_DocId" ma:readOnly="true">
      <xsd:simpleType>
        <xsd:restriction base="dms:Text"/>
      </xsd:simpleType>
    </xsd:element>
    <xsd:element name="_dlc_DocIdUrl" ma:index="9" nillable="true" ma:displayName="Dokumendi ID" ma:description="Püsilink sellele dokumendile."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de5cd520-9613-40a4-8cab-a63c57f540d3}" ma:internalName="TaxCatchAll" ma:showField="CatchAllData" ma:web="812b5a2f-c8cd-4dba-9267-48df8d19f7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23c382-f1d5-4664-bcd3-c48eb7ffb9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Pildisildid" ma:readOnly="false" ma:fieldId="{5cf76f15-5ced-4ddc-b409-7134ff3c332f}" ma:taxonomyMulti="true" ma:sspId="653d35c5-6511-493f-8e60-5f96c3eecb89"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1956D23-3591-4278-85B8-846C26108728}">
  <ds:schemaRefs>
    <ds:schemaRef ds:uri="http://schemas.microsoft.com/office/2006/documentManagement/types"/>
    <ds:schemaRef ds:uri="http://purl.org/dc/elements/1.1/"/>
    <ds:schemaRef ds:uri="http://schemas.microsoft.com/office/2006/metadata/properties"/>
    <ds:schemaRef ds:uri="140a267d-de1a-4976-89a5-bd7f4eb06441"/>
    <ds:schemaRef ds:uri="297807c9-3d83-4975-a27b-7b8c3b1de932"/>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5960E2F-AD3A-4F18-85C3-8D2E8AAF6214}">
  <ds:schemaRefs>
    <ds:schemaRef ds:uri="http://schemas.microsoft.com/sharepoint/v3/contenttype/forms"/>
  </ds:schemaRefs>
</ds:datastoreItem>
</file>

<file path=customXml/itemProps3.xml><?xml version="1.0" encoding="utf-8"?>
<ds:datastoreItem xmlns:ds="http://schemas.openxmlformats.org/officeDocument/2006/customXml" ds:itemID="{4B2F7462-E794-4E69-A5BD-E5D8EC03D716}"/>
</file>

<file path=customXml/itemProps4.xml><?xml version="1.0" encoding="utf-8"?>
<ds:datastoreItem xmlns:ds="http://schemas.openxmlformats.org/officeDocument/2006/customXml" ds:itemID="{6618690E-94B9-4192-9637-E5BC433526F8}"/>
</file>

<file path=docProps/app.xml><?xml version="1.0" encoding="utf-8"?>
<Properties xmlns="http://schemas.openxmlformats.org/officeDocument/2006/extended-properties" xmlns:vt="http://schemas.openxmlformats.org/officeDocument/2006/docPropsVTypes">
  <TotalTime>1595</TotalTime>
  <Words>2265</Words>
  <Application>Microsoft Office PowerPoint</Application>
  <PresentationFormat>Widescreen</PresentationFormat>
  <Paragraphs>295</Paragraphs>
  <Slides>21</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 Unicode MS</vt:lpstr>
      <vt:lpstr>Arial</vt:lpstr>
      <vt:lpstr>Calibri</vt:lpstr>
      <vt:lpstr>Calibri Light</vt:lpstr>
      <vt:lpstr>Georgia</vt:lpstr>
      <vt:lpstr>plus-jakarta-sans</vt:lpstr>
      <vt:lpstr>Wingdings</vt:lpstr>
      <vt:lpstr>Office Theme</vt:lpstr>
      <vt:lpstr>Visio</vt:lpstr>
      <vt:lpstr>Verevalmidus põhjamaades</vt:lpstr>
      <vt:lpstr>Nordic Blood Preparedness Meeting  Nov. 19-21 2024</vt:lpstr>
      <vt:lpstr>Fookuses</vt:lpstr>
      <vt:lpstr>Soome Punase Risti Vereteenistus</vt:lpstr>
      <vt:lpstr>Soome verevalmiduse strateegia </vt:lpstr>
      <vt:lpstr>Vereteenistus Rootsis</vt:lpstr>
      <vt:lpstr>Vereteenistuse tugevdamine Rootsi tervishoiu- ja sotsiaalministeeriumi vaade</vt:lpstr>
      <vt:lpstr>Sõjaväe verepank</vt:lpstr>
      <vt:lpstr>Vereteenistus Norras</vt:lpstr>
      <vt:lpstr>Kõndiv verepank (WBB) ja täisveri</vt:lpstr>
      <vt:lpstr>Kuivatatud plasma projekt</vt:lpstr>
      <vt:lpstr>Hädaolukorraks valmisolek</vt:lpstr>
      <vt:lpstr>Vereteenistus Taanis</vt:lpstr>
      <vt:lpstr>Jõupingutused verevalmiduseks</vt:lpstr>
      <vt:lpstr>Vereteenistus Islandil</vt:lpstr>
      <vt:lpstr>NATO vere paneel</vt:lpstr>
      <vt:lpstr>PowerPoint Presentation</vt:lpstr>
      <vt:lpstr>PowerPoint Presentation</vt:lpstr>
      <vt:lpstr>PowerPoint Presentation</vt:lpstr>
      <vt:lpstr>Ettevalmistused</vt:lpstr>
      <vt:lpstr>Uus SoHO määrus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Verevalmidus põhjamaades</dc:title>
  <dc:creator>Ave Lellep - PERH</dc:creator>
  <cp:lastModifiedBy>Ave Lellep - PERH</cp:lastModifiedBy>
  <cp:revision>168</cp:revision>
  <cp:lastPrinted>2024-12-10T15:36:04Z</cp:lastPrinted>
  <dcterms:created xsi:type="dcterms:W3CDTF">2024-12-02T14:16:01Z</dcterms:created>
  <dcterms:modified xsi:type="dcterms:W3CDTF">2024-12-11T07:34:31Z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0x010100A4379B49434DC8449EEE4D07E618331B</vt:lpwstr>
  </property>
  <property fmtid="{D5CDD505-2E9C-101B-9397-08002B2CF9AE}" pid="3" name="Order">
    <vt:r8>12800800</vt:r8>
  </property>
  <property fmtid="{D5CDD505-2E9C-101B-9397-08002B2CF9AE}" pid="4" name="_dlc_DocIdItemGuid">
    <vt:lpwstr>8119aad4-40cf-440d-aec3-f8d7ad4c9ce8</vt:lpwstr>
  </property>
  <property fmtid="{D5CDD505-2E9C-101B-9397-08002B2CF9AE}" pid="5" name="MediaServiceImageTags">
    <vt:lpwstr/>
  </property>
</Properties>
</file>