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7" r:id="rId2"/>
    <p:sldId id="261" r:id="rId3"/>
    <p:sldId id="262" r:id="rId4"/>
    <p:sldId id="258" r:id="rId5"/>
    <p:sldId id="259" r:id="rId6"/>
    <p:sldId id="263" r:id="rId7"/>
    <p:sldId id="264" r:id="rId8"/>
    <p:sldId id="267" r:id="rId9"/>
    <p:sldId id="268" r:id="rId10"/>
    <p:sldId id="269" r:id="rId11"/>
    <p:sldId id="265" r:id="rId12"/>
    <p:sldId id="271" r:id="rId13"/>
    <p:sldId id="272" r:id="rId14"/>
    <p:sldId id="270" r:id="rId15"/>
    <p:sldId id="26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2F2F2F"/>
    <a:srgbClr val="666666"/>
    <a:srgbClr val="004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3D55-4703-40FB-A602-246B69AA75E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63D5-A5B7-496C-8362-CC177CA2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4465" y="1985117"/>
            <a:ext cx="8495685" cy="45395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650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110" userDrawn="1">
          <p15:clr>
            <a:srgbClr val="FBAE40"/>
          </p15:clr>
        </p15:guide>
        <p15:guide id="1" pos="5556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7" y="541339"/>
            <a:ext cx="790694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88083"/>
            <a:ext cx="7914558" cy="359991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2100" b="0" i="0" baseline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685800" indent="-342900">
              <a:buFontTx/>
              <a:buBlip>
                <a:blip r:embed="rId2"/>
              </a:buBlip>
              <a:defRPr sz="2100" b="0">
                <a:solidFill>
                  <a:srgbClr val="4F4F4F"/>
                </a:solidFill>
                <a:latin typeface="Calibri" panose="020F0502020204030204" pitchFamily="34" charset="0"/>
              </a:defRPr>
            </a:lvl2pPr>
            <a:lvl3pPr marL="1028700" indent="-342900">
              <a:buFontTx/>
              <a:buBlip>
                <a:blip r:embed="rId2"/>
              </a:buBlip>
              <a:defRPr sz="2100" b="0">
                <a:solidFill>
                  <a:srgbClr val="4F4F4F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19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7" y="541339"/>
            <a:ext cx="790694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7914558" cy="359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114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3" userDrawn="1">
          <p15:clr>
            <a:srgbClr val="FBAE40"/>
          </p15:clr>
        </p15:guide>
        <p15:guide id="3" pos="56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kuga 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8" y="541339"/>
            <a:ext cx="7823130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7823129" cy="1440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666666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19139" y="3775074"/>
            <a:ext cx="7823128" cy="2183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07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j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8" y="541339"/>
            <a:ext cx="349890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3498901" cy="39643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666666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000" y="182563"/>
            <a:ext cx="4324227" cy="5770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5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9572" y="182563"/>
            <a:ext cx="8636655" cy="5770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33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3963" y="2713703"/>
            <a:ext cx="5884760" cy="17934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3963" y="4869152"/>
            <a:ext cx="5884760" cy="107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4F4F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93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771" userDrawn="1">
          <p15:clr>
            <a:srgbClr val="FBAE40"/>
          </p15:clr>
        </p15:guide>
        <p15:guide id="2" pos="56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7" y="541339"/>
            <a:ext cx="790694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88083"/>
            <a:ext cx="7914558" cy="359991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2100" b="0" i="0" baseline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685800" indent="-342900">
              <a:buFontTx/>
              <a:buBlip>
                <a:blip r:embed="rId2"/>
              </a:buBlip>
              <a:defRPr sz="2100" b="0">
                <a:solidFill>
                  <a:srgbClr val="4F4F4F"/>
                </a:solidFill>
                <a:latin typeface="Calibri" panose="020F0502020204030204" pitchFamily="34" charset="0"/>
              </a:defRPr>
            </a:lvl2pPr>
            <a:lvl3pPr marL="1028700" indent="-342900">
              <a:buFontTx/>
              <a:buBlip>
                <a:blip r:embed="rId2"/>
              </a:buBlip>
              <a:defRPr sz="2100" b="0">
                <a:solidFill>
                  <a:srgbClr val="4F4F4F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3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7" y="541339"/>
            <a:ext cx="790694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7914558" cy="359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17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453" userDrawn="1">
          <p15:clr>
            <a:srgbClr val="FBAE40"/>
          </p15:clr>
        </p15:guide>
        <p15:guide id="2" pos="56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kuga 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8" y="541339"/>
            <a:ext cx="7823130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7823129" cy="1440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666666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19139" y="3775074"/>
            <a:ext cx="7823128" cy="2183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3923595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138" y="541339"/>
            <a:ext cx="3498901" cy="107508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buNone/>
              <a:defRPr sz="39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138" y="1988083"/>
            <a:ext cx="3498901" cy="39643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100" b="0" i="0" baseline="0" smtClean="0">
                <a:solidFill>
                  <a:srgbClr val="666666"/>
                </a:solidFill>
                <a:effectLst/>
                <a:latin typeface="Calibri" panose="020F0502020204030204" pitchFamily="34" charset="0"/>
              </a:defRPr>
            </a:lvl1pPr>
            <a:lvl2pPr marL="3429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6858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0287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371600" indent="0">
              <a:buNone/>
              <a:defRPr sz="2025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000" y="182563"/>
            <a:ext cx="4324227" cy="5770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41183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9572" y="182563"/>
            <a:ext cx="8636655" cy="5770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84954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3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4465" y="1985117"/>
            <a:ext cx="8495685" cy="45395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5556" userDrawn="1">
          <p15:clr>
            <a:srgbClr val="FBAE40"/>
          </p15:clr>
        </p15:guide>
        <p15:guide id="3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3963" y="2713703"/>
            <a:ext cx="5884760" cy="17934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1" baseline="0">
                <a:solidFill>
                  <a:srgbClr val="00438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3963" y="4869152"/>
            <a:ext cx="5884760" cy="107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4F4F4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71" userDrawn="1">
          <p15:clr>
            <a:srgbClr val="FBAE40"/>
          </p15:clr>
        </p15:guide>
        <p15:guide id="3" pos="56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7967579" y="6306292"/>
            <a:ext cx="653261" cy="358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438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3084B00-8F25-4EB9-8539-A1B01857381D}" type="slidenum">
              <a:rPr lang="en-US" sz="1650" smtClean="0"/>
              <a:pPr algn="r"/>
              <a:t>‹#›</a:t>
            </a:fld>
            <a:endParaRPr lang="en-US" sz="1650" dirty="0"/>
          </a:p>
        </p:txBody>
      </p:sp>
      <p:sp>
        <p:nvSpPr>
          <p:cNvPr id="3" name="Text Placeholder 4"/>
          <p:cNvSpPr txBox="1">
            <a:spLocks/>
          </p:cNvSpPr>
          <p:nvPr userDrawn="1"/>
        </p:nvSpPr>
        <p:spPr>
          <a:xfrm>
            <a:off x="7967579" y="6306292"/>
            <a:ext cx="653261" cy="358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438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3084B00-8F25-4EB9-8539-A1B01857381D}" type="slidenum">
              <a:rPr lang="en-US" sz="1650" smtClean="0"/>
              <a:pPr algn="r"/>
              <a:t>‹#›</a:t>
            </a:fld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1380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49" r:id="rId8"/>
    <p:sldLayoutId id="2147483651" r:id="rId9"/>
    <p:sldLayoutId id="2147483661" r:id="rId10"/>
    <p:sldLayoutId id="2147483650" r:id="rId11"/>
    <p:sldLayoutId id="2147483658" r:id="rId12"/>
    <p:sldLayoutId id="2147483659" r:id="rId13"/>
    <p:sldLayoutId id="214748366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articles/PMC12005584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3962" y="2713703"/>
            <a:ext cx="6726237" cy="1793404"/>
          </a:xfrm>
        </p:spPr>
        <p:txBody>
          <a:bodyPr/>
          <a:lstStyle/>
          <a:p>
            <a:r>
              <a:rPr lang="et-EE" dirty="0"/>
              <a:t>Külmade trombotsüütide kasutamine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3962" y="4869151"/>
            <a:ext cx="6015037" cy="1616315"/>
          </a:xfrm>
        </p:spPr>
        <p:txBody>
          <a:bodyPr/>
          <a:lstStyle/>
          <a:p>
            <a:r>
              <a:rPr lang="et-EE" dirty="0"/>
              <a:t>Kadri Rohtla</a:t>
            </a:r>
          </a:p>
          <a:p>
            <a:r>
              <a:rPr lang="et-EE" dirty="0"/>
              <a:t>19.11.2025</a:t>
            </a:r>
          </a:p>
          <a:p>
            <a:r>
              <a:rPr lang="et-EE" sz="1600" dirty="0"/>
              <a:t>Tootmisosakonna juhataja-ülemarst</a:t>
            </a:r>
          </a:p>
          <a:p>
            <a:r>
              <a:rPr lang="et-EE" sz="1600" dirty="0"/>
              <a:t>PERH Verekeskus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14A06-06B3-40EE-B615-6799DBEF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7" y="373566"/>
            <a:ext cx="3723170" cy="24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4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F8D62-7F61-498C-8299-C1F6DB16E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RT võrreldes külmad trombotsüüdid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6B54ED-5CA6-423B-A9DC-F37531C8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" y="2000780"/>
            <a:ext cx="80962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4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B519E0-E75E-4666-B4D5-75345B9D6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Mujal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23D5-6D4E-4D29-AE1D-5514CF93B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USA-s andis FDA 2023. a oma suunised külmade TR tootmiseks ja </a:t>
            </a:r>
            <a:r>
              <a:rPr lang="et-EE" i="1" dirty="0"/>
              <a:t>American Red </a:t>
            </a:r>
            <a:r>
              <a:rPr lang="et-EE" i="1" dirty="0" err="1"/>
              <a:t>Cross</a:t>
            </a:r>
            <a:r>
              <a:rPr lang="et-EE" i="1" dirty="0"/>
              <a:t> </a:t>
            </a:r>
            <a:r>
              <a:rPr lang="et-EE" dirty="0"/>
              <a:t>alustas tootmise ettevalmistamist</a:t>
            </a:r>
          </a:p>
          <a:p>
            <a:r>
              <a:rPr lang="et-EE" dirty="0"/>
              <a:t>FDA juhiste põhjal on külmade TR kasutamine </a:t>
            </a:r>
            <a:r>
              <a:rPr lang="et-EE" b="1" dirty="0"/>
              <a:t>näidustatud ägeda verejooksu korral </a:t>
            </a:r>
            <a:r>
              <a:rPr lang="et-EE" dirty="0"/>
              <a:t>kui tavapärased TR pole kättesaadavad või pole nende kasutamine otstarbekas</a:t>
            </a:r>
          </a:p>
          <a:p>
            <a:r>
              <a:rPr lang="et-EE" dirty="0"/>
              <a:t>Norra</a:t>
            </a:r>
          </a:p>
        </p:txBody>
      </p:sp>
    </p:spTree>
    <p:extLst>
      <p:ext uri="{BB962C8B-B14F-4D97-AF65-F5344CB8AC3E}">
        <p14:creationId xmlns:p14="http://schemas.microsoft.com/office/powerpoint/2010/main" val="227057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8F4BA-D486-4267-B0E5-D4E46F957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Kellel kasutada külmasid trombotsüüte?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7A5C0-B828-49C9-B6D3-16847CBE16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Ägeda verejooksuga patsiendid</a:t>
            </a:r>
          </a:p>
          <a:p>
            <a:pPr lvl="1"/>
            <a:r>
              <a:rPr lang="et-EE" dirty="0"/>
              <a:t>Massiivne transfusiooniprotokoll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Võimaldab verekeskusest kaugemal asuval haiglal olla valmis ägeda verejooksuga patsiendi käsitlemiseks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/>
              <a:t>EI SOBI</a:t>
            </a:r>
          </a:p>
          <a:p>
            <a:pPr marL="0" indent="0">
              <a:buNone/>
            </a:pPr>
            <a:r>
              <a:rPr lang="et-EE" dirty="0"/>
              <a:t>Profülaktiliselt trombotsütopeeniaga patsiendile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962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6BED1-6D8D-4222-A3D9-84E18E43E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Riskantsed kohad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2CA2-8D2E-4286-A9F3-A09813A16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Raviarstide informeerimine uuest ravivahendist</a:t>
            </a:r>
          </a:p>
          <a:p>
            <a:r>
              <a:rPr lang="et-EE" dirty="0"/>
              <a:t>Tagada haiglas, et omavahel ei läheks segi erinevate säilitustingimustega trombotsüütide doosid</a:t>
            </a:r>
          </a:p>
          <a:p>
            <a:r>
              <a:rPr lang="et-EE" dirty="0"/>
              <a:t>Osakonda väljastades veenduda, et tegemist on verejooksuga patsiendiga </a:t>
            </a:r>
          </a:p>
        </p:txBody>
      </p:sp>
    </p:spTree>
    <p:extLst>
      <p:ext uri="{BB962C8B-B14F-4D97-AF65-F5344CB8AC3E}">
        <p14:creationId xmlns:p14="http://schemas.microsoft.com/office/powerpoint/2010/main" val="165961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D8BF5-D198-4133-AEB4-F038B7A4D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Kasutatud kirjandus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369C-3FB1-4AA8-A35E-225E077FAF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Zhao H, Devine DV. The Missing Pieces to the Cold-Stored Platelet Puzzle. Int J Mol Sci. 2022 Jan 20;23(3):1100.</a:t>
            </a:r>
            <a:endParaRPr lang="et-EE" dirty="0"/>
          </a:p>
          <a:p>
            <a:r>
              <a:rPr lang="en-US" dirty="0"/>
              <a:t>George CE, Saunders CV, Morrison A, Scorer T, Jones S, Dempsey NC. Cold stored platelets in the management of bleeding: is it about bioenergetics? Platelets. 2023 Dec;34(1):2188969</a:t>
            </a:r>
            <a:r>
              <a:rPr lang="et-EE" dirty="0"/>
              <a:t>.</a:t>
            </a:r>
          </a:p>
          <a:p>
            <a:r>
              <a:rPr lang="et-EE" dirty="0" err="1"/>
              <a:t>Bartoszko</a:t>
            </a:r>
            <a:r>
              <a:rPr lang="et-EE" dirty="0"/>
              <a:t> J, et </a:t>
            </a:r>
            <a:r>
              <a:rPr lang="et-EE" dirty="0" err="1"/>
              <a:t>al</a:t>
            </a:r>
            <a:r>
              <a:rPr lang="et-EE" dirty="0"/>
              <a:t>. </a:t>
            </a:r>
            <a:r>
              <a:rPr lang="en-US" dirty="0"/>
              <a:t>Delayed cold-stored vs. room temperature stored platelet transfusions in bleeding adult cardiac surgery patients-a randomized </a:t>
            </a:r>
            <a:r>
              <a:rPr lang="en-US" dirty="0" err="1"/>
              <a:t>multicentre</a:t>
            </a:r>
            <a:r>
              <a:rPr lang="en-US" dirty="0"/>
              <a:t> pilot study (PLTS-1)</a:t>
            </a:r>
            <a:r>
              <a:rPr lang="et-EE" dirty="0"/>
              <a:t>. 2024 Jun 15;10(1):90.</a:t>
            </a:r>
          </a:p>
          <a:p>
            <a:r>
              <a:rPr lang="et-EE" dirty="0" err="1"/>
              <a:t>Gammon</a:t>
            </a:r>
            <a:r>
              <a:rPr lang="et-EE" dirty="0"/>
              <a:t> RR, et </a:t>
            </a:r>
            <a:r>
              <a:rPr lang="et-EE" dirty="0" err="1"/>
              <a:t>al</a:t>
            </a:r>
            <a:r>
              <a:rPr lang="et-EE" dirty="0"/>
              <a:t>. </a:t>
            </a:r>
            <a:r>
              <a:rPr lang="en-US" dirty="0"/>
              <a:t>Cold stored platelets – Increasing understanding and acceptance</a:t>
            </a:r>
            <a:r>
              <a:rPr lang="et-EE" dirty="0"/>
              <a:t>. 2023 Jun, 103639</a:t>
            </a:r>
          </a:p>
        </p:txBody>
      </p:sp>
    </p:spTree>
    <p:extLst>
      <p:ext uri="{BB962C8B-B14F-4D97-AF65-F5344CB8AC3E}">
        <p14:creationId xmlns:p14="http://schemas.microsoft.com/office/powerpoint/2010/main" val="231817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155A7-E487-453A-961C-176104269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541338"/>
            <a:ext cx="7906941" cy="2608261"/>
          </a:xfrm>
        </p:spPr>
        <p:txBody>
          <a:bodyPr/>
          <a:lstStyle/>
          <a:p>
            <a:r>
              <a:rPr lang="et-EE" sz="4000" dirty="0"/>
              <a:t>Aitäh kuulamast! </a:t>
            </a:r>
          </a:p>
          <a:p>
            <a:endParaRPr lang="et-EE" sz="4000" dirty="0"/>
          </a:p>
          <a:p>
            <a:r>
              <a:rPr lang="et-EE" sz="4000" dirty="0"/>
              <a:t>Küsimusi?</a:t>
            </a:r>
          </a:p>
        </p:txBody>
      </p:sp>
    </p:spTree>
    <p:extLst>
      <p:ext uri="{BB962C8B-B14F-4D97-AF65-F5344CB8AC3E}">
        <p14:creationId xmlns:p14="http://schemas.microsoft.com/office/powerpoint/2010/main" val="259885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9B3A5E-BC61-4B6E-9A0C-43A1285C7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5B873-2BAA-4BEF-97FB-351D60D701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Sügavkülma artikkel:</a:t>
            </a:r>
          </a:p>
          <a:p>
            <a:r>
              <a:rPr lang="en-US" dirty="0">
                <a:hlinkClick r:id="rId2"/>
              </a:rPr>
              <a:t>Strategies to improve platelet cryopreservation: A narrative review - PMC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160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5E4C0-2977-456B-B613-E3ECE5F6A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Trombotsüüdid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1EEB-AF46-433A-A795-8014BF7368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Väiksed tuumata rakufragmendid</a:t>
            </a:r>
          </a:p>
          <a:p>
            <a:r>
              <a:rPr lang="et-EE" dirty="0"/>
              <a:t>Toodetakse </a:t>
            </a:r>
            <a:r>
              <a:rPr lang="et-EE" dirty="0" err="1"/>
              <a:t>megakarüotsüütide</a:t>
            </a:r>
            <a:r>
              <a:rPr lang="et-EE" dirty="0"/>
              <a:t> poolt</a:t>
            </a:r>
          </a:p>
          <a:p>
            <a:r>
              <a:rPr lang="et-EE" dirty="0"/>
              <a:t>Lühike eluiga 7-10 päeva</a:t>
            </a:r>
          </a:p>
          <a:p>
            <a:r>
              <a:rPr lang="et-EE" dirty="0"/>
              <a:t>Eemaldatakse ringest maksa või põrna poolt</a:t>
            </a:r>
          </a:p>
          <a:p>
            <a:r>
              <a:rPr lang="et-EE" dirty="0"/>
              <a:t>Kaks peamist ülesannet</a:t>
            </a:r>
          </a:p>
          <a:p>
            <a:pPr lvl="1"/>
            <a:r>
              <a:rPr lang="et-EE" dirty="0"/>
              <a:t>nn patrullimine</a:t>
            </a:r>
          </a:p>
          <a:p>
            <a:pPr lvl="1"/>
            <a:r>
              <a:rPr lang="et-EE" dirty="0"/>
              <a:t>hüübe moodustamine ja koagulatsioonifaktorite aktivatsioon</a:t>
            </a:r>
          </a:p>
          <a:p>
            <a:r>
              <a:rPr lang="et-EE" dirty="0"/>
              <a:t>Tsirkuleerivate trombotsüütide aktiivsust reguleerivad aktiveerivad ja inhibeerivad faktorid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1BDBC-7554-4B25-86E7-256796A6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772" y="290777"/>
            <a:ext cx="3699835" cy="19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0F107-13EC-4DA1-9FB1-F9CAFF03C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Trombotsüütide ülekande näidustused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A106-58DE-43D5-805B-B232DA1DA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Ennetavalt trombotsütopeeniaga patsientidele</a:t>
            </a:r>
          </a:p>
          <a:p>
            <a:pPr lvl="1"/>
            <a:r>
              <a:rPr lang="et-EE" dirty="0"/>
              <a:t>Eesmärk, et rakud püsiksid võimalikult kaua ringes ja korduvate ülekannete intervalli saaks hoida pikemana</a:t>
            </a:r>
          </a:p>
          <a:p>
            <a:pPr marL="342900" lvl="1" indent="0">
              <a:buNone/>
            </a:pPr>
            <a:endParaRPr lang="et-EE" dirty="0"/>
          </a:p>
          <a:p>
            <a:r>
              <a:rPr lang="et-EE" dirty="0"/>
              <a:t>Ägeda verejooksuga patsientidele</a:t>
            </a:r>
          </a:p>
          <a:p>
            <a:pPr lvl="1"/>
            <a:r>
              <a:rPr lang="et-EE" dirty="0"/>
              <a:t>Eesmärk kiire trombi moodustumine</a:t>
            </a:r>
          </a:p>
        </p:txBody>
      </p:sp>
    </p:spTree>
    <p:extLst>
      <p:ext uri="{BB962C8B-B14F-4D97-AF65-F5344CB8AC3E}">
        <p14:creationId xmlns:p14="http://schemas.microsoft.com/office/powerpoint/2010/main" val="268828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016D5-C286-42DD-B6EC-C98A82CEB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Ajaloost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B563B-ABCF-4ABE-9684-F0F1A4C057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Kuni 60. a kanti veritsevale haigele külmas säilitatud täisverd</a:t>
            </a:r>
          </a:p>
          <a:p>
            <a:r>
              <a:rPr lang="et-EE" dirty="0"/>
              <a:t>Samal ajal käisid uuringud kõigile verekomponentidele optimaalseimate säilitustingimuste leidmiseks</a:t>
            </a:r>
          </a:p>
          <a:p>
            <a:r>
              <a:rPr lang="et-EE" dirty="0"/>
              <a:t>1969. a näitasid </a:t>
            </a:r>
            <a:r>
              <a:rPr lang="et-EE" dirty="0" err="1"/>
              <a:t>Murphy</a:t>
            </a:r>
            <a:r>
              <a:rPr lang="et-EE" dirty="0"/>
              <a:t> ja </a:t>
            </a:r>
            <a:r>
              <a:rPr lang="et-EE" dirty="0" err="1"/>
              <a:t>Gardner</a:t>
            </a:r>
            <a:r>
              <a:rPr lang="et-EE" dirty="0"/>
              <a:t>, et külmas säilitatud trombotsüütidel on lühem </a:t>
            </a:r>
            <a:r>
              <a:rPr lang="et-EE" dirty="0" err="1"/>
              <a:t>elulemus</a:t>
            </a:r>
            <a:r>
              <a:rPr lang="et-EE" dirty="0"/>
              <a:t> peale transfusiooni kui ruumitemperatuuril (RT) ja aeglasem trombotsüütide arvu taastumine peale ülekannet</a:t>
            </a:r>
          </a:p>
          <a:p>
            <a:r>
              <a:rPr lang="et-EE" dirty="0"/>
              <a:t>Edaspidi sai RT säilitamine trombotsüütidel standardiks, kuna eelkõige kanti üle profülaktilistel näidustusel</a:t>
            </a:r>
          </a:p>
        </p:txBody>
      </p:sp>
    </p:spTree>
    <p:extLst>
      <p:ext uri="{BB962C8B-B14F-4D97-AF65-F5344CB8AC3E}">
        <p14:creationId xmlns:p14="http://schemas.microsoft.com/office/powerpoint/2010/main" val="9521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Trombotsüütide säilitamise võimalused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Ruumitemperatuuril (RT) +20… +24 °C, loksutades, 5-7 päeva</a:t>
            </a:r>
          </a:p>
          <a:p>
            <a:r>
              <a:rPr lang="et-EE" dirty="0"/>
              <a:t>Külmikutemperatuuril +2… +6 °C, </a:t>
            </a:r>
            <a:r>
              <a:rPr lang="et-EE" b="1" dirty="0"/>
              <a:t>ei vaja </a:t>
            </a:r>
            <a:r>
              <a:rPr lang="et-EE" dirty="0"/>
              <a:t>loksutamist, vähemalt 2 nädalat</a:t>
            </a:r>
          </a:p>
          <a:p>
            <a:r>
              <a:rPr lang="et-EE" dirty="0"/>
              <a:t>Sügavkülmikus -80 °C, vajab sulatamisel lahuse lisamist, vähemalt 1 aasta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97F4A-E508-4056-B829-ED3FE641CE59}"/>
              </a:ext>
            </a:extLst>
          </p:cNvPr>
          <p:cNvSpPr/>
          <p:nvPr/>
        </p:nvSpPr>
        <p:spPr>
          <a:xfrm>
            <a:off x="1024467" y="2353733"/>
            <a:ext cx="7145866" cy="62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9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7D5424-75C4-4747-92F8-4DC455941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Miks uuesti huvi külmade trombotsüütide vastu?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DAA59-D391-4713-8159-8717DB8F53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Külmas säilitatud trombotsüütidel on väiksem bakteriaalse saastumise oht ja seega saab pikendada säilitusaega</a:t>
            </a:r>
          </a:p>
          <a:p>
            <a:r>
              <a:rPr lang="et-EE" dirty="0"/>
              <a:t>Profülaktilisel näidustusel ülekanded on muutunud konservatiivsemaks</a:t>
            </a:r>
          </a:p>
          <a:p>
            <a:r>
              <a:rPr lang="et-EE" dirty="0"/>
              <a:t>Tõusutrendis on trombotsüütide ülekanded ägeda verejooksu korral ja siis on külmad trombotsüüdid efektiivsemad</a:t>
            </a:r>
          </a:p>
          <a:p>
            <a:r>
              <a:rPr lang="et-EE" dirty="0"/>
              <a:t>Ei vaja loksutamist, saab transportida ja säilitada koos erütrotsüütidega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8128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A4451A-0B05-43FB-B902-02E6EE6C9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RT säilitatud trombotsüütide puudused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70B1-171B-4701-B08D-90639DC6F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1988084"/>
            <a:ext cx="7914558" cy="2829450"/>
          </a:xfrm>
        </p:spPr>
        <p:txBody>
          <a:bodyPr/>
          <a:lstStyle/>
          <a:p>
            <a:r>
              <a:rPr lang="et-EE" dirty="0"/>
              <a:t>Ideaalne keskkond trombotsüütide kasvuks, nõuab bakteriaalse saastatuse monitooringut</a:t>
            </a:r>
          </a:p>
          <a:p>
            <a:r>
              <a:rPr lang="et-EE" dirty="0"/>
              <a:t>Lühike säilitusaeg 5-7 päeva</a:t>
            </a:r>
          </a:p>
          <a:p>
            <a:r>
              <a:rPr lang="et-EE" dirty="0"/>
              <a:t>Säilitamise eritingimused logistikal: temperatuur, loksutamine</a:t>
            </a:r>
          </a:p>
          <a:p>
            <a:r>
              <a:rPr lang="et-EE" dirty="0"/>
              <a:t>Biokeemiliste, strukturaalsete ja </a:t>
            </a:r>
            <a:r>
              <a:rPr lang="et-EE" dirty="0" err="1"/>
              <a:t>metaboolsete</a:t>
            </a:r>
            <a:r>
              <a:rPr lang="et-EE" dirty="0"/>
              <a:t> tingimuste akumuleerumine e „</a:t>
            </a:r>
            <a:r>
              <a:rPr lang="et-EE" i="1" dirty="0" err="1"/>
              <a:t>platelet</a:t>
            </a:r>
            <a:r>
              <a:rPr lang="et-EE" i="1" dirty="0"/>
              <a:t> </a:t>
            </a:r>
            <a:r>
              <a:rPr lang="et-EE" i="1" dirty="0" err="1"/>
              <a:t>storage</a:t>
            </a:r>
            <a:r>
              <a:rPr lang="et-EE" i="1" dirty="0"/>
              <a:t> </a:t>
            </a:r>
            <a:r>
              <a:rPr lang="et-EE" i="1" dirty="0" err="1"/>
              <a:t>lesions</a:t>
            </a:r>
            <a:r>
              <a:rPr lang="et-EE" i="1" dirty="0"/>
              <a:t>“ </a:t>
            </a:r>
            <a:r>
              <a:rPr lang="et-EE" dirty="0"/>
              <a:t>(funktsioon ajas langeb)</a:t>
            </a:r>
          </a:p>
        </p:txBody>
      </p:sp>
    </p:spTree>
    <p:extLst>
      <p:ext uri="{BB962C8B-B14F-4D97-AF65-F5344CB8AC3E}">
        <p14:creationId xmlns:p14="http://schemas.microsoft.com/office/powerpoint/2010/main" val="226260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C49B64-31F0-46B8-AEED-51EF1EEB5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Külmade TR eelised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0BC20-46D9-40C8-BFEB-251A9718E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Pikem säilivusaeg</a:t>
            </a:r>
          </a:p>
          <a:p>
            <a:r>
              <a:rPr lang="et-EE" dirty="0"/>
              <a:t>Madalam bakteriaalse saastuse oht</a:t>
            </a:r>
          </a:p>
          <a:p>
            <a:r>
              <a:rPr lang="et-EE" dirty="0"/>
              <a:t>Lihtsam transportida ja säilitada (ei vaja </a:t>
            </a:r>
            <a:r>
              <a:rPr lang="et-EE" dirty="0" err="1"/>
              <a:t>loksutit</a:t>
            </a:r>
            <a:r>
              <a:rPr lang="et-EE" dirty="0"/>
              <a:t>)</a:t>
            </a:r>
          </a:p>
          <a:p>
            <a:r>
              <a:rPr lang="et-EE" dirty="0"/>
              <a:t>Parem </a:t>
            </a:r>
            <a:r>
              <a:rPr lang="et-EE" dirty="0" err="1"/>
              <a:t>hemostaatiline</a:t>
            </a:r>
            <a:r>
              <a:rPr lang="et-EE" dirty="0"/>
              <a:t> funktsioon</a:t>
            </a:r>
          </a:p>
          <a:p>
            <a:pPr lvl="1"/>
            <a:r>
              <a:rPr lang="et-EE" dirty="0"/>
              <a:t>Kõrgem aktivatsioon (</a:t>
            </a:r>
            <a:r>
              <a:rPr lang="et-EE" dirty="0" err="1"/>
              <a:t>sfääriline</a:t>
            </a:r>
            <a:r>
              <a:rPr lang="et-EE" dirty="0"/>
              <a:t> kuju)</a:t>
            </a:r>
          </a:p>
          <a:p>
            <a:pPr lvl="1"/>
            <a:r>
              <a:rPr lang="et-EE" dirty="0"/>
              <a:t>Parem adhesioon ja </a:t>
            </a:r>
            <a:r>
              <a:rPr lang="et-EE" dirty="0" err="1"/>
              <a:t>agregatsioon</a:t>
            </a:r>
            <a:r>
              <a:rPr lang="et-EE" dirty="0"/>
              <a:t> (hüüve moodustub kiiremini ja on stabiilsem</a:t>
            </a:r>
          </a:p>
          <a:p>
            <a:r>
              <a:rPr lang="et-EE" dirty="0"/>
              <a:t>Väiksem hulk pürogeenseid </a:t>
            </a:r>
            <a:r>
              <a:rPr lang="et-EE" dirty="0" err="1"/>
              <a:t>tsütokiine</a:t>
            </a:r>
            <a:r>
              <a:rPr lang="et-EE" dirty="0"/>
              <a:t>, väiksem oht temperatuurireaktsiooniks</a:t>
            </a:r>
          </a:p>
          <a:p>
            <a:r>
              <a:rPr lang="et-EE" dirty="0"/>
              <a:t>Madalam </a:t>
            </a:r>
            <a:r>
              <a:rPr lang="et-EE" dirty="0" err="1"/>
              <a:t>metaboolne</a:t>
            </a:r>
            <a:r>
              <a:rPr lang="et-EE" dirty="0"/>
              <a:t> aktiivsus säilitamisel </a:t>
            </a:r>
          </a:p>
        </p:txBody>
      </p:sp>
    </p:spTree>
    <p:extLst>
      <p:ext uri="{BB962C8B-B14F-4D97-AF65-F5344CB8AC3E}">
        <p14:creationId xmlns:p14="http://schemas.microsoft.com/office/powerpoint/2010/main" val="420602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6CF22-56A5-4D17-8CD3-20B348FC8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Külmade TR puudused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9FD9-607B-4F91-A152-CA71969A48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Kiirem vereringest eemaldamine kui RT säilitatud trombotsüütidel</a:t>
            </a:r>
          </a:p>
          <a:p>
            <a:pPr lvl="1"/>
            <a:r>
              <a:rPr lang="et-EE" dirty="0"/>
              <a:t>Poolväärtusaeg ~1.3 päeva</a:t>
            </a:r>
          </a:p>
          <a:p>
            <a:pPr lvl="1"/>
            <a:r>
              <a:rPr lang="et-EE" dirty="0"/>
              <a:t>&gt;48h 4°C juures säilitatud trombotsüüdid ülekantuna inimesele eemaldatakse </a:t>
            </a:r>
            <a:r>
              <a:rPr lang="et-EE" dirty="0" err="1"/>
              <a:t>hepatotsüütide</a:t>
            </a:r>
            <a:r>
              <a:rPr lang="et-EE" dirty="0"/>
              <a:t> poolt maksas </a:t>
            </a:r>
            <a:r>
              <a:rPr lang="et-EE" dirty="0" err="1"/>
              <a:t>Ashwell-Morelli</a:t>
            </a:r>
            <a:r>
              <a:rPr lang="et-EE" dirty="0"/>
              <a:t> retseptori interaktsioonil paljastatud </a:t>
            </a:r>
            <a:r>
              <a:rPr lang="el-GR" dirty="0"/>
              <a:t>β-</a:t>
            </a:r>
            <a:r>
              <a:rPr lang="et-EE" dirty="0" err="1"/>
              <a:t>GlcNA</a:t>
            </a:r>
            <a:r>
              <a:rPr lang="et-EE" dirty="0"/>
              <a:t> osadele trombotsüütidel</a:t>
            </a:r>
          </a:p>
          <a:p>
            <a:pPr lvl="1"/>
            <a:r>
              <a:rPr lang="et-EE" dirty="0"/>
              <a:t>Proovitud seda kiiret kliirensit ennetada </a:t>
            </a:r>
            <a:r>
              <a:rPr lang="et-EE" dirty="0" err="1"/>
              <a:t>galaktosüleerimisega</a:t>
            </a:r>
            <a:r>
              <a:rPr lang="et-EE" dirty="0"/>
              <a:t>, kuid inimkatsetes tulemusi ei ole</a:t>
            </a:r>
          </a:p>
          <a:p>
            <a:pPr lvl="1"/>
            <a:r>
              <a:rPr lang="fi-FI" dirty="0" err="1"/>
              <a:t>Samas</a:t>
            </a:r>
            <a:r>
              <a:rPr lang="et-EE" dirty="0"/>
              <a:t>,</a:t>
            </a:r>
            <a:r>
              <a:rPr lang="fi-FI" dirty="0"/>
              <a:t> </a:t>
            </a:r>
            <a:r>
              <a:rPr lang="fi-FI" dirty="0" err="1"/>
              <a:t>kiirem</a:t>
            </a:r>
            <a:r>
              <a:rPr lang="fi-FI" dirty="0"/>
              <a:t> </a:t>
            </a:r>
            <a:r>
              <a:rPr lang="fi-FI" dirty="0" err="1"/>
              <a:t>eemaldamine</a:t>
            </a:r>
            <a:r>
              <a:rPr lang="fi-FI" dirty="0"/>
              <a:t> </a:t>
            </a:r>
            <a:r>
              <a:rPr lang="fi-FI" dirty="0" err="1"/>
              <a:t>vähendab</a:t>
            </a:r>
            <a:r>
              <a:rPr lang="fi-FI" dirty="0"/>
              <a:t> ka tromboosi riski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6664257"/>
      </p:ext>
    </p:extLst>
  </p:cSld>
  <p:clrMapOvr>
    <a:masterClrMapping/>
  </p:clrMapOvr>
</p:sld>
</file>

<file path=ppt/theme/theme1.xml><?xml version="1.0" encoding="utf-8"?>
<a:theme xmlns:a="http://schemas.openxmlformats.org/drawingml/2006/main" name="PERH">
  <a:themeElements>
    <a:clrScheme name="PERH">
      <a:dk1>
        <a:srgbClr val="2F2F2F"/>
      </a:dk1>
      <a:lt1>
        <a:srgbClr val="FFFFFF"/>
      </a:lt1>
      <a:dk2>
        <a:srgbClr val="808080"/>
      </a:dk2>
      <a:lt2>
        <a:srgbClr val="F0F0F0"/>
      </a:lt2>
      <a:accent1>
        <a:srgbClr val="D50000"/>
      </a:accent1>
      <a:accent2>
        <a:srgbClr val="003478"/>
      </a:accent2>
      <a:accent3>
        <a:srgbClr val="FF8861"/>
      </a:accent3>
      <a:accent4>
        <a:srgbClr val="6EFFF5"/>
      </a:accent4>
      <a:accent5>
        <a:srgbClr val="FFDA61"/>
      </a:accent5>
      <a:accent6>
        <a:srgbClr val="7AFF97"/>
      </a:accent6>
      <a:hlink>
        <a:srgbClr val="D50000"/>
      </a:hlink>
      <a:folHlink>
        <a:srgbClr val="003478"/>
      </a:folHlink>
    </a:clrScheme>
    <a:fontScheme name="PE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H" id="{612B587D-161D-48FA-B853-AD2DDF58F9D8}" vid="{444F8309-3AF2-4915-BA9B-7245878E34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PERH</Template>
  <TotalTime>2092</TotalTime>
  <Words>621</Words>
  <Application>Microsoft Office PowerPoint</Application>
  <PresentationFormat>On-screen Show (4:3)</PresentationFormat>
  <Paragraphs>81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PERH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Keiu Meesak</dc:creator>
  <cp:lastModifiedBy>Kadri Rohtla - PERH</cp:lastModifiedBy>
  <cp:revision>44</cp:revision>
  <dcterms:created xsi:type="dcterms:W3CDTF">2017-01-20T12:28:37Z</dcterms:created>
  <dcterms:modified xsi:type="dcterms:W3CDTF">2025-11-18T13:51:47Z</dcterms:modified>
</cp:coreProperties>
</file>