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12192000"/>
  <p:notesSz cx="6797675" cy="99282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 uri="GoogleSlidesCustomDataVersion2">
      <go:slidesCustomData xmlns:go="http://customooxmlschemas.google.com/" r:id="rId30" roundtripDataSignature="AMtx7miYgT8DXAHKmkyoq2yZ+0x4vNA9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13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13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30091"/>
            <a:ext cx="2945659" cy="498134"/>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ly-project.eu/wp-content/uploads/2024/02/D3.1-Recommendations-and-support-tool-on-plasma-collection-journey.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ly-project.eu/wp-content/uploads/2024/02/D3.1-Recommendations-and-support-tool-on-plasma-collection-journey.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0: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229" name="Google Shape;229;p10: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1: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F4F4F"/>
              </a:buClr>
              <a:buSzPts val="1200"/>
              <a:buFont typeface="Calibri"/>
              <a:buNone/>
            </a:pPr>
            <a:r>
              <a:rPr b="1" i="0" lang="en-US" sz="1200" u="none" cap="none" strike="noStrike">
                <a:solidFill>
                  <a:srgbClr val="4F4F4F"/>
                </a:solidFill>
                <a:latin typeface="Calibri"/>
                <a:ea typeface="Calibri"/>
                <a:cs typeface="Calibri"/>
                <a:sym typeface="Calibri"/>
              </a:rPr>
              <a:t>Keskmine vanus aastates:</a:t>
            </a:r>
            <a:endParaRPr/>
          </a:p>
          <a:p>
            <a:pPr indent="-285750" lvl="0" marL="285750" marR="0" rtl="0" algn="l">
              <a:lnSpc>
                <a:spcPct val="90000"/>
              </a:lnSpc>
              <a:spcBef>
                <a:spcPts val="1000"/>
              </a:spcBef>
              <a:spcAft>
                <a:spcPts val="0"/>
              </a:spcAft>
              <a:buClr>
                <a:srgbClr val="4F4F4F"/>
              </a:buClr>
              <a:buSzPts val="1200"/>
              <a:buFont typeface="Calibri"/>
              <a:buChar char="•"/>
            </a:pPr>
            <a:r>
              <a:rPr b="0" i="0" lang="en-US" sz="1200" u="none" cap="none" strike="noStrike">
                <a:solidFill>
                  <a:srgbClr val="4F4F4F"/>
                </a:solidFill>
                <a:latin typeface="Calibri"/>
                <a:ea typeface="Calibri"/>
                <a:cs typeface="Calibri"/>
                <a:sym typeface="Calibri"/>
              </a:rPr>
              <a:t>Äpi kasutajad 27,51</a:t>
            </a:r>
            <a:endParaRPr/>
          </a:p>
          <a:p>
            <a:pPr indent="-285750" lvl="0" marL="285750" marR="0" rtl="0" algn="l">
              <a:lnSpc>
                <a:spcPct val="90000"/>
              </a:lnSpc>
              <a:spcBef>
                <a:spcPts val="1000"/>
              </a:spcBef>
              <a:spcAft>
                <a:spcPts val="0"/>
              </a:spcAft>
              <a:buClr>
                <a:srgbClr val="4F4F4F"/>
              </a:buClr>
              <a:buSzPts val="1200"/>
              <a:buFont typeface="Calibri"/>
              <a:buChar char="•"/>
            </a:pPr>
            <a:r>
              <a:rPr b="0" i="0" lang="en-US" sz="1200" u="none" cap="none" strike="noStrike">
                <a:solidFill>
                  <a:srgbClr val="4F4F4F"/>
                </a:solidFill>
                <a:latin typeface="Calibri"/>
                <a:ea typeface="Calibri"/>
                <a:cs typeface="Calibri"/>
                <a:sym typeface="Calibri"/>
              </a:rPr>
              <a:t>Aktiivsed kasutajad 25,68</a:t>
            </a:r>
            <a:endParaRPr/>
          </a:p>
          <a:p>
            <a:pPr indent="-285750" lvl="0" marL="285750" marR="0" rtl="0" algn="l">
              <a:lnSpc>
                <a:spcPct val="90000"/>
              </a:lnSpc>
              <a:spcBef>
                <a:spcPts val="1000"/>
              </a:spcBef>
              <a:spcAft>
                <a:spcPts val="0"/>
              </a:spcAft>
              <a:buClr>
                <a:srgbClr val="4F4F4F"/>
              </a:buClr>
              <a:buSzPts val="1200"/>
              <a:buFont typeface="Calibri"/>
              <a:buChar char="•"/>
            </a:pPr>
            <a:r>
              <a:rPr b="0" i="0" lang="en-US" sz="1200" u="none" cap="none" strike="noStrike">
                <a:solidFill>
                  <a:srgbClr val="4F4F4F"/>
                </a:solidFill>
                <a:latin typeface="Calibri"/>
                <a:ea typeface="Calibri"/>
                <a:cs typeface="Calibri"/>
                <a:sym typeface="Calibri"/>
              </a:rPr>
              <a:t>Äppi ei kasuta 32,86</a:t>
            </a:r>
            <a:endParaRPr/>
          </a:p>
          <a:p>
            <a:pPr indent="0" lvl="0" marL="0" marR="0" rtl="0" algn="l">
              <a:lnSpc>
                <a:spcPct val="90000"/>
              </a:lnSpc>
              <a:spcBef>
                <a:spcPts val="1000"/>
              </a:spcBef>
              <a:spcAft>
                <a:spcPts val="0"/>
              </a:spcAft>
              <a:buClr>
                <a:schemeClr val="dk1"/>
              </a:buClr>
              <a:buSzPts val="1200"/>
              <a:buFont typeface="Calibri"/>
              <a:buNone/>
            </a:pPr>
            <a:r>
              <a:t/>
            </a:r>
            <a:endParaRPr b="0" i="0" sz="1200" u="none" cap="none" strike="noStrike">
              <a:solidFill>
                <a:srgbClr val="4F4F4F"/>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Calibri"/>
              <a:buNone/>
            </a:pPr>
            <a:r>
              <a:t/>
            </a:r>
            <a:endParaRPr b="0" i="0" sz="1200" u="none" cap="none" strike="noStrike">
              <a:solidFill>
                <a:srgbClr val="4F4F4F"/>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200"/>
              <a:buFont typeface="Calibri"/>
              <a:buNone/>
            </a:pPr>
            <a:r>
              <a:rPr b="0" i="0" lang="en-US">
                <a:solidFill>
                  <a:srgbClr val="000000"/>
                </a:solidFill>
                <a:latin typeface="Calibri"/>
                <a:ea typeface="Calibri"/>
                <a:cs typeface="Calibri"/>
                <a:sym typeface="Calibri"/>
              </a:rPr>
              <a:t>Kõige sagedamini saadud märk oli kangelase märk, mis antakse vähemalt kahe annetuse eest aastas, ja ökomärk postiaruandest loobumise eest. </a:t>
            </a:r>
            <a:endParaRPr b="0" i="0">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Calibri"/>
              <a:buNone/>
            </a:pPr>
            <a:r>
              <a:t/>
            </a:r>
            <a:endParaRPr b="0" i="0" sz="1200" u="none" cap="none" strike="noStrike">
              <a:solidFill>
                <a:srgbClr val="4F4F4F"/>
              </a:solidFill>
              <a:latin typeface="Calibri"/>
              <a:ea typeface="Calibri"/>
              <a:cs typeface="Calibri"/>
              <a:sym typeface="Calibri"/>
            </a:endParaRPr>
          </a:p>
        </p:txBody>
      </p:sp>
      <p:sp>
        <p:nvSpPr>
          <p:cNvPr id="237" name="Google Shape;237;p11: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2: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Regulaarsed märgised (saab mitu korda)</a:t>
            </a:r>
            <a:endParaRPr/>
          </a:p>
          <a:p>
            <a:pPr indent="0" lvl="0" marL="0" marR="0" rtl="0" algn="l">
              <a:lnSpc>
                <a:spcPct val="100000"/>
              </a:lnSpc>
              <a:spcBef>
                <a:spcPts val="0"/>
              </a:spcBef>
              <a:spcAft>
                <a:spcPts val="0"/>
              </a:spcAft>
              <a:buClr>
                <a:schemeClr val="dk1"/>
              </a:buClr>
              <a:buSzPts val="1200"/>
              <a:buFont typeface="Calibri"/>
              <a:buNone/>
            </a:pPr>
            <a:r>
              <a:rPr lang="en-US"/>
              <a:t>Spets (saab ainult üks kord)</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US">
                <a:solidFill>
                  <a:srgbClr val="000000"/>
                </a:solidFill>
                <a:latin typeface="Calibri"/>
                <a:ea typeface="Calibri"/>
                <a:cs typeface="Calibri"/>
                <a:sym typeface="Calibri"/>
              </a:rPr>
              <a:t>Kõige sagedamini saadud märk oli kangelase märk, mis antakse vähemalt kahe annetuse eest aastas, ja ökomärk postiaruandest loobumise eest. </a:t>
            </a:r>
            <a:endParaRPr b="1" i="0">
              <a:solidFill>
                <a:srgbClr val="000000"/>
              </a:solidFill>
              <a:latin typeface="Calibri"/>
              <a:ea typeface="Calibri"/>
              <a:cs typeface="Calibri"/>
              <a:sym typeface="Calibri"/>
            </a:endParaRPr>
          </a:p>
        </p:txBody>
      </p:sp>
      <p:sp>
        <p:nvSpPr>
          <p:cNvPr id="247" name="Google Shape;247;p12: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3: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latin typeface="Calibri"/>
                <a:ea typeface="Calibri"/>
                <a:cs typeface="Calibri"/>
                <a:sym typeface="Calibri"/>
              </a:rPr>
              <a:t>Results</a:t>
            </a:r>
            <a:endParaRPr sz="1200">
              <a:latin typeface="Calibri"/>
              <a:ea typeface="Calibri"/>
              <a:cs typeface="Calibri"/>
              <a:sym typeface="Calibri"/>
            </a:endParaRPr>
          </a:p>
          <a:p>
            <a:pPr indent="0" lvl="0" marL="0" marR="0" rtl="0" algn="l">
              <a:spcBef>
                <a:spcPts val="0"/>
              </a:spcBef>
              <a:spcAft>
                <a:spcPts val="0"/>
              </a:spcAft>
              <a:buNone/>
            </a:pPr>
            <a:r>
              <a:rPr lang="en-US" sz="1200">
                <a:latin typeface="Calibri"/>
                <a:ea typeface="Calibri"/>
                <a:cs typeface="Calibri"/>
                <a:sym typeface="Calibri"/>
              </a:rPr>
              <a:t>In the analysed period, there were 85 432 whole blood donations and 9 880 deferrals from 58 826 individual persons </a:t>
            </a:r>
            <a:endParaRPr/>
          </a:p>
          <a:p>
            <a:pPr indent="0" lvl="0" marL="0" marR="0" rtl="0" algn="l">
              <a:spcBef>
                <a:spcPts val="0"/>
              </a:spcBef>
              <a:spcAft>
                <a:spcPts val="0"/>
              </a:spcAft>
              <a:buNone/>
            </a:pPr>
            <a:r>
              <a:rPr lang="en-US" sz="1200">
                <a:latin typeface="Calibri"/>
                <a:ea typeface="Calibri"/>
                <a:cs typeface="Calibri"/>
                <a:sym typeface="Calibri"/>
              </a:rPr>
              <a:t>at our institute. </a:t>
            </a:r>
            <a:endParaRPr/>
          </a:p>
          <a:p>
            <a:pPr indent="0" lvl="0" marL="0" marR="0" rtl="0" algn="l">
              <a:spcBef>
                <a:spcPts val="0"/>
              </a:spcBef>
              <a:spcAft>
                <a:spcPts val="0"/>
              </a:spcAft>
              <a:buNone/>
            </a:pPr>
            <a:r>
              <a:rPr b="1" lang="en-US" sz="1200">
                <a:latin typeface="Calibri"/>
                <a:ea typeface="Calibri"/>
                <a:cs typeface="Calibri"/>
                <a:sym typeface="Calibri"/>
              </a:rPr>
              <a:t>11.5 % of these donors collect badges actively</a:t>
            </a:r>
            <a:r>
              <a:rPr lang="en-US" sz="1200">
                <a:latin typeface="Calibri"/>
                <a:ea typeface="Calibri"/>
                <a:cs typeface="Calibri"/>
                <a:sym typeface="Calibri"/>
              </a:rPr>
              <a:t>, they account for 15 431 donations. On average, there are </a:t>
            </a:r>
            <a:r>
              <a:rPr b="1" lang="en-US" sz="1200">
                <a:latin typeface="Calibri"/>
                <a:ea typeface="Calibri"/>
                <a:cs typeface="Calibri"/>
                <a:sym typeface="Calibri"/>
              </a:rPr>
              <a:t>144 days </a:t>
            </a:r>
            <a:endParaRPr/>
          </a:p>
          <a:p>
            <a:pPr indent="0" lvl="0" marL="0" marR="0" rtl="0" algn="l">
              <a:spcBef>
                <a:spcPts val="0"/>
              </a:spcBef>
              <a:spcAft>
                <a:spcPts val="0"/>
              </a:spcAft>
              <a:buNone/>
            </a:pPr>
            <a:r>
              <a:rPr lang="en-US" sz="1200">
                <a:latin typeface="Calibri"/>
                <a:ea typeface="Calibri"/>
                <a:cs typeface="Calibri"/>
                <a:sym typeface="Calibri"/>
              </a:rPr>
              <a:t>between two donations of this group. They donate more regularly than the two other groups (</a:t>
            </a:r>
            <a:r>
              <a:rPr b="1" lang="en-US" sz="1200">
                <a:latin typeface="Calibri"/>
                <a:ea typeface="Calibri"/>
                <a:cs typeface="Calibri"/>
                <a:sym typeface="Calibri"/>
              </a:rPr>
              <a:t>175 app donors, 197 </a:t>
            </a:r>
            <a:endParaRPr/>
          </a:p>
          <a:p>
            <a:pPr indent="0" lvl="0" marL="0" marR="0" rtl="0" algn="l">
              <a:spcBef>
                <a:spcPts val="0"/>
              </a:spcBef>
              <a:spcAft>
                <a:spcPts val="0"/>
              </a:spcAft>
              <a:buNone/>
            </a:pPr>
            <a:r>
              <a:rPr b="1" lang="en-US" sz="1200">
                <a:latin typeface="Calibri"/>
                <a:ea typeface="Calibri"/>
                <a:cs typeface="Calibri"/>
                <a:sym typeface="Calibri"/>
              </a:rPr>
              <a:t>non-app</a:t>
            </a:r>
            <a:r>
              <a:rPr lang="en-US" sz="1200">
                <a:latin typeface="Calibri"/>
                <a:ea typeface="Calibri"/>
                <a:cs typeface="Calibri"/>
                <a:sym typeface="Calibri"/>
              </a:rPr>
              <a:t>). </a:t>
            </a:r>
            <a:endParaRPr/>
          </a:p>
          <a:p>
            <a:pPr indent="0" lvl="0" marL="0" marR="0" rtl="0" algn="l">
              <a:spcBef>
                <a:spcPts val="0"/>
              </a:spcBef>
              <a:spcAft>
                <a:spcPts val="0"/>
              </a:spcAft>
              <a:buNone/>
            </a:pPr>
            <a:r>
              <a:rPr lang="en-US" sz="1200">
                <a:latin typeface="Calibri"/>
                <a:ea typeface="Calibri"/>
                <a:cs typeface="Calibri"/>
                <a:sym typeface="Calibri"/>
              </a:rPr>
              <a:t>With an average age of </a:t>
            </a:r>
            <a:r>
              <a:rPr b="1" lang="en-US" sz="1200">
                <a:latin typeface="Calibri"/>
                <a:ea typeface="Calibri"/>
                <a:cs typeface="Calibri"/>
                <a:sym typeface="Calibri"/>
              </a:rPr>
              <a:t>34.9 years</a:t>
            </a:r>
            <a:r>
              <a:rPr lang="en-US" sz="1200">
                <a:latin typeface="Calibri"/>
                <a:ea typeface="Calibri"/>
                <a:cs typeface="Calibri"/>
                <a:sym typeface="Calibri"/>
              </a:rPr>
              <a:t>, they are usually younger compared to 38.4 and 44.2; the percentage of </a:t>
            </a:r>
            <a:endParaRPr/>
          </a:p>
          <a:p>
            <a:pPr indent="0" lvl="0" marL="0" marR="0" rtl="0" algn="l">
              <a:spcBef>
                <a:spcPts val="0"/>
              </a:spcBef>
              <a:spcAft>
                <a:spcPts val="0"/>
              </a:spcAft>
              <a:buNone/>
            </a:pPr>
            <a:r>
              <a:rPr lang="en-US" sz="1200">
                <a:latin typeface="Calibri"/>
                <a:ea typeface="Calibri"/>
                <a:cs typeface="Calibri"/>
                <a:sym typeface="Calibri"/>
              </a:rPr>
              <a:t>first-time donors is higher in both groups that use the app (16.9 % and 18.1 % compared to 12.3 % first-time donors </a:t>
            </a:r>
            <a:endParaRPr/>
          </a:p>
          <a:p>
            <a:pPr indent="0" lvl="0" marL="0" marR="0" rtl="0" algn="l">
              <a:spcBef>
                <a:spcPts val="0"/>
              </a:spcBef>
              <a:spcAft>
                <a:spcPts val="0"/>
              </a:spcAft>
              <a:buNone/>
            </a:pPr>
            <a:r>
              <a:rPr lang="en-US" sz="1200">
                <a:latin typeface="Calibri"/>
                <a:ea typeface="Calibri"/>
                <a:cs typeface="Calibri"/>
                <a:sym typeface="Calibri"/>
              </a:rPr>
              <a:t>in the group without the app). </a:t>
            </a:r>
            <a:endParaRPr/>
          </a:p>
          <a:p>
            <a:pPr indent="0" lvl="0" marL="0" marR="0" rtl="0" algn="l">
              <a:spcBef>
                <a:spcPts val="0"/>
              </a:spcBef>
              <a:spcAft>
                <a:spcPts val="0"/>
              </a:spcAft>
              <a:buNone/>
            </a:pPr>
            <a:r>
              <a:rPr lang="en-US" sz="1200">
                <a:latin typeface="Calibri"/>
                <a:ea typeface="Calibri"/>
                <a:cs typeface="Calibri"/>
                <a:sym typeface="Calibri"/>
              </a:rPr>
              <a:t>The most frequently obtained badges were the hero-badge that is awarded for a minimum of two donations per year and the eco-badge for waiving of the postal report.</a:t>
            </a:r>
            <a:endParaRPr/>
          </a:p>
          <a:p>
            <a:pPr indent="0" lvl="0" marL="0" marR="0" rtl="0" algn="l">
              <a:spcBef>
                <a:spcPts val="0"/>
              </a:spcBef>
              <a:spcAft>
                <a:spcPts val="0"/>
              </a:spcAft>
              <a:buNone/>
            </a:pPr>
            <a:r>
              <a:rPr lang="en-US" sz="1200">
                <a:latin typeface="Calibri"/>
                <a:ea typeface="Calibri"/>
                <a:cs typeface="Calibri"/>
                <a:sym typeface="Calibri"/>
              </a:rPr>
              <a:t>The group of gamification and app users had similar deferral rates (</a:t>
            </a:r>
            <a:r>
              <a:rPr b="1" lang="en-US" sz="1200">
                <a:latin typeface="Calibri"/>
                <a:ea typeface="Calibri"/>
                <a:cs typeface="Calibri"/>
                <a:sym typeface="Calibri"/>
              </a:rPr>
              <a:t>5.4 % and 7.7 %), </a:t>
            </a:r>
            <a:r>
              <a:rPr lang="en-US" sz="1200">
                <a:latin typeface="Calibri"/>
                <a:ea typeface="Calibri"/>
                <a:cs typeface="Calibri"/>
                <a:sym typeface="Calibri"/>
              </a:rPr>
              <a:t>whereas users with the </a:t>
            </a:r>
            <a:endParaRPr/>
          </a:p>
          <a:p>
            <a:pPr indent="0" lvl="0" marL="0" marR="0" rtl="0" algn="l">
              <a:spcBef>
                <a:spcPts val="0"/>
              </a:spcBef>
              <a:spcAft>
                <a:spcPts val="0"/>
              </a:spcAft>
              <a:buNone/>
            </a:pPr>
            <a:r>
              <a:rPr b="1" lang="en-US" sz="1200">
                <a:latin typeface="Calibri"/>
                <a:ea typeface="Calibri"/>
                <a:cs typeface="Calibri"/>
                <a:sym typeface="Calibri"/>
              </a:rPr>
              <a:t>conventional paper questionnaire had a higher rate of 22.4 %.</a:t>
            </a:r>
            <a:endParaRPr/>
          </a:p>
          <a:p>
            <a:pPr indent="0" lvl="0" marL="0" marR="0" rtl="0" algn="l">
              <a:spcBef>
                <a:spcPts val="0"/>
              </a:spcBef>
              <a:spcAft>
                <a:spcPts val="0"/>
              </a:spcAft>
              <a:buNone/>
            </a:pPr>
            <a:r>
              <a:t/>
            </a:r>
            <a:endParaRPr b="1" sz="1200">
              <a:latin typeface="Calibri"/>
              <a:ea typeface="Calibri"/>
              <a:cs typeface="Calibri"/>
              <a:sym typeface="Calibri"/>
            </a:endParaRPr>
          </a:p>
          <a:p>
            <a:pPr indent="0" lvl="0" marL="0" marR="0" rtl="0" algn="l">
              <a:spcBef>
                <a:spcPts val="0"/>
              </a:spcBef>
              <a:spcAft>
                <a:spcPts val="0"/>
              </a:spcAft>
              <a:buNone/>
            </a:pPr>
            <a:r>
              <a:t/>
            </a:r>
            <a:endParaRPr b="1" sz="1200">
              <a:latin typeface="Calibri"/>
              <a:ea typeface="Calibri"/>
              <a:cs typeface="Calibri"/>
              <a:sym typeface="Calibri"/>
            </a:endParaRPr>
          </a:p>
          <a:p>
            <a:pPr indent="0" lvl="0" marL="0" marR="0" rtl="0" algn="l">
              <a:lnSpc>
                <a:spcPct val="90000"/>
              </a:lnSpc>
              <a:spcBef>
                <a:spcPts val="1000"/>
              </a:spcBef>
              <a:spcAft>
                <a:spcPts val="0"/>
              </a:spcAft>
              <a:buClr>
                <a:srgbClr val="4F4F4F"/>
              </a:buClr>
              <a:buSzPts val="1200"/>
              <a:buFont typeface="Calibri"/>
              <a:buNone/>
            </a:pPr>
            <a:r>
              <a:rPr b="1" i="0" lang="en-US" sz="1200" u="none" cap="none" strike="noStrike">
                <a:solidFill>
                  <a:srgbClr val="4F4F4F"/>
                </a:solidFill>
                <a:latin typeface="Calibri"/>
                <a:ea typeface="Calibri"/>
                <a:cs typeface="Calibri"/>
                <a:sym typeface="Calibri"/>
              </a:rPr>
              <a:t>Keskmine vanus aastates:</a:t>
            </a:r>
            <a:endParaRPr/>
          </a:p>
          <a:p>
            <a:pPr indent="-285750" lvl="0" marL="285750" marR="0" rtl="0" algn="l">
              <a:lnSpc>
                <a:spcPct val="90000"/>
              </a:lnSpc>
              <a:spcBef>
                <a:spcPts val="1000"/>
              </a:spcBef>
              <a:spcAft>
                <a:spcPts val="0"/>
              </a:spcAft>
              <a:buClr>
                <a:srgbClr val="4F4F4F"/>
              </a:buClr>
              <a:buSzPts val="1200"/>
              <a:buFont typeface="Calibri"/>
              <a:buChar char="•"/>
            </a:pPr>
            <a:r>
              <a:rPr b="0" i="0" lang="en-US" sz="1200" u="none" cap="none" strike="noStrike">
                <a:solidFill>
                  <a:srgbClr val="4F4F4F"/>
                </a:solidFill>
                <a:latin typeface="Calibri"/>
                <a:ea typeface="Calibri"/>
                <a:cs typeface="Calibri"/>
                <a:sym typeface="Calibri"/>
              </a:rPr>
              <a:t>Äpi kasutajad 27,51</a:t>
            </a:r>
            <a:endParaRPr/>
          </a:p>
          <a:p>
            <a:pPr indent="-285750" lvl="0" marL="285750" marR="0" rtl="0" algn="l">
              <a:lnSpc>
                <a:spcPct val="90000"/>
              </a:lnSpc>
              <a:spcBef>
                <a:spcPts val="1000"/>
              </a:spcBef>
              <a:spcAft>
                <a:spcPts val="0"/>
              </a:spcAft>
              <a:buClr>
                <a:srgbClr val="4F4F4F"/>
              </a:buClr>
              <a:buSzPts val="1200"/>
              <a:buFont typeface="Calibri"/>
              <a:buChar char="•"/>
            </a:pPr>
            <a:r>
              <a:rPr b="0" i="0" lang="en-US" sz="1200" u="none" cap="none" strike="noStrike">
                <a:solidFill>
                  <a:srgbClr val="4F4F4F"/>
                </a:solidFill>
                <a:latin typeface="Calibri"/>
                <a:ea typeface="Calibri"/>
                <a:cs typeface="Calibri"/>
                <a:sym typeface="Calibri"/>
              </a:rPr>
              <a:t>Aktiivsed kasutajad 25,68</a:t>
            </a:r>
            <a:endParaRPr/>
          </a:p>
          <a:p>
            <a:pPr indent="-285750" lvl="0" marL="285750" marR="0" rtl="0" algn="l">
              <a:lnSpc>
                <a:spcPct val="90000"/>
              </a:lnSpc>
              <a:spcBef>
                <a:spcPts val="1000"/>
              </a:spcBef>
              <a:spcAft>
                <a:spcPts val="0"/>
              </a:spcAft>
              <a:buClr>
                <a:srgbClr val="4F4F4F"/>
              </a:buClr>
              <a:buSzPts val="1200"/>
              <a:buFont typeface="Calibri"/>
              <a:buChar char="•"/>
            </a:pPr>
            <a:r>
              <a:rPr b="0" i="0" lang="en-US" sz="1200" u="none" cap="none" strike="noStrike">
                <a:solidFill>
                  <a:srgbClr val="4F4F4F"/>
                </a:solidFill>
                <a:latin typeface="Calibri"/>
                <a:ea typeface="Calibri"/>
                <a:cs typeface="Calibri"/>
                <a:sym typeface="Calibri"/>
              </a:rPr>
              <a:t>Äppi ei kasuta 32,86</a:t>
            </a:r>
            <a:endParaRPr/>
          </a:p>
          <a:p>
            <a:pPr indent="0" lvl="0" marL="0" marR="0" rtl="0" algn="l">
              <a:spcBef>
                <a:spcPts val="0"/>
              </a:spcBef>
              <a:spcAft>
                <a:spcPts val="0"/>
              </a:spcAft>
              <a:buNone/>
            </a:pPr>
            <a:r>
              <a:t/>
            </a:r>
            <a:endParaRPr b="1" sz="1200">
              <a:latin typeface="Calibri"/>
              <a:ea typeface="Calibri"/>
              <a:cs typeface="Calibri"/>
              <a:sym typeface="Calibri"/>
            </a:endParaRPr>
          </a:p>
          <a:p>
            <a:pPr indent="0" lvl="0" marL="0" marR="0" rtl="0" algn="l">
              <a:lnSpc>
                <a:spcPct val="90000"/>
              </a:lnSpc>
              <a:spcBef>
                <a:spcPts val="1000"/>
              </a:spcBef>
              <a:spcAft>
                <a:spcPts val="0"/>
              </a:spcAft>
              <a:buClr>
                <a:srgbClr val="4F4F4F"/>
              </a:buClr>
              <a:buSzPts val="1200"/>
              <a:buFont typeface="Calibri"/>
              <a:buNone/>
            </a:pPr>
            <a:r>
              <a:rPr b="1" i="0" lang="en-US" sz="1200" u="none" cap="none" strike="noStrike">
                <a:solidFill>
                  <a:srgbClr val="4F4F4F"/>
                </a:solidFill>
                <a:latin typeface="Calibri"/>
                <a:ea typeface="Calibri"/>
                <a:cs typeface="Calibri"/>
                <a:sym typeface="Calibri"/>
              </a:rPr>
              <a:t>Kasu:</a:t>
            </a:r>
            <a:endParaRPr/>
          </a:p>
          <a:p>
            <a:pPr indent="-285750" lvl="0" marL="285750" marR="0" rtl="0" algn="l">
              <a:lnSpc>
                <a:spcPct val="90000"/>
              </a:lnSpc>
              <a:spcBef>
                <a:spcPts val="1000"/>
              </a:spcBef>
              <a:spcAft>
                <a:spcPts val="0"/>
              </a:spcAft>
              <a:buClr>
                <a:srgbClr val="4F4F4F"/>
              </a:buClr>
              <a:buSzPts val="1200"/>
              <a:buFont typeface="Calibri"/>
              <a:buChar char="•"/>
            </a:pPr>
            <a:r>
              <a:rPr b="0" i="0" lang="en-US" sz="1200" u="none" cap="none" strike="noStrike">
                <a:solidFill>
                  <a:srgbClr val="4F4F4F"/>
                </a:solidFill>
                <a:latin typeface="Calibri"/>
                <a:ea typeface="Calibri"/>
                <a:cs typeface="Calibri"/>
                <a:sym typeface="Calibri"/>
              </a:rPr>
              <a:t>Märgised on kulutõhusad</a:t>
            </a:r>
            <a:endParaRPr/>
          </a:p>
          <a:p>
            <a:pPr indent="-285750" lvl="0" marL="285750" marR="0" rtl="0" algn="l">
              <a:lnSpc>
                <a:spcPct val="90000"/>
              </a:lnSpc>
              <a:spcBef>
                <a:spcPts val="1000"/>
              </a:spcBef>
              <a:spcAft>
                <a:spcPts val="0"/>
              </a:spcAft>
              <a:buClr>
                <a:srgbClr val="4F4F4F"/>
              </a:buClr>
              <a:buSzPts val="1200"/>
              <a:buFont typeface="Calibri"/>
              <a:buChar char="•"/>
            </a:pPr>
            <a:r>
              <a:rPr lang="en-US" sz="1200">
                <a:solidFill>
                  <a:srgbClr val="4F4F4F"/>
                </a:solidFill>
                <a:latin typeface="Calibri"/>
                <a:ea typeface="Calibri"/>
                <a:cs typeface="Calibri"/>
                <a:sym typeface="Calibri"/>
              </a:rPr>
              <a:t>Hea lisa teistele stiimulitele</a:t>
            </a:r>
            <a:endParaRPr b="0" i="0" sz="1200" u="none" cap="none" strike="noStrike">
              <a:solidFill>
                <a:srgbClr val="4F4F4F"/>
              </a:solidFill>
              <a:latin typeface="Calibri"/>
              <a:ea typeface="Calibri"/>
              <a:cs typeface="Calibri"/>
              <a:sym typeface="Calibri"/>
            </a:endParaRPr>
          </a:p>
          <a:p>
            <a:pPr indent="-285750" lvl="0" marL="285750" marR="0" rtl="0" algn="l">
              <a:lnSpc>
                <a:spcPct val="90000"/>
              </a:lnSpc>
              <a:spcBef>
                <a:spcPts val="1000"/>
              </a:spcBef>
              <a:spcAft>
                <a:spcPts val="0"/>
              </a:spcAft>
              <a:buClr>
                <a:srgbClr val="4F4F4F"/>
              </a:buClr>
              <a:buSzPts val="1200"/>
              <a:buFont typeface="Calibri"/>
              <a:buChar char="•"/>
            </a:pPr>
            <a:r>
              <a:rPr b="0" i="0" lang="en-US" sz="1200" u="none" cap="none" strike="noStrike">
                <a:solidFill>
                  <a:srgbClr val="4F4F4F"/>
                </a:solidFill>
                <a:latin typeface="Calibri"/>
                <a:ea typeface="Calibri"/>
                <a:cs typeface="Calibri"/>
                <a:sym typeface="Calibri"/>
              </a:rPr>
              <a:t>Atraktiivne noortele doonoritele</a:t>
            </a:r>
            <a:endParaRPr/>
          </a:p>
          <a:p>
            <a:pPr indent="-285750" lvl="0" marL="285750" marR="0" rtl="0" algn="l">
              <a:lnSpc>
                <a:spcPct val="90000"/>
              </a:lnSpc>
              <a:spcBef>
                <a:spcPts val="1000"/>
              </a:spcBef>
              <a:spcAft>
                <a:spcPts val="0"/>
              </a:spcAft>
              <a:buClr>
                <a:srgbClr val="4F4F4F"/>
              </a:buClr>
              <a:buSzPts val="1200"/>
              <a:buFont typeface="Calibri"/>
              <a:buChar char="•"/>
            </a:pPr>
            <a:r>
              <a:rPr b="0" i="0" lang="en-US" sz="1200" u="none" cap="none" strike="noStrike">
                <a:solidFill>
                  <a:srgbClr val="4F4F4F"/>
                </a:solidFill>
                <a:latin typeface="Calibri"/>
                <a:ea typeface="Calibri"/>
                <a:cs typeface="Calibri"/>
                <a:sym typeface="Calibri"/>
              </a:rPr>
              <a:t>Doonorid tulevad tihedamini tagasi</a:t>
            </a:r>
            <a:endParaRPr/>
          </a:p>
          <a:p>
            <a:pPr indent="0" lvl="0" marL="0" marR="0" rtl="0" algn="l">
              <a:spcBef>
                <a:spcPts val="0"/>
              </a:spcBef>
              <a:spcAft>
                <a:spcPts val="0"/>
              </a:spcAft>
              <a:buNone/>
            </a:pPr>
            <a:r>
              <a:t/>
            </a:r>
            <a:endParaRPr b="1"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57" name="Google Shape;257;p13: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4: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SUPPLY was a project co-funded by the European Union’s EU4Health Programme. SUPPLY started on September 1 2022, running up to February 29 2024. </a:t>
            </a:r>
            <a:endParaRPr b="1" i="0" sz="1200">
              <a:solidFill>
                <a:srgbClr val="000000"/>
              </a:solidFill>
              <a:latin typeface="Calibri"/>
              <a:ea typeface="Calibri"/>
              <a:cs typeface="Calibri"/>
              <a:sym typeface="Calibri"/>
            </a:endParaRPr>
          </a:p>
          <a:p>
            <a:pPr indent="0" lvl="0" marL="0" rtl="0" algn="l">
              <a:spcBef>
                <a:spcPts val="0"/>
              </a:spcBef>
              <a:spcAft>
                <a:spcPts val="0"/>
              </a:spcAft>
              <a:buNone/>
            </a:pPr>
            <a:r>
              <a:t/>
            </a:r>
            <a:endParaRPr b="1" i="0" sz="1200">
              <a:solidFill>
                <a:srgbClr val="000000"/>
              </a:solidFill>
              <a:latin typeface="Calibri"/>
              <a:ea typeface="Calibri"/>
              <a:cs typeface="Calibri"/>
              <a:sym typeface="Calibri"/>
            </a:endParaRPr>
          </a:p>
          <a:p>
            <a:pPr indent="0" lvl="0" marL="0" rtl="0" algn="l">
              <a:spcBef>
                <a:spcPts val="0"/>
              </a:spcBef>
              <a:spcAft>
                <a:spcPts val="0"/>
              </a:spcAft>
              <a:buNone/>
            </a:pPr>
            <a:r>
              <a:rPr b="1" i="0" lang="en-US" sz="1200">
                <a:solidFill>
                  <a:srgbClr val="000000"/>
                </a:solidFill>
                <a:latin typeface="Calibri"/>
                <a:ea typeface="Calibri"/>
                <a:cs typeface="Calibri"/>
                <a:sym typeface="Calibri"/>
              </a:rPr>
              <a:t>Background &amp; Aim</a:t>
            </a:r>
            <a:endParaRPr/>
          </a:p>
          <a:p>
            <a:pPr indent="0" lvl="0" marL="0" rtl="0" algn="l">
              <a:spcBef>
                <a:spcPts val="0"/>
              </a:spcBef>
              <a:spcAft>
                <a:spcPts val="0"/>
              </a:spcAft>
              <a:buNone/>
            </a:pPr>
            <a:r>
              <a:rPr b="0" i="0" lang="en-US" sz="1200">
                <a:solidFill>
                  <a:srgbClr val="000000"/>
                </a:solidFill>
                <a:latin typeface="Calibri"/>
                <a:ea typeface="Calibri"/>
                <a:cs typeface="Calibri"/>
                <a:sym typeface="Calibri"/>
              </a:rPr>
              <a:t>Most plasma used for manufacturing plasma-derived medicinal products (PDMPs) such as albumin, immunoglobulins (Ig) and clotting factors is obtained from source plasma collected via plasmapheresis, the majority of which is contributed by the United States where donors can donate plasma up to twice per week and up to 100 times per year. </a:t>
            </a:r>
            <a:r>
              <a:rPr b="1" i="0" lang="en-US" sz="1200">
                <a:solidFill>
                  <a:srgbClr val="000000"/>
                </a:solidFill>
                <a:latin typeface="Calibri"/>
                <a:ea typeface="Calibri"/>
                <a:cs typeface="Calibri"/>
                <a:sym typeface="Calibri"/>
              </a:rPr>
              <a:t>SUPPLY is a project co-funded by the European Union that aims to strengthen voluntary non-remunerated plasma collection capacity in Europe, to enable a stable and adequate supply of PDMPs).</a:t>
            </a:r>
            <a:endParaRPr/>
          </a:p>
          <a:p>
            <a:pPr indent="0" lvl="0" marL="0" rtl="0" algn="l">
              <a:spcBef>
                <a:spcPts val="0"/>
              </a:spcBef>
              <a:spcAft>
                <a:spcPts val="0"/>
              </a:spcAft>
              <a:buNone/>
            </a:pPr>
            <a:r>
              <a:rPr b="0" i="0" lang="en-US" sz="1200">
                <a:solidFill>
                  <a:srgbClr val="000000"/>
                </a:solidFill>
                <a:latin typeface="Calibri"/>
                <a:ea typeface="Calibri"/>
                <a:cs typeface="Calibri"/>
                <a:sym typeface="Calibri"/>
              </a:rPr>
              <a:t>The aim of this study was to facilitate evidence-based plasma donor protection practices.</a:t>
            </a:r>
            <a:r>
              <a:rPr lang="en-US"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0"/>
              </a:spcBef>
              <a:spcAft>
                <a:spcPts val="0"/>
              </a:spcAft>
              <a:buNone/>
            </a:pPr>
            <a:r>
              <a:t/>
            </a:r>
            <a:endParaRPr b="1" i="0" sz="1200">
              <a:solidFill>
                <a:srgbClr val="000000"/>
              </a:solidFill>
              <a:latin typeface="Calibri"/>
              <a:ea typeface="Calibri"/>
              <a:cs typeface="Calibri"/>
              <a:sym typeface="Calibri"/>
            </a:endParaRPr>
          </a:p>
          <a:p>
            <a:pPr indent="0" lvl="0" marL="0" rtl="0" algn="l">
              <a:spcBef>
                <a:spcPts val="0"/>
              </a:spcBef>
              <a:spcAft>
                <a:spcPts val="0"/>
              </a:spcAft>
              <a:buNone/>
            </a:pPr>
            <a:r>
              <a:rPr b="1" i="0" lang="en-US" sz="1200">
                <a:solidFill>
                  <a:srgbClr val="000000"/>
                </a:solidFill>
                <a:latin typeface="Calibri"/>
                <a:ea typeface="Calibri"/>
                <a:cs typeface="Calibri"/>
                <a:sym typeface="Calibri"/>
              </a:rPr>
              <a:t>Methods</a:t>
            </a:r>
            <a:endParaRPr/>
          </a:p>
          <a:p>
            <a:pPr indent="0" lvl="0" marL="0" rtl="0" algn="l">
              <a:spcBef>
                <a:spcPts val="0"/>
              </a:spcBef>
              <a:spcAft>
                <a:spcPts val="0"/>
              </a:spcAft>
              <a:buNone/>
            </a:pPr>
            <a:r>
              <a:rPr b="0" i="0" lang="en-US" sz="1200">
                <a:solidFill>
                  <a:srgbClr val="000000"/>
                </a:solidFill>
                <a:latin typeface="Calibri"/>
                <a:ea typeface="Calibri"/>
                <a:cs typeface="Calibri"/>
                <a:sym typeface="Calibri"/>
              </a:rPr>
              <a:t>The following tasks were executed in one of the SUPPLY work packages (WP5):</a:t>
            </a:r>
            <a:endParaRPr/>
          </a:p>
          <a:p>
            <a:pPr indent="0" lvl="0" marL="0" rtl="0" algn="l">
              <a:spcBef>
                <a:spcPts val="0"/>
              </a:spcBef>
              <a:spcAft>
                <a:spcPts val="0"/>
              </a:spcAft>
              <a:buNone/>
            </a:pPr>
            <a:r>
              <a:rPr b="0" i="0" lang="en-US" sz="1200">
                <a:solidFill>
                  <a:srgbClr val="000000"/>
                </a:solidFill>
                <a:latin typeface="Calibri"/>
                <a:ea typeface="Calibri"/>
                <a:cs typeface="Calibri"/>
                <a:sym typeface="Calibri"/>
              </a:rPr>
              <a:t>- Collection of information on </a:t>
            </a:r>
            <a:r>
              <a:rPr b="1" i="0" lang="en-US" sz="1200">
                <a:solidFill>
                  <a:srgbClr val="000000"/>
                </a:solidFill>
                <a:latin typeface="Calibri"/>
                <a:ea typeface="Calibri"/>
                <a:cs typeface="Calibri"/>
                <a:sym typeface="Calibri"/>
              </a:rPr>
              <a:t>current plasma donor protection practices</a:t>
            </a:r>
            <a:endParaRPr/>
          </a:p>
          <a:p>
            <a:pPr indent="0" lvl="0" marL="0" rtl="0" algn="l">
              <a:spcBef>
                <a:spcPts val="0"/>
              </a:spcBef>
              <a:spcAft>
                <a:spcPts val="0"/>
              </a:spcAft>
              <a:buNone/>
            </a:pPr>
            <a:r>
              <a:rPr b="0" i="0" lang="en-US" sz="1200">
                <a:solidFill>
                  <a:srgbClr val="000000"/>
                </a:solidFill>
                <a:latin typeface="Calibri"/>
                <a:ea typeface="Calibri"/>
                <a:cs typeface="Calibri"/>
                <a:sym typeface="Calibri"/>
              </a:rPr>
              <a:t>- Evaluation of the best available evidence of plasmapheresis and donor health by conducting:</a:t>
            </a:r>
            <a:endParaRPr/>
          </a:p>
          <a:p>
            <a:pPr indent="0" lvl="0" marL="0" rtl="0" algn="l">
              <a:spcBef>
                <a:spcPts val="0"/>
              </a:spcBef>
              <a:spcAft>
                <a:spcPts val="0"/>
              </a:spcAft>
              <a:buNone/>
            </a:pPr>
            <a:r>
              <a:rPr b="0" i="0" lang="en-US" sz="1200">
                <a:solidFill>
                  <a:srgbClr val="000000"/>
                </a:solidFill>
                <a:latin typeface="Calibri"/>
                <a:ea typeface="Calibri"/>
                <a:cs typeface="Calibri"/>
                <a:sym typeface="Calibri"/>
              </a:rPr>
              <a:t>o A scoping review and evidence gap analysis</a:t>
            </a:r>
            <a:endParaRPr/>
          </a:p>
          <a:p>
            <a:pPr indent="0" lvl="0" marL="0" rtl="0" algn="l">
              <a:spcBef>
                <a:spcPts val="0"/>
              </a:spcBef>
              <a:spcAft>
                <a:spcPts val="0"/>
              </a:spcAft>
              <a:buNone/>
            </a:pPr>
            <a:r>
              <a:rPr b="0" i="0" lang="en-US" sz="1200">
                <a:solidFill>
                  <a:srgbClr val="000000"/>
                </a:solidFill>
                <a:latin typeface="Calibri"/>
                <a:ea typeface="Calibri"/>
                <a:cs typeface="Calibri"/>
                <a:sym typeface="Calibri"/>
              </a:rPr>
              <a:t>o A systematic review to identify, analyse and critically appraise available studies that assessed the impact ofplasmapheresis frequency on donor health</a:t>
            </a:r>
            <a:endParaRPr/>
          </a:p>
          <a:p>
            <a:pPr indent="0" lvl="0" marL="0" rtl="0" algn="l">
              <a:spcBef>
                <a:spcPts val="0"/>
              </a:spcBef>
              <a:spcAft>
                <a:spcPts val="0"/>
              </a:spcAft>
              <a:buNone/>
            </a:pPr>
            <a:r>
              <a:rPr b="0" i="0" lang="en-US" sz="1200">
                <a:solidFill>
                  <a:srgbClr val="000000"/>
                </a:solidFill>
                <a:latin typeface="Calibri"/>
                <a:ea typeface="Calibri"/>
                <a:cs typeface="Calibri"/>
                <a:sym typeface="Calibri"/>
              </a:rPr>
              <a:t>- Develop a support tool on standardised donor vigilance data to be collected</a:t>
            </a:r>
            <a:r>
              <a:rPr lang="en-US" sz="1200">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Microsoft Word - Plasma Collection Recommendations and Support Tool WP3-D3.1_VDA_v171223.docx</a:t>
            </a:r>
            <a:endParaRPr/>
          </a:p>
        </p:txBody>
      </p:sp>
      <p:sp>
        <p:nvSpPr>
          <p:cNvPr id="264" name="Google Shape;264;p14: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5: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Microsoft Word - Plasma Collection Recommendations and Support Tool WP3-D3.1_VDA_v171223.docx</a:t>
            </a:r>
            <a:endParaRPr/>
          </a:p>
        </p:txBody>
      </p:sp>
      <p:sp>
        <p:nvSpPr>
          <p:cNvPr id="272" name="Google Shape;272;p15: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6: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80" name="Google Shape;280;p16: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7: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88" name="Google Shape;288;p17: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8: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95" name="Google Shape;295;p18: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9: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02" name="Google Shape;302;p19: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2: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a:solidFill>
                  <a:srgbClr val="000000"/>
                </a:solidFill>
                <a:latin typeface="Arial"/>
                <a:ea typeface="Arial"/>
                <a:cs typeface="Arial"/>
                <a:sym typeface="Arial"/>
              </a:rPr>
              <a:t>“Innovation in Blood Establishment Processes – New developments in blood donation and blood component preparation in Europe” and will address the question “How can they be implemented in practice?”.</a:t>
            </a:r>
            <a:r>
              <a:rPr lang="en-US"/>
              <a:t> </a:t>
            </a:r>
            <a:br>
              <a:rPr lang="en-US"/>
            </a:br>
            <a:endParaRPr/>
          </a:p>
          <a:p>
            <a:pPr indent="0" lvl="0" marL="0" rtl="0" algn="l">
              <a:spcBef>
                <a:spcPts val="0"/>
              </a:spcBef>
              <a:spcAft>
                <a:spcPts val="0"/>
              </a:spcAft>
              <a:buNone/>
            </a:pPr>
            <a:r>
              <a:rPr lang="en-US" sz="1200">
                <a:solidFill>
                  <a:schemeClr val="dk1"/>
                </a:solidFill>
              </a:rPr>
              <a:t>Doonorite värbamine, kaitse ja hoidmine</a:t>
            </a:r>
            <a:endParaRPr/>
          </a:p>
          <a:p>
            <a:pPr indent="0" lvl="0" marL="0" rtl="0" algn="l">
              <a:spcBef>
                <a:spcPts val="0"/>
              </a:spcBef>
              <a:spcAft>
                <a:spcPts val="0"/>
              </a:spcAft>
              <a:buNone/>
            </a:pPr>
            <a:r>
              <a:rPr lang="en-US" sz="1200">
                <a:solidFill>
                  <a:schemeClr val="dk1"/>
                </a:solidFill>
              </a:rPr>
              <a:t>Doonorivere kogumine ja aferees (tasuta/tasuline doonorlus; afereesiplasma kogumise sagedus, jm)</a:t>
            </a:r>
            <a:endParaRPr/>
          </a:p>
          <a:p>
            <a:pPr indent="0" lvl="0" marL="0" rtl="0" algn="l">
              <a:spcBef>
                <a:spcPts val="0"/>
              </a:spcBef>
              <a:spcAft>
                <a:spcPts val="0"/>
              </a:spcAft>
              <a:buNone/>
            </a:pPr>
            <a:r>
              <a:rPr lang="en-US" sz="1200">
                <a:solidFill>
                  <a:schemeClr val="dk1"/>
                </a:solidFill>
              </a:rPr>
              <a:t>Uued tooted (kuivplasma, külmad ja külmutatud trombotsüüdid, jm)</a:t>
            </a:r>
            <a:endParaRPr/>
          </a:p>
          <a:p>
            <a:pPr indent="0" lvl="0" marL="0" rtl="0" algn="l">
              <a:spcBef>
                <a:spcPts val="0"/>
              </a:spcBef>
              <a:spcAft>
                <a:spcPts val="0"/>
              </a:spcAft>
              <a:buNone/>
            </a:pPr>
            <a:r>
              <a:rPr lang="en-US" sz="1200">
                <a:solidFill>
                  <a:schemeClr val="dk1"/>
                </a:solidFill>
              </a:rPr>
              <a:t>Retsipiendi kaitse ja vereohutus</a:t>
            </a:r>
            <a:endParaRPr/>
          </a:p>
          <a:p>
            <a:pPr indent="0" lvl="0" marL="0" rtl="0" algn="l">
              <a:spcBef>
                <a:spcPts val="0"/>
              </a:spcBef>
              <a:spcAft>
                <a:spcPts val="0"/>
              </a:spcAft>
              <a:buNone/>
            </a:pPr>
            <a:r>
              <a:rPr lang="en-US" sz="1200">
                <a:solidFill>
                  <a:schemeClr val="dk1"/>
                </a:solidFill>
              </a:rPr>
              <a:t>Lisaks ka EDQM tutvustav</a:t>
            </a:r>
            <a:endParaRPr/>
          </a:p>
          <a:p>
            <a:pPr indent="0" lvl="0" marL="0" rtl="0" algn="l">
              <a:spcBef>
                <a:spcPts val="0"/>
              </a:spcBef>
              <a:spcAft>
                <a:spcPts val="0"/>
              </a:spcAft>
              <a:buNone/>
            </a:pPr>
            <a:r>
              <a:t/>
            </a:r>
            <a:endParaRPr/>
          </a:p>
        </p:txBody>
      </p:sp>
      <p:sp>
        <p:nvSpPr>
          <p:cNvPr id="167" name="Google Shape;167;p2: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20: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11" name="Google Shape;311;p20: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21: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1: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2: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27" name="Google Shape;327;p22: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3: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3: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3: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Clr>
                <a:srgbClr val="000000"/>
              </a:buClr>
              <a:buSzPts val="1800"/>
              <a:buFont typeface="Arial"/>
              <a:buNone/>
            </a:pPr>
            <a:r>
              <a:rPr b="0" i="0" lang="en-US" sz="1800">
                <a:solidFill>
                  <a:srgbClr val="000000"/>
                </a:solidFill>
                <a:latin typeface="Arial"/>
                <a:ea typeface="Arial"/>
                <a:cs typeface="Arial"/>
                <a:sym typeface="Arial"/>
              </a:rPr>
              <a:t>The European Directorate for the Quality of Medicines &amp; HealthCare (EDQM), which is part of the Council of Europe, has been putting these principles into practice since 2007, under its mandate as a leading developer of internationally recognised guidelines and a provider of practical support to Blood Establishments (BEs) to improve and protect public health.</a:t>
            </a:r>
            <a:r>
              <a:rPr lang="en-US"/>
              <a:t> </a:t>
            </a:r>
            <a:endParaRPr/>
          </a:p>
          <a:p>
            <a:pPr indent="0" lvl="1" marL="457200" rtl="0" algn="l">
              <a:spcBef>
                <a:spcPts val="0"/>
              </a:spcBef>
              <a:spcAft>
                <a:spcPts val="0"/>
              </a:spcAft>
              <a:buClr>
                <a:schemeClr val="dk1"/>
              </a:buClr>
              <a:buSzPts val="1200"/>
              <a:buFont typeface="Calibri"/>
              <a:buNone/>
            </a:pPr>
            <a:r>
              <a:t/>
            </a:r>
            <a:endParaRPr/>
          </a:p>
          <a:p>
            <a:pPr indent="0" lvl="1" marL="457200" rtl="0" algn="l">
              <a:spcBef>
                <a:spcPts val="0"/>
              </a:spcBef>
              <a:spcAft>
                <a:spcPts val="0"/>
              </a:spcAft>
              <a:buClr>
                <a:schemeClr val="dk1"/>
              </a:buClr>
              <a:buSzPts val="1200"/>
              <a:buFont typeface="Calibri"/>
              <a:buNone/>
            </a:pPr>
            <a:r>
              <a:rPr lang="en-US"/>
              <a:t>Loodud 1964 aastal, nii EU riigid kui ka Euroopa Komisjoni kuuluvad riigid!</a:t>
            </a:r>
            <a:br>
              <a:rPr lang="en-US"/>
            </a:br>
            <a:endParaRPr/>
          </a:p>
        </p:txBody>
      </p:sp>
      <p:sp>
        <p:nvSpPr>
          <p:cNvPr id="174" name="Google Shape;174;p3: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4: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4: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5: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Kasutavad nii verekeskuse töötajad kui ka doonorid! </a:t>
            </a:r>
            <a:r>
              <a:rPr b="1" lang="en-US"/>
              <a:t>Lisaks on neil selline platvorm ka vaktsiinide kohta.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Saksa, prantsuse, itaalia keelne</a:t>
            </a:r>
            <a:endParaRPr/>
          </a:p>
          <a:p>
            <a:pPr indent="0" lvl="0" marL="0" rtl="0" algn="l">
              <a:spcBef>
                <a:spcPts val="0"/>
              </a:spcBef>
              <a:spcAft>
                <a:spcPts val="0"/>
              </a:spcAft>
              <a:buNone/>
            </a:pPr>
            <a:r>
              <a:rPr lang="en-US"/>
              <a:t>Kodulehel</a:t>
            </a:r>
            <a:endParaRPr/>
          </a:p>
          <a:p>
            <a:pPr indent="0" lvl="0" marL="0" rtl="0" algn="l">
              <a:spcBef>
                <a:spcPts val="0"/>
              </a:spcBef>
              <a:spcAft>
                <a:spcPts val="0"/>
              </a:spcAft>
              <a:buNone/>
            </a:pPr>
            <a:r>
              <a:rPr lang="en-US"/>
              <a:t>Reisimise küsimused</a:t>
            </a:r>
            <a:endParaRPr/>
          </a:p>
          <a:p>
            <a:pPr indent="0" lvl="0" marL="0" rtl="0" algn="l">
              <a:spcBef>
                <a:spcPts val="0"/>
              </a:spcBef>
              <a:spcAft>
                <a:spcPts val="0"/>
              </a:spcAft>
              <a:buNone/>
            </a:pPr>
            <a:r>
              <a:rPr lang="en-US"/>
              <a:t>Näitab piiranguid</a:t>
            </a:r>
            <a:endParaRPr/>
          </a:p>
          <a:p>
            <a:pPr indent="0" lvl="0" marL="0" rtl="0" algn="l">
              <a:spcBef>
                <a:spcPts val="0"/>
              </a:spcBef>
              <a:spcAft>
                <a:spcPts val="0"/>
              </a:spcAft>
              <a:buNone/>
            </a:pPr>
            <a:r>
              <a:rPr lang="en-US"/>
              <a:t>Kaks inimest täidavad andmeid korra nädalas (ei ole automaatne)</a:t>
            </a:r>
            <a:endParaRPr/>
          </a:p>
          <a:p>
            <a:pPr indent="0" lvl="0" marL="0" rtl="0" algn="l">
              <a:spcBef>
                <a:spcPts val="0"/>
              </a:spcBef>
              <a:spcAft>
                <a:spcPts val="0"/>
              </a:spcAft>
              <a:buNone/>
            </a:pPr>
            <a:r>
              <a:t/>
            </a:r>
            <a:endParaRPr/>
          </a:p>
        </p:txBody>
      </p:sp>
      <p:sp>
        <p:nvSpPr>
          <p:cNvPr id="187" name="Google Shape;187;p5: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6: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Kasutavad nii verekeskuse töötajad kui ka doonorid! </a:t>
            </a:r>
            <a:r>
              <a:rPr b="1" lang="en-US"/>
              <a:t>Lisaks on neil selline platvorm ka vaktsiinide kohta.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Saksa, prantsuse, itaalia keelne</a:t>
            </a:r>
            <a:endParaRPr/>
          </a:p>
          <a:p>
            <a:pPr indent="0" lvl="0" marL="0" rtl="0" algn="l">
              <a:spcBef>
                <a:spcPts val="0"/>
              </a:spcBef>
              <a:spcAft>
                <a:spcPts val="0"/>
              </a:spcAft>
              <a:buNone/>
            </a:pPr>
            <a:r>
              <a:rPr lang="en-US"/>
              <a:t>Kodulehel</a:t>
            </a:r>
            <a:endParaRPr/>
          </a:p>
          <a:p>
            <a:pPr indent="0" lvl="0" marL="0" rtl="0" algn="l">
              <a:spcBef>
                <a:spcPts val="0"/>
              </a:spcBef>
              <a:spcAft>
                <a:spcPts val="0"/>
              </a:spcAft>
              <a:buNone/>
            </a:pPr>
            <a:r>
              <a:rPr lang="en-US"/>
              <a:t>Näitab piiranguid</a:t>
            </a:r>
            <a:endParaRPr/>
          </a:p>
          <a:p>
            <a:pPr indent="0" lvl="0" marL="0" rtl="0" algn="l">
              <a:spcBef>
                <a:spcPts val="0"/>
              </a:spcBef>
              <a:spcAft>
                <a:spcPts val="0"/>
              </a:spcAft>
              <a:buNone/>
            </a:pPr>
            <a:r>
              <a:rPr lang="en-US"/>
              <a:t>Interaktiivne kaart</a:t>
            </a:r>
            <a:endParaRPr/>
          </a:p>
          <a:p>
            <a:pPr indent="0" lvl="0" marL="0" rtl="0" algn="l">
              <a:spcBef>
                <a:spcPts val="0"/>
              </a:spcBef>
              <a:spcAft>
                <a:spcPts val="0"/>
              </a:spcAft>
              <a:buNone/>
            </a:pPr>
            <a:r>
              <a:rPr lang="en-US"/>
              <a:t>Kaks inimest täidavad andmeid korra nädalas (ei ole automaatne)</a:t>
            </a:r>
            <a:endParaRPr/>
          </a:p>
          <a:p>
            <a:pPr indent="0" lvl="0" marL="0" rtl="0" algn="l">
              <a:spcBef>
                <a:spcPts val="0"/>
              </a:spcBef>
              <a:spcAft>
                <a:spcPts val="0"/>
              </a:spcAft>
              <a:buNone/>
            </a:pPr>
            <a:r>
              <a:rPr lang="en-US"/>
              <a:t>Võimalik eksportide pdf võrgühenduseta kasutamiseks</a:t>
            </a:r>
            <a:endParaRPr/>
          </a:p>
          <a:p>
            <a:pPr indent="0" lvl="0" marL="0" rtl="0" algn="l">
              <a:spcBef>
                <a:spcPts val="0"/>
              </a:spcBef>
              <a:spcAft>
                <a:spcPts val="0"/>
              </a:spcAft>
              <a:buNone/>
            </a:pPr>
            <a:r>
              <a:t/>
            </a:r>
            <a:endParaRPr/>
          </a:p>
        </p:txBody>
      </p:sp>
      <p:sp>
        <p:nvSpPr>
          <p:cNvPr id="196" name="Google Shape;196;p6: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7: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7: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8: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8: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9: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9: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jaslaid" showMasterSp="0">
  <p:cSld name="Pealkirjaslaid">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5"/>
          <p:cNvSpPr txBox="1"/>
          <p:nvPr>
            <p:ph idx="1" type="body"/>
          </p:nvPr>
        </p:nvSpPr>
        <p:spPr>
          <a:xfrm>
            <a:off x="1113161" y="2358189"/>
            <a:ext cx="8091488" cy="2504324"/>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3773"/>
              </a:lnSpc>
              <a:spcBef>
                <a:spcPts val="0"/>
              </a:spcBef>
              <a:spcAft>
                <a:spcPts val="0"/>
              </a:spcAft>
              <a:buClr>
                <a:srgbClr val="004387"/>
              </a:buClr>
              <a:buSzPts val="5300"/>
              <a:buFont typeface="Arial"/>
              <a:buNone/>
              <a:defRPr b="1" i="0" sz="5300" u="none" cap="none" strike="noStrike">
                <a:solidFill>
                  <a:srgbClr val="00438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2" type="body"/>
          </p:nvPr>
        </p:nvSpPr>
        <p:spPr>
          <a:xfrm>
            <a:off x="1116548" y="5229013"/>
            <a:ext cx="8091488" cy="1070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F4F4F"/>
              </a:buClr>
              <a:buSzPts val="2700"/>
              <a:buFont typeface="Arial"/>
              <a:buNone/>
              <a:defRPr b="0" i="0" sz="2700" u="none" cap="none" strike="noStrike">
                <a:solidFill>
                  <a:srgbClr val="4F4F4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778">
          <p15:clr>
            <a:srgbClr val="FBAE40"/>
          </p15:clr>
        </p15:guide>
        <p15:guide id="2" orient="horz" pos="2160">
          <p15:clr>
            <a:srgbClr val="FBAE40"/>
          </p15:clr>
        </p15:guide>
        <p15:guide id="3" pos="753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heslaid">
  <p:cSld name="Vaheslaid">
    <p:bg>
      <p:bgPr>
        <a:solidFill>
          <a:schemeClr val="lt1"/>
        </a:solidFill>
      </p:bgPr>
    </p:bg>
    <p:spTree>
      <p:nvGrpSpPr>
        <p:cNvPr id="45" name="Shape 45"/>
        <p:cNvGrpSpPr/>
        <p:nvPr/>
      </p:nvGrpSpPr>
      <p:grpSpPr>
        <a:xfrm>
          <a:off x="0" y="0"/>
          <a:ext cx="0" cy="0"/>
          <a:chOff x="0" y="0"/>
          <a:chExt cx="0" cy="0"/>
        </a:xfrm>
      </p:grpSpPr>
      <p:sp>
        <p:nvSpPr>
          <p:cNvPr id="46" name="Google Shape;46;p36"/>
          <p:cNvSpPr txBox="1"/>
          <p:nvPr>
            <p:ph idx="1" type="body"/>
          </p:nvPr>
        </p:nvSpPr>
        <p:spPr>
          <a:xfrm>
            <a:off x="706770" y="2715473"/>
            <a:ext cx="10787577" cy="7135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5300"/>
              <a:buFont typeface="Arial"/>
              <a:buNone/>
              <a:defRPr b="1" i="0" sz="5300" u="none" cap="none" strike="noStrike">
                <a:solidFill>
                  <a:srgbClr val="00438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36"/>
          <p:cNvSpPr txBox="1"/>
          <p:nvPr>
            <p:ph idx="2" type="body"/>
          </p:nvPr>
        </p:nvSpPr>
        <p:spPr>
          <a:xfrm>
            <a:off x="710161" y="3436833"/>
            <a:ext cx="10787577" cy="7135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5300"/>
              <a:buFont typeface="Arial"/>
              <a:buNone/>
              <a:defRPr b="0" i="0" sz="5300" u="none" cap="none" strike="noStrike">
                <a:solidFill>
                  <a:srgbClr val="00438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dislaid">
  <p:cSld name="Pildislaid">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37"/>
          <p:cNvSpPr/>
          <p:nvPr>
            <p:ph idx="2" type="pic"/>
          </p:nvPr>
        </p:nvSpPr>
        <p:spPr>
          <a:xfrm>
            <a:off x="338668" y="338667"/>
            <a:ext cx="11521547" cy="5608320"/>
          </a:xfrm>
          <a:prstGeom prst="rect">
            <a:avLst/>
          </a:prstGeom>
          <a:noFill/>
          <a:ln>
            <a:noFill/>
          </a:ln>
        </p:spPr>
      </p:sp>
    </p:spTree>
  </p:cSld>
  <p:clrMapOvr>
    <a:masterClrMapping/>
  </p:clrMapOvr>
  <p:extLst>
    <p:ext uri="{DCECCB84-F9BA-43D5-87BE-67443E8EF086}">
      <p15:sldGuideLst>
        <p15:guide id="1" orient="horz" pos="210">
          <p15:clr>
            <a:srgbClr val="FBAE40"/>
          </p15:clr>
        </p15:guide>
        <p15:guide id="2" orient="horz" pos="2160">
          <p15:clr>
            <a:srgbClr val="FBAE40"/>
          </p15:clr>
        </p15:guide>
        <p15:guide id="3" pos="143">
          <p15:clr>
            <a:srgbClr val="FBAE40"/>
          </p15:clr>
        </p15:guide>
        <p15:guide id="4" pos="7537">
          <p15:clr>
            <a:srgbClr val="FBAE40"/>
          </p15:clr>
        </p15:guide>
        <p15:guide id="5" orient="horz" pos="37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vaslaid" showMasterSp="0">
  <p:cSld name="1_Avaslaid">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38"/>
          <p:cNvSpPr/>
          <p:nvPr>
            <p:ph idx="2" type="pic"/>
          </p:nvPr>
        </p:nvSpPr>
        <p:spPr>
          <a:xfrm>
            <a:off x="237068" y="1985117"/>
            <a:ext cx="11727920" cy="469265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ealkirjaslaid" showMasterSp="0">
  <p:cSld name="1_Pealkirjaslaid">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39"/>
          <p:cNvSpPr txBox="1"/>
          <p:nvPr>
            <p:ph idx="1" type="body"/>
          </p:nvPr>
        </p:nvSpPr>
        <p:spPr>
          <a:xfrm>
            <a:off x="1113161" y="2358189"/>
            <a:ext cx="8091488" cy="2504324"/>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3773"/>
              </a:lnSpc>
              <a:spcBef>
                <a:spcPts val="0"/>
              </a:spcBef>
              <a:spcAft>
                <a:spcPts val="0"/>
              </a:spcAft>
              <a:buClr>
                <a:srgbClr val="004387"/>
              </a:buClr>
              <a:buSzPts val="5300"/>
              <a:buFont typeface="Arial"/>
              <a:buNone/>
              <a:defRPr b="1" i="0" sz="5300" u="none" cap="none" strike="noStrike">
                <a:solidFill>
                  <a:srgbClr val="00438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39"/>
          <p:cNvSpPr txBox="1"/>
          <p:nvPr>
            <p:ph idx="2" type="body"/>
          </p:nvPr>
        </p:nvSpPr>
        <p:spPr>
          <a:xfrm>
            <a:off x="1116548" y="5229013"/>
            <a:ext cx="8091488" cy="1070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F4F4F"/>
              </a:buClr>
              <a:buSzPts val="2700"/>
              <a:buFont typeface="Arial"/>
              <a:buNone/>
              <a:defRPr b="0" i="0" sz="2700" u="none" cap="none" strike="noStrike">
                <a:solidFill>
                  <a:srgbClr val="4F4F4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778">
          <p15:clr>
            <a:srgbClr val="FBAE40"/>
          </p15:clr>
        </p15:guide>
        <p15:guide id="3" pos="753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lapealkirjaslaid">
  <p:cSld name="1_Alapealkirjaslaid">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40"/>
          <p:cNvSpPr txBox="1"/>
          <p:nvPr>
            <p:ph idx="1" type="body"/>
          </p:nvPr>
        </p:nvSpPr>
        <p:spPr>
          <a:xfrm>
            <a:off x="690564" y="541340"/>
            <a:ext cx="10810875"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40"/>
          <p:cNvSpPr txBox="1"/>
          <p:nvPr>
            <p:ph idx="2" type="body"/>
          </p:nvPr>
        </p:nvSpPr>
        <p:spPr>
          <a:xfrm>
            <a:off x="700720" y="1991361"/>
            <a:ext cx="10810875" cy="10920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F2F2F"/>
              </a:buClr>
              <a:buSzPts val="2000"/>
              <a:buFont typeface="Arial"/>
              <a:buNone/>
              <a:defRPr b="0" i="0" sz="2000" u="none" cap="none" strike="noStrike">
                <a:solidFill>
                  <a:srgbClr val="2F2F2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nktislaid">
  <p:cSld name="1_Punktislaid">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41"/>
          <p:cNvSpPr txBox="1"/>
          <p:nvPr>
            <p:ph idx="1" type="body"/>
          </p:nvPr>
        </p:nvSpPr>
        <p:spPr>
          <a:xfrm>
            <a:off x="690564" y="541340"/>
            <a:ext cx="10810875"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41"/>
          <p:cNvSpPr txBox="1"/>
          <p:nvPr>
            <p:ph idx="2" type="body"/>
          </p:nvPr>
        </p:nvSpPr>
        <p:spPr>
          <a:xfrm>
            <a:off x="700720" y="1642004"/>
            <a:ext cx="10810875" cy="7318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F2F2F"/>
              </a:buClr>
              <a:buSzPts val="2400"/>
              <a:buFont typeface="Arial"/>
              <a:buNone/>
              <a:defRPr b="1" i="0" sz="2400" u="none" cap="none" strike="noStrike">
                <a:solidFill>
                  <a:srgbClr val="2F2F2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41"/>
          <p:cNvSpPr txBox="1"/>
          <p:nvPr>
            <p:ph idx="3" type="body"/>
          </p:nvPr>
        </p:nvSpPr>
        <p:spPr>
          <a:xfrm>
            <a:off x="700720" y="2717482"/>
            <a:ext cx="10810875" cy="287051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Graafik">
  <p:cSld name="1_Graafik">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42"/>
          <p:cNvSpPr txBox="1"/>
          <p:nvPr>
            <p:ph idx="1" type="body"/>
          </p:nvPr>
        </p:nvSpPr>
        <p:spPr>
          <a:xfrm>
            <a:off x="690565" y="541340"/>
            <a:ext cx="10452099"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42"/>
          <p:cNvSpPr/>
          <p:nvPr>
            <p:ph idx="2" type="chart"/>
          </p:nvPr>
        </p:nvSpPr>
        <p:spPr>
          <a:xfrm>
            <a:off x="690563" y="1273175"/>
            <a:ext cx="10452100" cy="467381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42"/>
          <p:cNvSpPr txBox="1"/>
          <p:nvPr>
            <p:ph idx="3" type="body"/>
          </p:nvPr>
        </p:nvSpPr>
        <p:spPr>
          <a:xfrm>
            <a:off x="5737013" y="6312907"/>
            <a:ext cx="4905587" cy="365919"/>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004387"/>
              </a:buClr>
              <a:buSzPts val="2200"/>
              <a:buFont typeface="Arial"/>
              <a:buNone/>
              <a:defRPr b="0" i="0" sz="22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nktid ja pilt">
  <p:cSld name="1_Punktid ja pilt">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43"/>
          <p:cNvSpPr txBox="1"/>
          <p:nvPr>
            <p:ph idx="1" type="body"/>
          </p:nvPr>
        </p:nvSpPr>
        <p:spPr>
          <a:xfrm>
            <a:off x="690565" y="541340"/>
            <a:ext cx="5024713"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43"/>
          <p:cNvSpPr txBox="1"/>
          <p:nvPr>
            <p:ph idx="2" type="body"/>
          </p:nvPr>
        </p:nvSpPr>
        <p:spPr>
          <a:xfrm>
            <a:off x="700720" y="1645921"/>
            <a:ext cx="5038075" cy="3948853"/>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43"/>
          <p:cNvSpPr/>
          <p:nvPr>
            <p:ph idx="3" type="pic"/>
          </p:nvPr>
        </p:nvSpPr>
        <p:spPr>
          <a:xfrm>
            <a:off x="5737015" y="182564"/>
            <a:ext cx="6123199" cy="577797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ldid">
  <p:cSld name="1_Pildid">
    <p:spTree>
      <p:nvGrpSpPr>
        <p:cNvPr id="70" name="Shape 70"/>
        <p:cNvGrpSpPr/>
        <p:nvPr/>
      </p:nvGrpSpPr>
      <p:grpSpPr>
        <a:xfrm>
          <a:off x="0" y="0"/>
          <a:ext cx="0" cy="0"/>
          <a:chOff x="0" y="0"/>
          <a:chExt cx="0" cy="0"/>
        </a:xfrm>
      </p:grpSpPr>
      <p:sp>
        <p:nvSpPr>
          <p:cNvPr id="71" name="Google Shape;71;p44"/>
          <p:cNvSpPr/>
          <p:nvPr>
            <p:ph idx="2" type="pic"/>
          </p:nvPr>
        </p:nvSpPr>
        <p:spPr>
          <a:xfrm>
            <a:off x="6102452" y="333374"/>
            <a:ext cx="5757761" cy="3095626"/>
          </a:xfrm>
          <a:prstGeom prst="rect">
            <a:avLst/>
          </a:prstGeom>
          <a:noFill/>
          <a:ln>
            <a:noFill/>
          </a:ln>
        </p:spPr>
      </p:sp>
      <p:sp>
        <p:nvSpPr>
          <p:cNvPr id="72" name="Google Shape;72;p44"/>
          <p:cNvSpPr/>
          <p:nvPr>
            <p:ph idx="3" type="pic"/>
          </p:nvPr>
        </p:nvSpPr>
        <p:spPr>
          <a:xfrm>
            <a:off x="3223787" y="3429000"/>
            <a:ext cx="2878664" cy="2520950"/>
          </a:xfrm>
          <a:prstGeom prst="rect">
            <a:avLst/>
          </a:prstGeom>
          <a:noFill/>
          <a:ln>
            <a:noFill/>
          </a:ln>
        </p:spPr>
      </p:sp>
      <p:sp>
        <p:nvSpPr>
          <p:cNvPr id="73" name="Google Shape;73;p44"/>
          <p:cNvSpPr/>
          <p:nvPr>
            <p:ph idx="4" type="pic"/>
          </p:nvPr>
        </p:nvSpPr>
        <p:spPr>
          <a:xfrm>
            <a:off x="345067" y="333376"/>
            <a:ext cx="2878719" cy="5616574"/>
          </a:xfrm>
          <a:prstGeom prst="rect">
            <a:avLst/>
          </a:prstGeom>
          <a:noFill/>
          <a:ln>
            <a:noFill/>
          </a:ln>
        </p:spPr>
      </p:sp>
      <p:sp>
        <p:nvSpPr>
          <p:cNvPr id="74" name="Google Shape;74;p44"/>
          <p:cNvSpPr/>
          <p:nvPr>
            <p:ph idx="5" type="pic"/>
          </p:nvPr>
        </p:nvSpPr>
        <p:spPr>
          <a:xfrm>
            <a:off x="3224107" y="333377"/>
            <a:ext cx="2878344" cy="3095625"/>
          </a:xfrm>
          <a:prstGeom prst="rect">
            <a:avLst/>
          </a:prstGeom>
          <a:noFill/>
          <a:ln>
            <a:noFill/>
          </a:ln>
        </p:spPr>
      </p:sp>
      <p:sp>
        <p:nvSpPr>
          <p:cNvPr id="75" name="Google Shape;75;p44"/>
          <p:cNvSpPr/>
          <p:nvPr>
            <p:ph idx="6" type="pic"/>
          </p:nvPr>
        </p:nvSpPr>
        <p:spPr>
          <a:xfrm>
            <a:off x="6102451" y="3429000"/>
            <a:ext cx="2878664" cy="2520950"/>
          </a:xfrm>
          <a:prstGeom prst="rect">
            <a:avLst/>
          </a:prstGeom>
          <a:noFill/>
          <a:ln>
            <a:noFill/>
          </a:ln>
        </p:spPr>
      </p:sp>
      <p:sp>
        <p:nvSpPr>
          <p:cNvPr id="76" name="Google Shape;76;p44"/>
          <p:cNvSpPr/>
          <p:nvPr>
            <p:ph idx="7" type="pic"/>
          </p:nvPr>
        </p:nvSpPr>
        <p:spPr>
          <a:xfrm>
            <a:off x="8981547" y="3429000"/>
            <a:ext cx="2878664" cy="252095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guide id="4" orient="horz" pos="3748">
          <p15:clr>
            <a:srgbClr val="FBAE40"/>
          </p15:clr>
        </p15:guide>
        <p15:guide id="5" orient="horz" pos="21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aheslaid">
  <p:cSld name="1_Vaheslaid">
    <p:bg>
      <p:bgPr>
        <a:solidFill>
          <a:schemeClr val="lt1"/>
        </a:solidFill>
      </p:bgPr>
    </p:bg>
    <p:spTree>
      <p:nvGrpSpPr>
        <p:cNvPr id="77" name="Shape 77"/>
        <p:cNvGrpSpPr/>
        <p:nvPr/>
      </p:nvGrpSpPr>
      <p:grpSpPr>
        <a:xfrm>
          <a:off x="0" y="0"/>
          <a:ext cx="0" cy="0"/>
          <a:chOff x="0" y="0"/>
          <a:chExt cx="0" cy="0"/>
        </a:xfrm>
      </p:grpSpPr>
      <p:sp>
        <p:nvSpPr>
          <p:cNvPr id="78" name="Google Shape;78;p45"/>
          <p:cNvSpPr txBox="1"/>
          <p:nvPr>
            <p:ph idx="1" type="body"/>
          </p:nvPr>
        </p:nvSpPr>
        <p:spPr>
          <a:xfrm>
            <a:off x="706770" y="2715473"/>
            <a:ext cx="10787577" cy="7135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5300"/>
              <a:buFont typeface="Arial"/>
              <a:buNone/>
              <a:defRPr b="1" i="0" sz="5300" u="none" cap="none" strike="noStrike">
                <a:solidFill>
                  <a:srgbClr val="00438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45"/>
          <p:cNvSpPr txBox="1"/>
          <p:nvPr>
            <p:ph idx="2" type="body"/>
          </p:nvPr>
        </p:nvSpPr>
        <p:spPr>
          <a:xfrm>
            <a:off x="710161" y="3436833"/>
            <a:ext cx="10787577" cy="7135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5300"/>
              <a:buFont typeface="Arial"/>
              <a:buNone/>
              <a:defRPr b="0" i="0" sz="5300" u="none" cap="none" strike="noStrike">
                <a:solidFill>
                  <a:srgbClr val="00438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nktislaid_1">
  <p:cSld name="1_Punktislaid_1">
    <p:spTree>
      <p:nvGrpSpPr>
        <p:cNvPr id="15" name="Shape 15"/>
        <p:cNvGrpSpPr/>
        <p:nvPr/>
      </p:nvGrpSpPr>
      <p:grpSpPr>
        <a:xfrm>
          <a:off x="0" y="0"/>
          <a:ext cx="0" cy="0"/>
          <a:chOff x="0" y="0"/>
          <a:chExt cx="0" cy="0"/>
        </a:xfrm>
      </p:grpSpPr>
      <p:sp>
        <p:nvSpPr>
          <p:cNvPr id="16" name="Google Shape;16;p26"/>
          <p:cNvSpPr txBox="1"/>
          <p:nvPr>
            <p:ph idx="1" type="body"/>
          </p:nvPr>
        </p:nvSpPr>
        <p:spPr>
          <a:xfrm>
            <a:off x="690564" y="541340"/>
            <a:ext cx="10810875"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 name="Google Shape;17;p26"/>
          <p:cNvSpPr txBox="1"/>
          <p:nvPr>
            <p:ph idx="2" type="body"/>
          </p:nvPr>
        </p:nvSpPr>
        <p:spPr>
          <a:xfrm>
            <a:off x="700720" y="1669672"/>
            <a:ext cx="10810875" cy="391832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indent="-355600" lvl="1" marL="914400" marR="0" rtl="0" algn="l">
              <a:lnSpc>
                <a:spcPct val="90000"/>
              </a:lnSpc>
              <a:spcBef>
                <a:spcPts val="5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2pPr>
            <a:lvl3pPr indent="-355600" lvl="2" marL="1371600" marR="0" rtl="0" algn="l">
              <a:lnSpc>
                <a:spcPct val="90000"/>
              </a:lnSpc>
              <a:spcBef>
                <a:spcPts val="5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ldislaid">
  <p:cSld name="1_Pildislaid">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46"/>
          <p:cNvSpPr/>
          <p:nvPr>
            <p:ph idx="2" type="pic"/>
          </p:nvPr>
        </p:nvSpPr>
        <p:spPr>
          <a:xfrm>
            <a:off x="338668" y="338667"/>
            <a:ext cx="11521547" cy="560832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guide id="4" orient="horz" pos="210">
          <p15:clr>
            <a:srgbClr val="FBAE40"/>
          </p15:clr>
        </p15:guide>
        <p15:guide id="5" orient="horz" pos="37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8" name="Shape 88"/>
        <p:cNvGrpSpPr/>
        <p:nvPr/>
      </p:nvGrpSpPr>
      <p:grpSpPr>
        <a:xfrm>
          <a:off x="0" y="0"/>
          <a:ext cx="0" cy="0"/>
          <a:chOff x="0" y="0"/>
          <a:chExt cx="0" cy="0"/>
        </a:xfrm>
      </p:grpSpPr>
      <p:sp>
        <p:nvSpPr>
          <p:cNvPr id="89" name="Google Shape;8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4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7" name="Google Shape;97;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0" name="Shape 100"/>
        <p:cNvGrpSpPr/>
        <p:nvPr/>
      </p:nvGrpSpPr>
      <p:grpSpPr>
        <a:xfrm>
          <a:off x="0" y="0"/>
          <a:ext cx="0" cy="0"/>
          <a:chOff x="0" y="0"/>
          <a:chExt cx="0" cy="0"/>
        </a:xfrm>
      </p:grpSpPr>
      <p:sp>
        <p:nvSpPr>
          <p:cNvPr id="101" name="Google Shape;101;p4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4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3" name="Google Shape;103;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6" name="Shape 106"/>
        <p:cNvGrpSpPr/>
        <p:nvPr/>
      </p:nvGrpSpPr>
      <p:grpSpPr>
        <a:xfrm>
          <a:off x="0" y="0"/>
          <a:ext cx="0" cy="0"/>
          <a:chOff x="0" y="0"/>
          <a:chExt cx="0" cy="0"/>
        </a:xfrm>
      </p:grpSpPr>
      <p:sp>
        <p:nvSpPr>
          <p:cNvPr id="107" name="Google Shape;107;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4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4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3" name="Shape 113"/>
        <p:cNvGrpSpPr/>
        <p:nvPr/>
      </p:nvGrpSpPr>
      <p:grpSpPr>
        <a:xfrm>
          <a:off x="0" y="0"/>
          <a:ext cx="0" cy="0"/>
          <a:chOff x="0" y="0"/>
          <a:chExt cx="0" cy="0"/>
        </a:xfrm>
      </p:grpSpPr>
      <p:sp>
        <p:nvSpPr>
          <p:cNvPr id="114" name="Google Shape;114;p5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5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5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5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5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 name="Shape 131"/>
        <p:cNvGrpSpPr/>
        <p:nvPr/>
      </p:nvGrpSpPr>
      <p:grpSpPr>
        <a:xfrm>
          <a:off x="0" y="0"/>
          <a:ext cx="0" cy="0"/>
          <a:chOff x="0" y="0"/>
          <a:chExt cx="0" cy="0"/>
        </a:xfrm>
      </p:grpSpPr>
      <p:sp>
        <p:nvSpPr>
          <p:cNvPr id="132" name="Google Shape;132;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5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4" name="Google Shape;134;p5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5" name="Google Shape;13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8" name="Shape 138"/>
        <p:cNvGrpSpPr/>
        <p:nvPr/>
      </p:nvGrpSpPr>
      <p:grpSpPr>
        <a:xfrm>
          <a:off x="0" y="0"/>
          <a:ext cx="0" cy="0"/>
          <a:chOff x="0" y="0"/>
          <a:chExt cx="0" cy="0"/>
        </a:xfrm>
      </p:grpSpPr>
      <p:sp>
        <p:nvSpPr>
          <p:cNvPr id="139" name="Google Shape;139;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54"/>
          <p:cNvSpPr/>
          <p:nvPr>
            <p:ph idx="2" type="pic"/>
          </p:nvPr>
        </p:nvSpPr>
        <p:spPr>
          <a:xfrm>
            <a:off x="5183188" y="987425"/>
            <a:ext cx="6172200" cy="4873625"/>
          </a:xfrm>
          <a:prstGeom prst="rect">
            <a:avLst/>
          </a:prstGeom>
          <a:noFill/>
          <a:ln>
            <a:noFill/>
          </a:ln>
        </p:spPr>
      </p:sp>
      <p:sp>
        <p:nvSpPr>
          <p:cNvPr id="141" name="Google Shape;141;p5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2" name="Google Shape;142;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aslaid" showMasterSp="0">
  <p:cSld name="Avaslaid">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29"/>
          <p:cNvSpPr/>
          <p:nvPr>
            <p:ph idx="2" type="pic"/>
          </p:nvPr>
        </p:nvSpPr>
        <p:spPr>
          <a:xfrm>
            <a:off x="237068" y="1985117"/>
            <a:ext cx="11727920" cy="469265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5" name="Shape 145"/>
        <p:cNvGrpSpPr/>
        <p:nvPr/>
      </p:nvGrpSpPr>
      <p:grpSpPr>
        <a:xfrm>
          <a:off x="0" y="0"/>
          <a:ext cx="0" cy="0"/>
          <a:chOff x="0" y="0"/>
          <a:chExt cx="0" cy="0"/>
        </a:xfrm>
      </p:grpSpPr>
      <p:sp>
        <p:nvSpPr>
          <p:cNvPr id="146" name="Google Shape;146;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5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1" name="Shape 151"/>
        <p:cNvGrpSpPr/>
        <p:nvPr/>
      </p:nvGrpSpPr>
      <p:grpSpPr>
        <a:xfrm>
          <a:off x="0" y="0"/>
          <a:ext cx="0" cy="0"/>
          <a:chOff x="0" y="0"/>
          <a:chExt cx="0" cy="0"/>
        </a:xfrm>
      </p:grpSpPr>
      <p:sp>
        <p:nvSpPr>
          <p:cNvPr id="152" name="Google Shape;152;p5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5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apealkirjaslaid">
  <p:cSld name="Alapealkirjaslaid">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30"/>
          <p:cNvSpPr txBox="1"/>
          <p:nvPr>
            <p:ph idx="1" type="body"/>
          </p:nvPr>
        </p:nvSpPr>
        <p:spPr>
          <a:xfrm>
            <a:off x="690564" y="541340"/>
            <a:ext cx="10810875"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30"/>
          <p:cNvSpPr txBox="1"/>
          <p:nvPr>
            <p:ph idx="2" type="body"/>
          </p:nvPr>
        </p:nvSpPr>
        <p:spPr>
          <a:xfrm>
            <a:off x="700720" y="1991361"/>
            <a:ext cx="10810875" cy="10920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F2F2F"/>
              </a:buClr>
              <a:buSzPts val="2000"/>
              <a:buFont typeface="Arial"/>
              <a:buNone/>
              <a:defRPr b="0" i="0" sz="2000" u="none" cap="none" strike="noStrike">
                <a:solidFill>
                  <a:srgbClr val="2F2F2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islaid">
  <p:cSld name="Punktislaid">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31"/>
          <p:cNvSpPr txBox="1"/>
          <p:nvPr>
            <p:ph idx="1" type="body"/>
          </p:nvPr>
        </p:nvSpPr>
        <p:spPr>
          <a:xfrm>
            <a:off x="690564" y="541340"/>
            <a:ext cx="10810875"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31"/>
          <p:cNvSpPr txBox="1"/>
          <p:nvPr>
            <p:ph idx="2" type="body"/>
          </p:nvPr>
        </p:nvSpPr>
        <p:spPr>
          <a:xfrm>
            <a:off x="700720" y="1642004"/>
            <a:ext cx="10810875" cy="7318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F2F2F"/>
              </a:buClr>
              <a:buSzPts val="2400"/>
              <a:buFont typeface="Arial"/>
              <a:buNone/>
              <a:defRPr b="1" i="0" sz="2400" u="none" cap="none" strike="noStrike">
                <a:solidFill>
                  <a:srgbClr val="2F2F2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31"/>
          <p:cNvSpPr txBox="1"/>
          <p:nvPr>
            <p:ph idx="3" type="body"/>
          </p:nvPr>
        </p:nvSpPr>
        <p:spPr>
          <a:xfrm>
            <a:off x="700720" y="2717482"/>
            <a:ext cx="10810875" cy="287051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islaid_1">
  <p:cSld name="Punktislaid_1">
    <p:spTree>
      <p:nvGrpSpPr>
        <p:cNvPr id="27" name="Shape 27"/>
        <p:cNvGrpSpPr/>
        <p:nvPr/>
      </p:nvGrpSpPr>
      <p:grpSpPr>
        <a:xfrm>
          <a:off x="0" y="0"/>
          <a:ext cx="0" cy="0"/>
          <a:chOff x="0" y="0"/>
          <a:chExt cx="0" cy="0"/>
        </a:xfrm>
      </p:grpSpPr>
      <p:sp>
        <p:nvSpPr>
          <p:cNvPr id="28" name="Google Shape;28;p32"/>
          <p:cNvSpPr txBox="1"/>
          <p:nvPr>
            <p:ph idx="1" type="body"/>
          </p:nvPr>
        </p:nvSpPr>
        <p:spPr>
          <a:xfrm>
            <a:off x="690564" y="541340"/>
            <a:ext cx="10810875"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32"/>
          <p:cNvSpPr txBox="1"/>
          <p:nvPr>
            <p:ph idx="2" type="body"/>
          </p:nvPr>
        </p:nvSpPr>
        <p:spPr>
          <a:xfrm>
            <a:off x="700720" y="1669672"/>
            <a:ext cx="10810875" cy="391832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indent="-355600" lvl="1" marL="914400" marR="0" rtl="0" algn="l">
              <a:lnSpc>
                <a:spcPct val="90000"/>
              </a:lnSpc>
              <a:spcBef>
                <a:spcPts val="5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2pPr>
            <a:lvl3pPr indent="-355600" lvl="2" marL="1371600" marR="0" rtl="0" algn="l">
              <a:lnSpc>
                <a:spcPct val="90000"/>
              </a:lnSpc>
              <a:spcBef>
                <a:spcPts val="5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afik">
  <p:cSld name="Graafik">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33"/>
          <p:cNvSpPr txBox="1"/>
          <p:nvPr>
            <p:ph idx="1" type="body"/>
          </p:nvPr>
        </p:nvSpPr>
        <p:spPr>
          <a:xfrm>
            <a:off x="690565" y="541340"/>
            <a:ext cx="10452099"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33"/>
          <p:cNvSpPr/>
          <p:nvPr>
            <p:ph idx="2" type="chart"/>
          </p:nvPr>
        </p:nvSpPr>
        <p:spPr>
          <a:xfrm>
            <a:off x="690563" y="1273175"/>
            <a:ext cx="10452100" cy="467381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33"/>
          <p:cNvSpPr txBox="1"/>
          <p:nvPr>
            <p:ph idx="3" type="body"/>
          </p:nvPr>
        </p:nvSpPr>
        <p:spPr>
          <a:xfrm>
            <a:off x="5737013" y="6312907"/>
            <a:ext cx="4905587" cy="365919"/>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004387"/>
              </a:buClr>
              <a:buSzPts val="2200"/>
              <a:buFont typeface="Arial"/>
              <a:buNone/>
              <a:defRPr b="0" i="0" sz="22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id ja pilt">
  <p:cSld name="Punktid ja pilt">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34"/>
          <p:cNvSpPr txBox="1"/>
          <p:nvPr>
            <p:ph idx="1" type="body"/>
          </p:nvPr>
        </p:nvSpPr>
        <p:spPr>
          <a:xfrm>
            <a:off x="690565" y="541340"/>
            <a:ext cx="5024713"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34"/>
          <p:cNvSpPr txBox="1"/>
          <p:nvPr>
            <p:ph idx="2" type="body"/>
          </p:nvPr>
        </p:nvSpPr>
        <p:spPr>
          <a:xfrm>
            <a:off x="700720" y="1645921"/>
            <a:ext cx="5038075" cy="3948853"/>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34"/>
          <p:cNvSpPr/>
          <p:nvPr>
            <p:ph idx="3" type="pic"/>
          </p:nvPr>
        </p:nvSpPr>
        <p:spPr>
          <a:xfrm>
            <a:off x="5737015" y="182564"/>
            <a:ext cx="6123199" cy="577797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did">
  <p:cSld name="Pildid">
    <p:spTree>
      <p:nvGrpSpPr>
        <p:cNvPr id="38" name="Shape 38"/>
        <p:cNvGrpSpPr/>
        <p:nvPr/>
      </p:nvGrpSpPr>
      <p:grpSpPr>
        <a:xfrm>
          <a:off x="0" y="0"/>
          <a:ext cx="0" cy="0"/>
          <a:chOff x="0" y="0"/>
          <a:chExt cx="0" cy="0"/>
        </a:xfrm>
      </p:grpSpPr>
      <p:sp>
        <p:nvSpPr>
          <p:cNvPr id="39" name="Google Shape;39;p35"/>
          <p:cNvSpPr/>
          <p:nvPr>
            <p:ph idx="2" type="pic"/>
          </p:nvPr>
        </p:nvSpPr>
        <p:spPr>
          <a:xfrm>
            <a:off x="6102452" y="333374"/>
            <a:ext cx="5757761" cy="3095626"/>
          </a:xfrm>
          <a:prstGeom prst="rect">
            <a:avLst/>
          </a:prstGeom>
          <a:noFill/>
          <a:ln>
            <a:noFill/>
          </a:ln>
        </p:spPr>
      </p:sp>
      <p:sp>
        <p:nvSpPr>
          <p:cNvPr id="40" name="Google Shape;40;p35"/>
          <p:cNvSpPr/>
          <p:nvPr>
            <p:ph idx="3" type="pic"/>
          </p:nvPr>
        </p:nvSpPr>
        <p:spPr>
          <a:xfrm>
            <a:off x="3223787" y="3429000"/>
            <a:ext cx="2878664" cy="2520950"/>
          </a:xfrm>
          <a:prstGeom prst="rect">
            <a:avLst/>
          </a:prstGeom>
          <a:noFill/>
          <a:ln>
            <a:noFill/>
          </a:ln>
        </p:spPr>
      </p:sp>
      <p:sp>
        <p:nvSpPr>
          <p:cNvPr id="41" name="Google Shape;41;p35"/>
          <p:cNvSpPr/>
          <p:nvPr>
            <p:ph idx="4" type="pic"/>
          </p:nvPr>
        </p:nvSpPr>
        <p:spPr>
          <a:xfrm>
            <a:off x="345067" y="333376"/>
            <a:ext cx="2878719" cy="5616574"/>
          </a:xfrm>
          <a:prstGeom prst="rect">
            <a:avLst/>
          </a:prstGeom>
          <a:noFill/>
          <a:ln>
            <a:noFill/>
          </a:ln>
        </p:spPr>
      </p:sp>
      <p:sp>
        <p:nvSpPr>
          <p:cNvPr id="42" name="Google Shape;42;p35"/>
          <p:cNvSpPr/>
          <p:nvPr>
            <p:ph idx="5" type="pic"/>
          </p:nvPr>
        </p:nvSpPr>
        <p:spPr>
          <a:xfrm>
            <a:off x="3224107" y="333377"/>
            <a:ext cx="2878344" cy="3095625"/>
          </a:xfrm>
          <a:prstGeom prst="rect">
            <a:avLst/>
          </a:prstGeom>
          <a:noFill/>
          <a:ln>
            <a:noFill/>
          </a:ln>
        </p:spPr>
      </p:sp>
      <p:sp>
        <p:nvSpPr>
          <p:cNvPr id="43" name="Google Shape;43;p35"/>
          <p:cNvSpPr/>
          <p:nvPr>
            <p:ph idx="6" type="pic"/>
          </p:nvPr>
        </p:nvSpPr>
        <p:spPr>
          <a:xfrm>
            <a:off x="6102451" y="3429000"/>
            <a:ext cx="2878664" cy="2520950"/>
          </a:xfrm>
          <a:prstGeom prst="rect">
            <a:avLst/>
          </a:prstGeom>
          <a:noFill/>
          <a:ln>
            <a:noFill/>
          </a:ln>
        </p:spPr>
      </p:sp>
      <p:sp>
        <p:nvSpPr>
          <p:cNvPr id="44" name="Google Shape;44;p35"/>
          <p:cNvSpPr/>
          <p:nvPr>
            <p:ph idx="7" type="pic"/>
          </p:nvPr>
        </p:nvSpPr>
        <p:spPr>
          <a:xfrm>
            <a:off x="8981547" y="3429000"/>
            <a:ext cx="2878664" cy="2520950"/>
          </a:xfrm>
          <a:prstGeom prst="rect">
            <a:avLst/>
          </a:prstGeom>
          <a:noFill/>
          <a:ln>
            <a:noFill/>
          </a:ln>
        </p:spPr>
      </p:sp>
    </p:spTree>
  </p:cSld>
  <p:clrMapOvr>
    <a:masterClrMapping/>
  </p:clrMapOvr>
  <p:extLst>
    <p:ext uri="{DCECCB84-F9BA-43D5-87BE-67443E8EF086}">
      <p15:sldGuideLst>
        <p15:guide id="1" orient="horz" pos="3748">
          <p15:clr>
            <a:srgbClr val="FBAE40"/>
          </p15:clr>
        </p15:guide>
        <p15:guide id="2" orient="horz" pos="2160">
          <p15:clr>
            <a:srgbClr val="FBAE40"/>
          </p15:clr>
        </p15:guide>
        <p15:guide id="3" pos="143">
          <p15:clr>
            <a:srgbClr val="FBAE40"/>
          </p15:clr>
        </p15:guide>
        <p15:guide id="4" pos="7537">
          <p15:clr>
            <a:srgbClr val="FBAE40"/>
          </p15:clr>
        </p15:guide>
        <p15:guide id="5" orient="horz" pos="210">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2" Type="http://schemas.openxmlformats.org/officeDocument/2006/relationships/theme" Target="../theme/theme3.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nvSpPr>
        <p:spPr>
          <a:xfrm>
            <a:off x="10706101" y="6306293"/>
            <a:ext cx="788353" cy="358775"/>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4387"/>
              </a:buClr>
              <a:buSzPts val="2200"/>
              <a:buFont typeface="Arial"/>
              <a:buNone/>
            </a:pPr>
            <a:fld id="{00000000-1234-1234-1234-123412341234}" type="slidenum">
              <a:rPr b="1" i="0" lang="en-US" sz="2200" u="none" cap="none" strike="noStrike">
                <a:solidFill>
                  <a:srgbClr val="004387"/>
                </a:solidFill>
                <a:latin typeface="Calibri"/>
                <a:ea typeface="Calibri"/>
                <a:cs typeface="Calibri"/>
                <a:sym typeface="Calibri"/>
              </a:rPr>
              <a:t>‹#›</a:t>
            </a:fld>
            <a:endParaRPr b="1" i="0" sz="2200" u="none" cap="none" strike="noStrike">
              <a:solidFill>
                <a:srgbClr val="004387"/>
              </a:solidFill>
              <a:latin typeface="Calibri"/>
              <a:ea typeface="Calibri"/>
              <a:cs typeface="Calibri"/>
              <a:sym typeface="Calibri"/>
            </a:endParaRPr>
          </a:p>
        </p:txBody>
      </p:sp>
      <p:sp>
        <p:nvSpPr>
          <p:cNvPr id="11" name="Google Shape;11;p24"/>
          <p:cNvSpPr txBox="1"/>
          <p:nvPr/>
        </p:nvSpPr>
        <p:spPr>
          <a:xfrm>
            <a:off x="10706101" y="6306293"/>
            <a:ext cx="788353" cy="358775"/>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4387"/>
              </a:buClr>
              <a:buSzPts val="2200"/>
              <a:buFont typeface="Arial"/>
              <a:buNone/>
            </a:pPr>
            <a:fld id="{00000000-1234-1234-1234-123412341234}" type="slidenum">
              <a:rPr b="1" i="0" lang="en-US" sz="2200" u="none" cap="none" strike="noStrike">
                <a:solidFill>
                  <a:srgbClr val="004387"/>
                </a:solidFill>
                <a:latin typeface="Calibri"/>
                <a:ea typeface="Calibri"/>
                <a:cs typeface="Calibri"/>
                <a:sym typeface="Calibri"/>
              </a:rPr>
              <a:t>‹#›</a:t>
            </a:fld>
            <a:endParaRPr b="1" i="0" sz="2200" u="none" cap="none" strike="noStrike">
              <a:solidFill>
                <a:srgbClr val="004387"/>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Google Shape;84;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supply-project.eu/resources/"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supply-project.eu/resources/"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tool.goodtissuepractices.site/indexB.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hyperlink" Target="http://www.goodtissuepractices.eu/" TargetMode="External"/><Relationship Id="rId4" Type="http://schemas.openxmlformats.org/officeDocument/2006/relationships/image" Target="../media/image21.png"/><Relationship Id="rId5"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blutspende.ch/de/spenderinfos/travelcheck"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blutspende.ch/de/spenderinfos/travelchec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blutspende.ch/de/spenderinfos/travelcheck" TargetMode="External"/><Relationship Id="rId4" Type="http://schemas.openxmlformats.org/officeDocument/2006/relationships/image" Target="../media/image4.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blutspende.ch/de/spenderinfos/travelcheck"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blutspende.ch/de/spenderinfos/travelcheck"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
          <p:cNvSpPr txBox="1"/>
          <p:nvPr>
            <p:ph idx="1" type="body"/>
          </p:nvPr>
        </p:nvSpPr>
        <p:spPr>
          <a:xfrm>
            <a:off x="500915" y="2708953"/>
            <a:ext cx="11027460" cy="2623457"/>
          </a:xfrm>
          <a:prstGeom prst="rect">
            <a:avLst/>
          </a:prstGeom>
          <a:noFill/>
          <a:ln>
            <a:noFill/>
          </a:ln>
        </p:spPr>
        <p:txBody>
          <a:bodyPr anchorCtr="0" anchor="b" bIns="45700" lIns="91425" spcFirstLastPara="1" rIns="91425" wrap="square" tIns="45700">
            <a:noAutofit/>
          </a:bodyPr>
          <a:lstStyle/>
          <a:p>
            <a:pPr indent="0" lvl="0" marL="0" rtl="0" algn="ctr">
              <a:lnSpc>
                <a:spcPct val="101851"/>
              </a:lnSpc>
              <a:spcBef>
                <a:spcPts val="0"/>
              </a:spcBef>
              <a:spcAft>
                <a:spcPts val="0"/>
              </a:spcAft>
              <a:buClr>
                <a:srgbClr val="004387"/>
              </a:buClr>
              <a:buSzPts val="5400"/>
              <a:buNone/>
            </a:pPr>
            <a:r>
              <a:rPr lang="en-US" sz="5400"/>
              <a:t>Innovatsioonid verekeskustes -</a:t>
            </a:r>
            <a:endParaRPr/>
          </a:p>
          <a:p>
            <a:pPr indent="0" lvl="0" marL="0" rtl="0" algn="ctr">
              <a:lnSpc>
                <a:spcPct val="101851"/>
              </a:lnSpc>
              <a:spcBef>
                <a:spcPts val="0"/>
              </a:spcBef>
              <a:spcAft>
                <a:spcPts val="0"/>
              </a:spcAft>
              <a:buClr>
                <a:srgbClr val="004387"/>
              </a:buClr>
              <a:buSzPts val="5400"/>
              <a:buNone/>
            </a:pPr>
            <a:r>
              <a:rPr lang="en-US" sz="5400"/>
              <a:t>EDQM konverentsilt</a:t>
            </a:r>
            <a:endParaRPr/>
          </a:p>
          <a:p>
            <a:pPr indent="0" lvl="0" marL="0" rtl="0" algn="ctr">
              <a:lnSpc>
                <a:spcPct val="196428"/>
              </a:lnSpc>
              <a:spcBef>
                <a:spcPts val="0"/>
              </a:spcBef>
              <a:spcAft>
                <a:spcPts val="0"/>
              </a:spcAft>
              <a:buClr>
                <a:schemeClr val="accent1"/>
              </a:buClr>
              <a:buSzPts val="2800"/>
              <a:buNone/>
            </a:pPr>
            <a:r>
              <a:rPr lang="en-US" sz="2800">
                <a:solidFill>
                  <a:schemeClr val="accent1"/>
                </a:solidFill>
              </a:rPr>
              <a:t>Innovation in Blood Establishment Processes</a:t>
            </a:r>
            <a:endParaRPr sz="2800">
              <a:solidFill>
                <a:schemeClr val="accent1"/>
              </a:solidFill>
            </a:endParaRPr>
          </a:p>
          <a:p>
            <a:pPr indent="0" lvl="0" marL="0" rtl="0" algn="ctr">
              <a:lnSpc>
                <a:spcPct val="196428"/>
              </a:lnSpc>
              <a:spcBef>
                <a:spcPts val="0"/>
              </a:spcBef>
              <a:spcAft>
                <a:spcPts val="0"/>
              </a:spcAft>
              <a:buClr>
                <a:srgbClr val="004387"/>
              </a:buClr>
              <a:buSzPts val="2800"/>
              <a:buNone/>
            </a:pPr>
            <a:r>
              <a:rPr lang="en-US" sz="2800"/>
              <a:t>14 – 15 jaanuar 2025</a:t>
            </a:r>
            <a:endParaRPr/>
          </a:p>
        </p:txBody>
      </p:sp>
      <p:sp>
        <p:nvSpPr>
          <p:cNvPr id="163" name="Google Shape;163;p1"/>
          <p:cNvSpPr txBox="1"/>
          <p:nvPr>
            <p:ph idx="2" type="body"/>
          </p:nvPr>
        </p:nvSpPr>
        <p:spPr>
          <a:xfrm>
            <a:off x="617898" y="5715351"/>
            <a:ext cx="8091488" cy="48418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3C3C"/>
              </a:buClr>
              <a:buSzPts val="2000"/>
              <a:buNone/>
            </a:pPr>
            <a:r>
              <a:rPr lang="en-US" sz="2000">
                <a:solidFill>
                  <a:srgbClr val="3C3C3C"/>
                </a:solidFill>
              </a:rPr>
              <a:t>Keiu Soorm, PERH verekeskuse kvaliteedijuht</a:t>
            </a:r>
            <a:endParaRPr/>
          </a:p>
          <a:p>
            <a:pPr indent="0" lvl="0" marL="0" rtl="0" algn="l">
              <a:lnSpc>
                <a:spcPct val="90000"/>
              </a:lnSpc>
              <a:spcBef>
                <a:spcPts val="1000"/>
              </a:spcBef>
              <a:spcAft>
                <a:spcPts val="0"/>
              </a:spcAft>
              <a:buClr>
                <a:srgbClr val="3C3C3C"/>
              </a:buClr>
              <a:buSzPts val="2000"/>
              <a:buNone/>
            </a:pPr>
            <a:r>
              <a:rPr lang="en-US" sz="2000">
                <a:solidFill>
                  <a:srgbClr val="3C3C3C"/>
                </a:solidFill>
              </a:rPr>
              <a:t>19.11.2025</a:t>
            </a:r>
            <a:endParaRPr sz="2000">
              <a:solidFill>
                <a:srgbClr val="3C3C3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0"/>
          <p:cNvSpPr txBox="1"/>
          <p:nvPr>
            <p:ph idx="2" type="body"/>
          </p:nvPr>
        </p:nvSpPr>
        <p:spPr>
          <a:xfrm>
            <a:off x="690562" y="1262018"/>
            <a:ext cx="10810875" cy="4986382"/>
          </a:xfrm>
          <a:prstGeom prst="rect">
            <a:avLst/>
          </a:prstGeom>
          <a:noFill/>
          <a:ln>
            <a:noFill/>
          </a:ln>
        </p:spPr>
        <p:txBody>
          <a:bodyPr anchorCtr="0" anchor="t" bIns="45700" lIns="91425" spcFirstLastPara="1" rIns="91425" wrap="square" tIns="45700">
            <a:noAutofit/>
          </a:bodyPr>
          <a:lstStyle/>
          <a:p>
            <a:pPr indent="-158750" lvl="0" marL="285750" rtl="0" algn="l">
              <a:lnSpc>
                <a:spcPct val="90000"/>
              </a:lnSpc>
              <a:spcBef>
                <a:spcPts val="0"/>
              </a:spcBef>
              <a:spcAft>
                <a:spcPts val="0"/>
              </a:spcAft>
              <a:buClr>
                <a:srgbClr val="4F4F4F"/>
              </a:buClr>
              <a:buSzPts val="2000"/>
              <a:buFont typeface="Calibri"/>
              <a:buNone/>
            </a:pPr>
            <a:r>
              <a:t/>
            </a:r>
            <a:endParaRPr/>
          </a:p>
          <a:p>
            <a:pPr indent="-158750" lvl="0" marL="285750" rtl="0" algn="l">
              <a:lnSpc>
                <a:spcPct val="90000"/>
              </a:lnSpc>
              <a:spcBef>
                <a:spcPts val="1000"/>
              </a:spcBef>
              <a:spcAft>
                <a:spcPts val="0"/>
              </a:spcAft>
              <a:buClr>
                <a:srgbClr val="4F4F4F"/>
              </a:buClr>
              <a:buSzPts val="2000"/>
              <a:buFont typeface="Calibri"/>
              <a:buNone/>
            </a:pPr>
            <a:r>
              <a:t/>
            </a:r>
            <a:endParaRPr b="1"/>
          </a:p>
          <a:p>
            <a:pPr indent="0" lvl="0" marL="0" rtl="0" algn="l">
              <a:lnSpc>
                <a:spcPct val="90000"/>
              </a:lnSpc>
              <a:spcBef>
                <a:spcPts val="1000"/>
              </a:spcBef>
              <a:spcAft>
                <a:spcPts val="0"/>
              </a:spcAft>
              <a:buClr>
                <a:srgbClr val="4F4F4F"/>
              </a:buClr>
              <a:buSzPts val="2000"/>
              <a:buNone/>
            </a:pPr>
            <a:r>
              <a:t/>
            </a:r>
            <a:endParaRPr/>
          </a:p>
          <a:p>
            <a:pPr indent="-158750" lvl="0" marL="285750" rtl="0" algn="l">
              <a:lnSpc>
                <a:spcPct val="90000"/>
              </a:lnSpc>
              <a:spcBef>
                <a:spcPts val="1000"/>
              </a:spcBef>
              <a:spcAft>
                <a:spcPts val="0"/>
              </a:spcAft>
              <a:buClr>
                <a:srgbClr val="4F4F4F"/>
              </a:buClr>
              <a:buSzPts val="2000"/>
              <a:buFont typeface="Calibri"/>
              <a:buNone/>
            </a:pPr>
            <a:r>
              <a:t/>
            </a:r>
            <a:endParaRPr/>
          </a:p>
        </p:txBody>
      </p:sp>
      <p:sp>
        <p:nvSpPr>
          <p:cNvPr id="232" name="Google Shape;232;p10"/>
          <p:cNvSpPr txBox="1"/>
          <p:nvPr>
            <p:ph idx="1" type="body"/>
          </p:nvPr>
        </p:nvSpPr>
        <p:spPr>
          <a:xfrm>
            <a:off x="538163" y="243681"/>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600"/>
              <a:buNone/>
            </a:pPr>
            <a:r>
              <a:rPr b="1" i="0" lang="en-US" sz="3600">
                <a:latin typeface="Calibri"/>
                <a:ea typeface="Calibri"/>
                <a:cs typeface="Calibri"/>
                <a:sym typeface="Calibri"/>
              </a:rPr>
              <a:t>Virtuaalsed märgid - Austria</a:t>
            </a:r>
            <a:endParaRPr sz="3600">
              <a:latin typeface="Calibri"/>
              <a:ea typeface="Calibri"/>
              <a:cs typeface="Calibri"/>
              <a:sym typeface="Calibri"/>
            </a:endParaRPr>
          </a:p>
        </p:txBody>
      </p:sp>
      <p:pic>
        <p:nvPicPr>
          <p:cNvPr id="233" name="Google Shape;233;p10"/>
          <p:cNvPicPr preferRelativeResize="0"/>
          <p:nvPr/>
        </p:nvPicPr>
        <p:blipFill rotWithShape="1">
          <a:blip r:embed="rId3">
            <a:alphaModFix/>
          </a:blip>
          <a:srcRect b="0" l="0" r="0" t="0"/>
          <a:stretch/>
        </p:blipFill>
        <p:spPr>
          <a:xfrm>
            <a:off x="538163" y="904823"/>
            <a:ext cx="10505872" cy="58779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1"/>
          <p:cNvSpPr txBox="1"/>
          <p:nvPr>
            <p:ph idx="2" type="body"/>
          </p:nvPr>
        </p:nvSpPr>
        <p:spPr>
          <a:xfrm>
            <a:off x="560484" y="1404753"/>
            <a:ext cx="10810875" cy="58761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F4F4F"/>
              </a:buClr>
              <a:buSzPts val="1200"/>
              <a:buNone/>
            </a:pPr>
            <a:br>
              <a:rPr lang="en-US" sz="1200"/>
            </a:br>
            <a:br>
              <a:rPr lang="en-US" sz="1200"/>
            </a:br>
            <a:endParaRPr b="1" sz="1200"/>
          </a:p>
          <a:p>
            <a:pPr indent="-209550" lvl="0" marL="285750" rtl="0" algn="l">
              <a:lnSpc>
                <a:spcPct val="90000"/>
              </a:lnSpc>
              <a:spcBef>
                <a:spcPts val="1000"/>
              </a:spcBef>
              <a:spcAft>
                <a:spcPts val="0"/>
              </a:spcAft>
              <a:buClr>
                <a:srgbClr val="4F4F4F"/>
              </a:buClr>
              <a:buSzPts val="1200"/>
              <a:buFont typeface="Calibri"/>
              <a:buNone/>
            </a:pPr>
            <a:r>
              <a:t/>
            </a:r>
            <a:endParaRPr b="1" sz="1200"/>
          </a:p>
        </p:txBody>
      </p:sp>
      <p:sp>
        <p:nvSpPr>
          <p:cNvPr id="240" name="Google Shape;240;p11"/>
          <p:cNvSpPr txBox="1"/>
          <p:nvPr>
            <p:ph idx="1" type="body"/>
          </p:nvPr>
        </p:nvSpPr>
        <p:spPr>
          <a:xfrm>
            <a:off x="560485" y="203200"/>
            <a:ext cx="10810875" cy="94345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b="1" i="0" lang="en-US" sz="3200">
                <a:latin typeface="Calibri"/>
                <a:ea typeface="Calibri"/>
                <a:cs typeface="Calibri"/>
                <a:sym typeface="Calibri"/>
              </a:rPr>
              <a:t>Virtuaalsed märgid - Austria</a:t>
            </a:r>
            <a:endParaRPr sz="3200">
              <a:latin typeface="Calibri"/>
              <a:ea typeface="Calibri"/>
              <a:cs typeface="Calibri"/>
              <a:sym typeface="Calibri"/>
            </a:endParaRPr>
          </a:p>
        </p:txBody>
      </p:sp>
      <p:sp>
        <p:nvSpPr>
          <p:cNvPr id="241" name="Google Shape;241;p11"/>
          <p:cNvSpPr txBox="1"/>
          <p:nvPr/>
        </p:nvSpPr>
        <p:spPr>
          <a:xfrm>
            <a:off x="820641" y="1418451"/>
            <a:ext cx="5839580" cy="500528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F4F4F"/>
              </a:buClr>
              <a:buSzPts val="2400"/>
              <a:buFont typeface="Calibri"/>
              <a:buNone/>
            </a:pPr>
            <a:r>
              <a:t/>
            </a:r>
            <a:endParaRPr b="0" i="0" sz="2400" u="none" cap="none" strike="noStrike">
              <a:solidFill>
                <a:srgbClr val="000000"/>
              </a:solidFill>
              <a:latin typeface="Calibri"/>
              <a:ea typeface="Calibri"/>
              <a:cs typeface="Calibri"/>
              <a:sym typeface="Calibri"/>
            </a:endParaRPr>
          </a:p>
          <a:p>
            <a:pPr indent="-285750" lvl="0" marL="285750" marR="0" rtl="0" algn="l">
              <a:lnSpc>
                <a:spcPct val="90000"/>
              </a:lnSpc>
              <a:spcBef>
                <a:spcPts val="1000"/>
              </a:spcBef>
              <a:spcAft>
                <a:spcPts val="0"/>
              </a:spcAft>
              <a:buClr>
                <a:srgbClr val="000000"/>
              </a:buClr>
              <a:buSzPts val="2800"/>
              <a:buFont typeface="Calibri"/>
              <a:buChar char="•"/>
            </a:pPr>
            <a:r>
              <a:rPr b="0" i="0" lang="en-US" sz="2800" u="none" cap="none" strike="noStrike">
                <a:solidFill>
                  <a:srgbClr val="000000"/>
                </a:solidFill>
                <a:latin typeface="Calibri"/>
                <a:ea typeface="Calibri"/>
                <a:cs typeface="Calibri"/>
                <a:sym typeface="Calibri"/>
              </a:rPr>
              <a:t>Uurisid väliseid stiimuleid – virtuaalsed märgid</a:t>
            </a:r>
            <a:endParaRPr/>
          </a:p>
          <a:p>
            <a:pPr indent="-285750" lvl="0" marL="285750" marR="0" rtl="0" algn="l">
              <a:lnSpc>
                <a:spcPct val="90000"/>
              </a:lnSpc>
              <a:spcBef>
                <a:spcPts val="1000"/>
              </a:spcBef>
              <a:spcAft>
                <a:spcPts val="0"/>
              </a:spcAft>
              <a:buClr>
                <a:srgbClr val="000000"/>
              </a:buClr>
              <a:buSzPts val="2800"/>
              <a:buFont typeface="Calibri"/>
              <a:buChar char="•"/>
            </a:pPr>
            <a:r>
              <a:rPr b="0" i="0" lang="en-US" sz="2800" u="none" cap="none" strike="noStrike">
                <a:solidFill>
                  <a:srgbClr val="000000"/>
                </a:solidFill>
                <a:latin typeface="Calibri"/>
                <a:ea typeface="Calibri"/>
                <a:cs typeface="Calibri"/>
                <a:sym typeface="Calibri"/>
              </a:rPr>
              <a:t>60% doonoritest kasutab äppi</a:t>
            </a:r>
            <a:endParaRPr b="0" i="0" sz="2800" u="none" cap="none" strike="noStrike">
              <a:solidFill>
                <a:srgbClr val="000000"/>
              </a:solidFill>
              <a:latin typeface="Calibri"/>
              <a:ea typeface="Calibri"/>
              <a:cs typeface="Calibri"/>
              <a:sym typeface="Calibri"/>
            </a:endParaRPr>
          </a:p>
          <a:p>
            <a:pPr indent="-457200" lvl="1" marL="914400" marR="0" rtl="0" algn="l">
              <a:lnSpc>
                <a:spcPct val="90000"/>
              </a:lnSpc>
              <a:spcBef>
                <a:spcPts val="500"/>
              </a:spcBef>
              <a:spcAft>
                <a:spcPts val="0"/>
              </a:spcAft>
              <a:buClr>
                <a:srgbClr val="000000"/>
              </a:buClr>
              <a:buSzPts val="2800"/>
              <a:buFont typeface="Calibri"/>
              <a:buChar char="•"/>
            </a:pPr>
            <a:r>
              <a:rPr b="0" i="0" lang="en-US" sz="2800" u="none" cap="none" strike="noStrike">
                <a:solidFill>
                  <a:srgbClr val="000000"/>
                </a:solidFill>
                <a:latin typeface="Calibri"/>
                <a:ea typeface="Calibri"/>
                <a:cs typeface="Calibri"/>
                <a:sym typeface="Calibri"/>
              </a:rPr>
              <a:t>11% aktiivsed kasutajad</a:t>
            </a:r>
            <a:endParaRPr/>
          </a:p>
          <a:p>
            <a:pPr indent="-457200" lvl="1" marL="914400" marR="0" rtl="0" algn="l">
              <a:lnSpc>
                <a:spcPct val="90000"/>
              </a:lnSpc>
              <a:spcBef>
                <a:spcPts val="500"/>
              </a:spcBef>
              <a:spcAft>
                <a:spcPts val="0"/>
              </a:spcAft>
              <a:buClr>
                <a:srgbClr val="000000"/>
              </a:buClr>
              <a:buSzPts val="2800"/>
              <a:buFont typeface="Calibri"/>
              <a:buChar char="•"/>
            </a:pPr>
            <a:r>
              <a:rPr b="0" i="0" lang="en-US" sz="2800" u="none" cap="none" strike="noStrike">
                <a:solidFill>
                  <a:srgbClr val="000000"/>
                </a:solidFill>
                <a:latin typeface="Calibri"/>
                <a:ea typeface="Calibri"/>
                <a:cs typeface="Calibri"/>
                <a:sym typeface="Calibri"/>
              </a:rPr>
              <a:t>49% äpi kasutajad</a:t>
            </a:r>
            <a:endParaRPr/>
          </a:p>
          <a:p>
            <a:pPr indent="-457200" lvl="1" marL="914400" marR="0" rtl="0" algn="l">
              <a:lnSpc>
                <a:spcPct val="90000"/>
              </a:lnSpc>
              <a:spcBef>
                <a:spcPts val="500"/>
              </a:spcBef>
              <a:spcAft>
                <a:spcPts val="0"/>
              </a:spcAft>
              <a:buClr>
                <a:srgbClr val="000000"/>
              </a:buClr>
              <a:buSzPts val="2800"/>
              <a:buFont typeface="Calibri"/>
              <a:buChar char="•"/>
            </a:pPr>
            <a:r>
              <a:rPr b="0" i="0" lang="en-US" sz="2800" u="none" cap="none" strike="noStrike">
                <a:solidFill>
                  <a:srgbClr val="000000"/>
                </a:solidFill>
                <a:latin typeface="Calibri"/>
                <a:ea typeface="Calibri"/>
                <a:cs typeface="Calibri"/>
                <a:sym typeface="Calibri"/>
              </a:rPr>
              <a:t>40% ei kasuta äppi</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4F4F4F"/>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4F4F4F"/>
              </a:buClr>
              <a:buSzPts val="1400"/>
              <a:buFont typeface="Calibri"/>
              <a:buNone/>
            </a:pPr>
            <a:br>
              <a:rPr b="0" i="0" lang="en-US" sz="1400" u="none" cap="none" strike="noStrike">
                <a:solidFill>
                  <a:srgbClr val="4F4F4F"/>
                </a:solidFill>
                <a:latin typeface="Calibri"/>
                <a:ea typeface="Calibri"/>
                <a:cs typeface="Calibri"/>
                <a:sym typeface="Calibri"/>
              </a:rPr>
            </a:br>
            <a:br>
              <a:rPr b="0" i="0" lang="en-US" sz="1400" u="none" cap="none" strike="noStrike">
                <a:solidFill>
                  <a:srgbClr val="4F4F4F"/>
                </a:solidFill>
                <a:latin typeface="Calibri"/>
                <a:ea typeface="Calibri"/>
                <a:cs typeface="Calibri"/>
                <a:sym typeface="Calibri"/>
              </a:rPr>
            </a:br>
            <a:endParaRPr b="0" i="0" sz="1400" u="none" cap="none" strike="noStrike">
              <a:solidFill>
                <a:srgbClr val="4F4F4F"/>
              </a:solidFill>
              <a:latin typeface="Calibri"/>
              <a:ea typeface="Calibri"/>
              <a:cs typeface="Calibri"/>
              <a:sym typeface="Calibri"/>
            </a:endParaRPr>
          </a:p>
          <a:p>
            <a:pPr indent="-196850" lvl="0" marL="285750" marR="0" rtl="0" algn="l">
              <a:lnSpc>
                <a:spcPct val="90000"/>
              </a:lnSpc>
              <a:spcBef>
                <a:spcPts val="1000"/>
              </a:spcBef>
              <a:spcAft>
                <a:spcPts val="0"/>
              </a:spcAft>
              <a:buClr>
                <a:srgbClr val="4F4F4F"/>
              </a:buClr>
              <a:buSzPts val="1400"/>
              <a:buFont typeface="Calibri"/>
              <a:buNone/>
            </a:pPr>
            <a:r>
              <a:t/>
            </a:r>
            <a:endParaRPr b="1" i="0" sz="1400" u="none" cap="none" strike="noStrike">
              <a:solidFill>
                <a:srgbClr val="4F4F4F"/>
              </a:solidFill>
              <a:latin typeface="Calibri"/>
              <a:ea typeface="Calibri"/>
              <a:cs typeface="Calibri"/>
              <a:sym typeface="Calibri"/>
            </a:endParaRPr>
          </a:p>
          <a:p>
            <a:pPr indent="-196850" lvl="0" marL="285750" marR="0" rtl="0" algn="l">
              <a:lnSpc>
                <a:spcPct val="90000"/>
              </a:lnSpc>
              <a:spcBef>
                <a:spcPts val="1000"/>
              </a:spcBef>
              <a:spcAft>
                <a:spcPts val="0"/>
              </a:spcAft>
              <a:buClr>
                <a:srgbClr val="4F4F4F"/>
              </a:buClr>
              <a:buSzPts val="1400"/>
              <a:buFont typeface="Calibri"/>
              <a:buNone/>
            </a:pPr>
            <a:r>
              <a:t/>
            </a:r>
            <a:endParaRPr b="1" i="0" sz="1400" u="none" cap="none" strike="noStrike">
              <a:solidFill>
                <a:srgbClr val="4F4F4F"/>
              </a:solidFill>
              <a:latin typeface="Calibri"/>
              <a:ea typeface="Calibri"/>
              <a:cs typeface="Calibri"/>
              <a:sym typeface="Calibri"/>
            </a:endParaRPr>
          </a:p>
        </p:txBody>
      </p:sp>
      <p:pic>
        <p:nvPicPr>
          <p:cNvPr id="242" name="Google Shape;242;p11"/>
          <p:cNvPicPr preferRelativeResize="0"/>
          <p:nvPr/>
        </p:nvPicPr>
        <p:blipFill rotWithShape="1">
          <a:blip r:embed="rId3">
            <a:alphaModFix/>
          </a:blip>
          <a:srcRect b="0" l="0" r="0" t="0"/>
          <a:stretch/>
        </p:blipFill>
        <p:spPr>
          <a:xfrm>
            <a:off x="8896816" y="503316"/>
            <a:ext cx="3067208" cy="6115364"/>
          </a:xfrm>
          <a:prstGeom prst="rect">
            <a:avLst/>
          </a:prstGeom>
          <a:noFill/>
          <a:ln>
            <a:noFill/>
          </a:ln>
        </p:spPr>
      </p:pic>
      <p:pic>
        <p:nvPicPr>
          <p:cNvPr id="243" name="Google Shape;243;p11"/>
          <p:cNvPicPr preferRelativeResize="0"/>
          <p:nvPr/>
        </p:nvPicPr>
        <p:blipFill rotWithShape="1">
          <a:blip r:embed="rId4">
            <a:alphaModFix/>
          </a:blip>
          <a:srcRect b="0" l="0" r="0" t="0"/>
          <a:stretch/>
        </p:blipFill>
        <p:spPr>
          <a:xfrm>
            <a:off x="6370332" y="977827"/>
            <a:ext cx="1991433" cy="5391056"/>
          </a:xfrm>
          <a:prstGeom prst="rect">
            <a:avLst/>
          </a:prstGeom>
          <a:noFill/>
          <a:ln cap="flat" cmpd="sng" w="12700">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2"/>
          <p:cNvSpPr txBox="1"/>
          <p:nvPr>
            <p:ph idx="2" type="body"/>
          </p:nvPr>
        </p:nvSpPr>
        <p:spPr>
          <a:xfrm>
            <a:off x="560484" y="1404753"/>
            <a:ext cx="10810875" cy="58761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F4F4F"/>
              </a:buClr>
              <a:buSzPts val="1200"/>
              <a:buNone/>
            </a:pPr>
            <a:br>
              <a:rPr lang="en-US" sz="1200"/>
            </a:br>
            <a:br>
              <a:rPr lang="en-US" sz="1200"/>
            </a:br>
            <a:endParaRPr b="1" sz="1200"/>
          </a:p>
          <a:p>
            <a:pPr indent="-209550" lvl="0" marL="285750" rtl="0" algn="l">
              <a:lnSpc>
                <a:spcPct val="90000"/>
              </a:lnSpc>
              <a:spcBef>
                <a:spcPts val="1000"/>
              </a:spcBef>
              <a:spcAft>
                <a:spcPts val="0"/>
              </a:spcAft>
              <a:buClr>
                <a:srgbClr val="4F4F4F"/>
              </a:buClr>
              <a:buSzPts val="1200"/>
              <a:buFont typeface="Calibri"/>
              <a:buNone/>
            </a:pPr>
            <a:r>
              <a:t/>
            </a:r>
            <a:endParaRPr b="1" sz="1200"/>
          </a:p>
        </p:txBody>
      </p:sp>
      <p:sp>
        <p:nvSpPr>
          <p:cNvPr id="250" name="Google Shape;250;p12"/>
          <p:cNvSpPr txBox="1"/>
          <p:nvPr>
            <p:ph idx="1" type="body"/>
          </p:nvPr>
        </p:nvSpPr>
        <p:spPr>
          <a:xfrm>
            <a:off x="560484" y="351556"/>
            <a:ext cx="10810875" cy="49490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b="1" i="0" lang="en-US" sz="3200">
                <a:latin typeface="Calibri"/>
                <a:ea typeface="Calibri"/>
                <a:cs typeface="Calibri"/>
                <a:sym typeface="Calibri"/>
              </a:rPr>
              <a:t>Virtuaalsed märgid - Austria</a:t>
            </a:r>
            <a:endParaRPr sz="3200">
              <a:latin typeface="Calibri"/>
              <a:ea typeface="Calibri"/>
              <a:cs typeface="Calibri"/>
              <a:sym typeface="Calibri"/>
            </a:endParaRPr>
          </a:p>
        </p:txBody>
      </p:sp>
      <p:sp>
        <p:nvSpPr>
          <p:cNvPr id="251" name="Google Shape;251;p12"/>
          <p:cNvSpPr txBox="1"/>
          <p:nvPr/>
        </p:nvSpPr>
        <p:spPr>
          <a:xfrm>
            <a:off x="420598" y="1275444"/>
            <a:ext cx="10810875" cy="500528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2400"/>
              <a:buFont typeface="Calibri"/>
              <a:buNone/>
            </a:pPr>
            <a:r>
              <a:rPr b="1" i="0" lang="en-US" sz="2400" u="none" cap="none" strike="noStrike">
                <a:solidFill>
                  <a:srgbClr val="C00000"/>
                </a:solidFill>
                <a:latin typeface="Calibri"/>
                <a:ea typeface="Calibri"/>
                <a:cs typeface="Calibri"/>
                <a:sym typeface="Calibri"/>
              </a:rPr>
              <a:t>Regulaarsed märgid			Spetsiaalsed märgid</a:t>
            </a:r>
            <a:endParaRPr b="1" i="0" sz="2400" u="none" cap="none" strike="noStrike">
              <a:solidFill>
                <a:srgbClr val="C00000"/>
              </a:solidFill>
              <a:latin typeface="Calibri"/>
              <a:ea typeface="Calibri"/>
              <a:cs typeface="Calibri"/>
              <a:sym typeface="Calibri"/>
            </a:endParaRPr>
          </a:p>
          <a:p>
            <a:pPr indent="0" lvl="0" marL="0" marR="0" rtl="0" algn="l">
              <a:lnSpc>
                <a:spcPct val="90000"/>
              </a:lnSpc>
              <a:spcBef>
                <a:spcPts val="1000"/>
              </a:spcBef>
              <a:spcAft>
                <a:spcPts val="0"/>
              </a:spcAft>
              <a:buClr>
                <a:srgbClr val="4F4F4F"/>
              </a:buClr>
              <a:buSzPts val="1400"/>
              <a:buFont typeface="Calibri"/>
              <a:buNone/>
            </a:pPr>
            <a:br>
              <a:rPr b="0" i="0" lang="en-US" sz="1400" u="none" cap="none" strike="noStrike">
                <a:solidFill>
                  <a:srgbClr val="4F4F4F"/>
                </a:solidFill>
                <a:latin typeface="Calibri"/>
                <a:ea typeface="Calibri"/>
                <a:cs typeface="Calibri"/>
                <a:sym typeface="Calibri"/>
              </a:rPr>
            </a:br>
            <a:br>
              <a:rPr b="0" i="0" lang="en-US" sz="1400" u="none" cap="none" strike="noStrike">
                <a:solidFill>
                  <a:srgbClr val="4F4F4F"/>
                </a:solidFill>
                <a:latin typeface="Calibri"/>
                <a:ea typeface="Calibri"/>
                <a:cs typeface="Calibri"/>
                <a:sym typeface="Calibri"/>
              </a:rPr>
            </a:br>
            <a:endParaRPr b="0" i="0" sz="1400" u="none" cap="none" strike="noStrike">
              <a:solidFill>
                <a:srgbClr val="4F4F4F"/>
              </a:solidFill>
              <a:latin typeface="Calibri"/>
              <a:ea typeface="Calibri"/>
              <a:cs typeface="Calibri"/>
              <a:sym typeface="Calibri"/>
            </a:endParaRPr>
          </a:p>
          <a:p>
            <a:pPr indent="-196850" lvl="0" marL="285750" marR="0" rtl="0" algn="l">
              <a:lnSpc>
                <a:spcPct val="90000"/>
              </a:lnSpc>
              <a:spcBef>
                <a:spcPts val="1000"/>
              </a:spcBef>
              <a:spcAft>
                <a:spcPts val="0"/>
              </a:spcAft>
              <a:buClr>
                <a:srgbClr val="4F4F4F"/>
              </a:buClr>
              <a:buSzPts val="1400"/>
              <a:buFont typeface="Calibri"/>
              <a:buNone/>
            </a:pPr>
            <a:r>
              <a:t/>
            </a:r>
            <a:endParaRPr b="1" i="0" sz="1400" u="none" cap="none" strike="noStrike">
              <a:solidFill>
                <a:srgbClr val="4F4F4F"/>
              </a:solidFill>
              <a:latin typeface="Calibri"/>
              <a:ea typeface="Calibri"/>
              <a:cs typeface="Calibri"/>
              <a:sym typeface="Calibri"/>
            </a:endParaRPr>
          </a:p>
          <a:p>
            <a:pPr indent="-196850" lvl="0" marL="285750" marR="0" rtl="0" algn="l">
              <a:lnSpc>
                <a:spcPct val="90000"/>
              </a:lnSpc>
              <a:spcBef>
                <a:spcPts val="1000"/>
              </a:spcBef>
              <a:spcAft>
                <a:spcPts val="0"/>
              </a:spcAft>
              <a:buClr>
                <a:srgbClr val="4F4F4F"/>
              </a:buClr>
              <a:buSzPts val="1400"/>
              <a:buFont typeface="Calibri"/>
              <a:buNone/>
            </a:pPr>
            <a:r>
              <a:t/>
            </a:r>
            <a:endParaRPr b="1" i="0" sz="1400" u="none" cap="none" strike="noStrike">
              <a:solidFill>
                <a:srgbClr val="4F4F4F"/>
              </a:solidFill>
              <a:latin typeface="Calibri"/>
              <a:ea typeface="Calibri"/>
              <a:cs typeface="Calibri"/>
              <a:sym typeface="Calibri"/>
            </a:endParaRPr>
          </a:p>
        </p:txBody>
      </p:sp>
      <p:pic>
        <p:nvPicPr>
          <p:cNvPr id="252" name="Google Shape;252;p12"/>
          <p:cNvPicPr preferRelativeResize="0"/>
          <p:nvPr/>
        </p:nvPicPr>
        <p:blipFill rotWithShape="1">
          <a:blip r:embed="rId3">
            <a:alphaModFix/>
          </a:blip>
          <a:srcRect b="0" l="0" r="0" t="0"/>
          <a:stretch/>
        </p:blipFill>
        <p:spPr>
          <a:xfrm>
            <a:off x="106562" y="1782619"/>
            <a:ext cx="4881075" cy="2959858"/>
          </a:xfrm>
          <a:prstGeom prst="rect">
            <a:avLst/>
          </a:prstGeom>
          <a:noFill/>
          <a:ln>
            <a:noFill/>
          </a:ln>
        </p:spPr>
      </p:pic>
      <p:pic>
        <p:nvPicPr>
          <p:cNvPr id="253" name="Google Shape;253;p12"/>
          <p:cNvPicPr preferRelativeResize="0"/>
          <p:nvPr/>
        </p:nvPicPr>
        <p:blipFill rotWithShape="1">
          <a:blip r:embed="rId4">
            <a:alphaModFix/>
          </a:blip>
          <a:srcRect b="0" l="0" r="0" t="0"/>
          <a:stretch/>
        </p:blipFill>
        <p:spPr>
          <a:xfrm>
            <a:off x="4230254" y="2096147"/>
            <a:ext cx="7855183" cy="39153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3"/>
          <p:cNvSpPr txBox="1"/>
          <p:nvPr>
            <p:ph idx="2" type="body"/>
          </p:nvPr>
        </p:nvSpPr>
        <p:spPr>
          <a:xfrm>
            <a:off x="561773" y="1128572"/>
            <a:ext cx="10778776" cy="5421315"/>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rgbClr val="000000"/>
              </a:buClr>
              <a:buSzPts val="2800"/>
              <a:buFont typeface="Calibri"/>
              <a:buChar char="•"/>
            </a:pPr>
            <a:r>
              <a:rPr b="1" i="0" lang="en-US" sz="2800">
                <a:solidFill>
                  <a:srgbClr val="000000"/>
                </a:solidFill>
                <a:latin typeface="Calibri"/>
                <a:ea typeface="Calibri"/>
                <a:cs typeface="Calibri"/>
                <a:sym typeface="Calibri"/>
              </a:rPr>
              <a:t>Tulemused </a:t>
            </a:r>
            <a:endParaRPr/>
          </a:p>
          <a:p>
            <a:pPr indent="-285750" lvl="0" marL="285750" rtl="0" algn="l">
              <a:lnSpc>
                <a:spcPct val="90000"/>
              </a:lnSpc>
              <a:spcBef>
                <a:spcPts val="1000"/>
              </a:spcBef>
              <a:spcAft>
                <a:spcPts val="0"/>
              </a:spcAft>
              <a:buClr>
                <a:srgbClr val="000000"/>
              </a:buClr>
              <a:buSzPts val="2000"/>
              <a:buFont typeface="Calibri"/>
              <a:buChar char="•"/>
            </a:pPr>
            <a:r>
              <a:rPr b="0" i="0" lang="en-US">
                <a:solidFill>
                  <a:srgbClr val="000000"/>
                </a:solidFill>
                <a:latin typeface="Calibri"/>
                <a:ea typeface="Calibri"/>
                <a:cs typeface="Calibri"/>
                <a:sym typeface="Calibri"/>
              </a:rPr>
              <a:t>Doonoritest </a:t>
            </a:r>
            <a:r>
              <a:rPr b="1" i="0" lang="en-US">
                <a:solidFill>
                  <a:srgbClr val="000000"/>
                </a:solidFill>
                <a:latin typeface="Calibri"/>
                <a:ea typeface="Calibri"/>
                <a:cs typeface="Calibri"/>
                <a:sym typeface="Calibri"/>
              </a:rPr>
              <a:t>11% kogub aktiivselt märke</a:t>
            </a:r>
            <a:r>
              <a:rPr b="0" i="0" lang="en-US">
                <a:solidFill>
                  <a:srgbClr val="000000"/>
                </a:solidFill>
                <a:latin typeface="Calibri"/>
                <a:ea typeface="Calibri"/>
                <a:cs typeface="Calibri"/>
                <a:sym typeface="Calibri"/>
              </a:rPr>
              <a:t>, mis on 15 431 annetust. Keskmiselt on selle </a:t>
            </a:r>
            <a:r>
              <a:rPr b="1" i="0" lang="en-US">
                <a:solidFill>
                  <a:srgbClr val="000000"/>
                </a:solidFill>
                <a:latin typeface="Calibri"/>
                <a:ea typeface="Calibri"/>
                <a:cs typeface="Calibri"/>
                <a:sym typeface="Calibri"/>
              </a:rPr>
              <a:t>rühma kahe annetuse vahel 144 päeva. </a:t>
            </a:r>
            <a:endParaRPr/>
          </a:p>
          <a:p>
            <a:pPr indent="-285750" lvl="0" marL="285750" rtl="0" algn="l">
              <a:lnSpc>
                <a:spcPct val="90000"/>
              </a:lnSpc>
              <a:spcBef>
                <a:spcPts val="1000"/>
              </a:spcBef>
              <a:spcAft>
                <a:spcPts val="0"/>
              </a:spcAft>
              <a:buClr>
                <a:srgbClr val="000000"/>
              </a:buClr>
              <a:buSzPts val="2000"/>
              <a:buFont typeface="Calibri"/>
              <a:buChar char="•"/>
            </a:pPr>
            <a:r>
              <a:rPr lang="en-US">
                <a:solidFill>
                  <a:srgbClr val="000000"/>
                </a:solidFill>
                <a:latin typeface="Calibri"/>
                <a:ea typeface="Calibri"/>
                <a:cs typeface="Calibri"/>
                <a:sym typeface="Calibri"/>
              </a:rPr>
              <a:t>Aktiivsed märkide kogujad</a:t>
            </a:r>
            <a:r>
              <a:rPr b="0" i="0" lang="en-US">
                <a:solidFill>
                  <a:srgbClr val="000000"/>
                </a:solidFill>
                <a:latin typeface="Calibri"/>
                <a:ea typeface="Calibri"/>
                <a:cs typeface="Calibri"/>
                <a:sym typeface="Calibri"/>
              </a:rPr>
              <a:t> annetavad regulaarsemalt kui kaks teist rühma (</a:t>
            </a:r>
            <a:r>
              <a:rPr b="1" i="0" lang="en-US">
                <a:solidFill>
                  <a:srgbClr val="000000"/>
                </a:solidFill>
                <a:latin typeface="Calibri"/>
                <a:ea typeface="Calibri"/>
                <a:cs typeface="Calibri"/>
                <a:sym typeface="Calibri"/>
              </a:rPr>
              <a:t>175</a:t>
            </a:r>
            <a:r>
              <a:rPr b="0" i="0" lang="en-US">
                <a:solidFill>
                  <a:srgbClr val="000000"/>
                </a:solidFill>
                <a:latin typeface="Calibri"/>
                <a:ea typeface="Calibri"/>
                <a:cs typeface="Calibri"/>
                <a:sym typeface="Calibri"/>
              </a:rPr>
              <a:t> päeva </a:t>
            </a:r>
            <a:r>
              <a:rPr lang="en-US">
                <a:solidFill>
                  <a:srgbClr val="000000"/>
                </a:solidFill>
                <a:latin typeface="Calibri"/>
                <a:ea typeface="Calibri"/>
                <a:cs typeface="Calibri"/>
                <a:sym typeface="Calibri"/>
              </a:rPr>
              <a:t>ä</a:t>
            </a:r>
            <a:r>
              <a:rPr b="0" i="0" lang="en-US">
                <a:solidFill>
                  <a:srgbClr val="000000"/>
                </a:solidFill>
                <a:latin typeface="Calibri"/>
                <a:ea typeface="Calibri"/>
                <a:cs typeface="Calibri"/>
                <a:sym typeface="Calibri"/>
              </a:rPr>
              <a:t>pi kasutajad, </a:t>
            </a:r>
            <a:r>
              <a:rPr b="1" i="0" lang="en-US">
                <a:solidFill>
                  <a:srgbClr val="000000"/>
                </a:solidFill>
                <a:latin typeface="Calibri"/>
                <a:ea typeface="Calibri"/>
                <a:cs typeface="Calibri"/>
                <a:sym typeface="Calibri"/>
              </a:rPr>
              <a:t>197</a:t>
            </a:r>
            <a:r>
              <a:rPr b="0" i="0" lang="en-US">
                <a:solidFill>
                  <a:srgbClr val="000000"/>
                </a:solidFill>
                <a:latin typeface="Calibri"/>
                <a:ea typeface="Calibri"/>
                <a:cs typeface="Calibri"/>
                <a:sym typeface="Calibri"/>
              </a:rPr>
              <a:t> päeva äppi ei kasuta).</a:t>
            </a:r>
            <a:endParaRPr/>
          </a:p>
          <a:p>
            <a:pPr indent="-285750" lvl="0" marL="285750" rtl="0" algn="l">
              <a:lnSpc>
                <a:spcPct val="90000"/>
              </a:lnSpc>
              <a:spcBef>
                <a:spcPts val="1000"/>
              </a:spcBef>
              <a:spcAft>
                <a:spcPts val="0"/>
              </a:spcAft>
              <a:buClr>
                <a:srgbClr val="000000"/>
              </a:buClr>
              <a:buSzPts val="2000"/>
              <a:buFont typeface="Calibri"/>
              <a:buChar char="•"/>
            </a:pPr>
            <a:r>
              <a:rPr b="1" lang="en-US">
                <a:solidFill>
                  <a:srgbClr val="000000"/>
                </a:solidFill>
                <a:latin typeface="Calibri"/>
                <a:ea typeface="Calibri"/>
                <a:cs typeface="Calibri"/>
                <a:sym typeface="Calibri"/>
              </a:rPr>
              <a:t>E</a:t>
            </a:r>
            <a:r>
              <a:rPr b="1" i="0" lang="en-US">
                <a:solidFill>
                  <a:srgbClr val="000000"/>
                </a:solidFill>
                <a:latin typeface="Calibri"/>
                <a:ea typeface="Calibri"/>
                <a:cs typeface="Calibri"/>
                <a:sym typeface="Calibri"/>
              </a:rPr>
              <a:t>smaste doonorite osakaal on suurem mõlemas äppi kasutavas rühmas </a:t>
            </a:r>
            <a:r>
              <a:rPr b="0" i="0" lang="en-US">
                <a:solidFill>
                  <a:srgbClr val="000000"/>
                </a:solidFill>
                <a:latin typeface="Calibri"/>
                <a:ea typeface="Calibri"/>
                <a:cs typeface="Calibri"/>
                <a:sym typeface="Calibri"/>
              </a:rPr>
              <a:t>(16,9% ja 18,1% võrreldes 12,3%-ga, kes äppi ei kasuta).</a:t>
            </a:r>
            <a:endParaRPr/>
          </a:p>
          <a:p>
            <a:pPr indent="-285750" lvl="0" marL="285750" rtl="0" algn="l">
              <a:lnSpc>
                <a:spcPct val="90000"/>
              </a:lnSpc>
              <a:spcBef>
                <a:spcPts val="1000"/>
              </a:spcBef>
              <a:spcAft>
                <a:spcPts val="0"/>
              </a:spcAft>
              <a:buClr>
                <a:srgbClr val="000000"/>
              </a:buClr>
              <a:buSzPts val="2000"/>
              <a:buFont typeface="Calibri"/>
              <a:buChar char="•"/>
            </a:pPr>
            <a:r>
              <a:rPr b="0" i="0" lang="en-US">
                <a:solidFill>
                  <a:srgbClr val="000000"/>
                </a:solidFill>
                <a:latin typeface="Calibri"/>
                <a:ea typeface="Calibri"/>
                <a:cs typeface="Calibri"/>
                <a:sym typeface="Calibri"/>
              </a:rPr>
              <a:t>Äpi kasutajate ja aktiivsete kasutajate rühmal oli sarnane tagasisaatmiste % (</a:t>
            </a:r>
            <a:r>
              <a:rPr b="1" i="0" lang="en-US">
                <a:solidFill>
                  <a:srgbClr val="000000"/>
                </a:solidFill>
                <a:latin typeface="Calibri"/>
                <a:ea typeface="Calibri"/>
                <a:cs typeface="Calibri"/>
                <a:sym typeface="Calibri"/>
              </a:rPr>
              <a:t>5,4%</a:t>
            </a:r>
            <a:r>
              <a:rPr b="0" i="0" lang="en-US">
                <a:solidFill>
                  <a:srgbClr val="000000"/>
                </a:solidFill>
                <a:latin typeface="Calibri"/>
                <a:ea typeface="Calibri"/>
                <a:cs typeface="Calibri"/>
                <a:sym typeface="Calibri"/>
              </a:rPr>
              <a:t> ja </a:t>
            </a:r>
            <a:r>
              <a:rPr b="1" i="0" lang="en-US">
                <a:solidFill>
                  <a:srgbClr val="000000"/>
                </a:solidFill>
                <a:latin typeface="Calibri"/>
                <a:ea typeface="Calibri"/>
                <a:cs typeface="Calibri"/>
                <a:sym typeface="Calibri"/>
              </a:rPr>
              <a:t>7,7%</a:t>
            </a:r>
            <a:r>
              <a:rPr b="0" i="0" lang="en-US">
                <a:solidFill>
                  <a:srgbClr val="000000"/>
                </a:solidFill>
                <a:latin typeface="Calibri"/>
                <a:ea typeface="Calibri"/>
                <a:cs typeface="Calibri"/>
                <a:sym typeface="Calibri"/>
              </a:rPr>
              <a:t>), samas kui tavapärase paberküsimustiku kasutajatel oli see määr kõrgem, </a:t>
            </a:r>
            <a:r>
              <a:rPr b="1" i="0" lang="en-US">
                <a:solidFill>
                  <a:srgbClr val="000000"/>
                </a:solidFill>
                <a:latin typeface="Calibri"/>
                <a:ea typeface="Calibri"/>
                <a:cs typeface="Calibri"/>
                <a:sym typeface="Calibri"/>
              </a:rPr>
              <a:t>22,4%</a:t>
            </a:r>
            <a:r>
              <a:rPr b="0" i="0" lang="en-US">
                <a:solidFill>
                  <a:srgbClr val="000000"/>
                </a:solidFill>
                <a:latin typeface="Calibri"/>
                <a:ea typeface="Calibri"/>
                <a:cs typeface="Calibri"/>
                <a:sym typeface="Calibri"/>
              </a:rPr>
              <a:t>.</a:t>
            </a:r>
            <a:endParaRPr/>
          </a:p>
          <a:p>
            <a:pPr indent="127000" lvl="0" marL="0" marR="0" rtl="0" algn="l">
              <a:lnSpc>
                <a:spcPct val="90000"/>
              </a:lnSpc>
              <a:spcBef>
                <a:spcPts val="0"/>
              </a:spcBef>
              <a:spcAft>
                <a:spcPts val="0"/>
              </a:spcAft>
              <a:buClr>
                <a:srgbClr val="4F4F4F"/>
              </a:buClr>
              <a:buSzPts val="2000"/>
              <a:buNone/>
            </a:pPr>
            <a:r>
              <a:t/>
            </a:r>
            <a:endParaRPr b="1" sz="2000">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Kasu:</a:t>
            </a:r>
            <a:endParaRPr/>
          </a:p>
          <a:p>
            <a:pPr indent="-285750" lvl="0" marL="285750" marR="0" rtl="0" algn="l">
              <a:lnSpc>
                <a:spcPct val="90000"/>
              </a:lnSpc>
              <a:spcBef>
                <a:spcPts val="10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Märgised on kulutõhusad</a:t>
            </a:r>
            <a:endParaRPr/>
          </a:p>
          <a:p>
            <a:pPr indent="-285750" lvl="0" marL="285750" marR="0" rtl="0" algn="l">
              <a:lnSpc>
                <a:spcPct val="90000"/>
              </a:lnSpc>
              <a:spcBef>
                <a:spcPts val="100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Hea lisa teistele meenetele</a:t>
            </a:r>
            <a:endParaRPr b="0" i="0" sz="2000" u="none" cap="none" strike="noStrike">
              <a:solidFill>
                <a:schemeClr val="dk1"/>
              </a:solidFill>
              <a:latin typeface="Calibri"/>
              <a:ea typeface="Calibri"/>
              <a:cs typeface="Calibri"/>
              <a:sym typeface="Calibri"/>
            </a:endParaRPr>
          </a:p>
          <a:p>
            <a:pPr indent="-285750" lvl="0" marL="285750" marR="0" rtl="0" algn="l">
              <a:lnSpc>
                <a:spcPct val="90000"/>
              </a:lnSpc>
              <a:spcBef>
                <a:spcPts val="10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Atraktiivne noortele doonoritele</a:t>
            </a:r>
            <a:endParaRPr/>
          </a:p>
          <a:p>
            <a:pPr indent="-285750" lvl="0" marL="285750" marR="0" rtl="0" algn="l">
              <a:lnSpc>
                <a:spcPct val="90000"/>
              </a:lnSpc>
              <a:spcBef>
                <a:spcPts val="10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Doonorid tulevad tihedamini tagasi</a:t>
            </a:r>
            <a:endParaRPr/>
          </a:p>
          <a:p>
            <a:pPr indent="-158750" lvl="0" marL="285750" rtl="0" algn="l">
              <a:lnSpc>
                <a:spcPct val="90000"/>
              </a:lnSpc>
              <a:spcBef>
                <a:spcPts val="1000"/>
              </a:spcBef>
              <a:spcAft>
                <a:spcPts val="0"/>
              </a:spcAft>
              <a:buClr>
                <a:srgbClr val="4F4F4F"/>
              </a:buClr>
              <a:buSzPts val="2000"/>
              <a:buFont typeface="Calibri"/>
              <a:buNone/>
            </a:pPr>
            <a:r>
              <a:t/>
            </a:r>
            <a:endParaRPr b="1">
              <a:latin typeface="Calibri"/>
              <a:ea typeface="Calibri"/>
              <a:cs typeface="Calibri"/>
              <a:sym typeface="Calibri"/>
            </a:endParaRPr>
          </a:p>
        </p:txBody>
      </p:sp>
      <p:sp>
        <p:nvSpPr>
          <p:cNvPr id="260" name="Google Shape;260;p13"/>
          <p:cNvSpPr txBox="1"/>
          <p:nvPr>
            <p:ph idx="1" type="body"/>
          </p:nvPr>
        </p:nvSpPr>
        <p:spPr>
          <a:xfrm>
            <a:off x="561773" y="308113"/>
            <a:ext cx="10939665" cy="5353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b="1" i="0" lang="en-US" sz="3200">
                <a:latin typeface="Calibri"/>
                <a:ea typeface="Calibri"/>
                <a:cs typeface="Calibri"/>
                <a:sym typeface="Calibri"/>
              </a:rPr>
              <a:t>Virtuaalsed märgid - Austria</a:t>
            </a:r>
            <a:endParaRPr sz="32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4"/>
          <p:cNvSpPr txBox="1"/>
          <p:nvPr>
            <p:ph idx="2" type="body"/>
          </p:nvPr>
        </p:nvSpPr>
        <p:spPr>
          <a:xfrm>
            <a:off x="561772" y="1468675"/>
            <a:ext cx="10614991" cy="4443043"/>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rgbClr val="000000"/>
              </a:buClr>
              <a:buSzPts val="2800"/>
              <a:buFont typeface="Calibri"/>
              <a:buChar char="•"/>
            </a:pPr>
            <a:r>
              <a:rPr b="1" i="0" lang="en-US" sz="2800">
                <a:solidFill>
                  <a:srgbClr val="000000"/>
                </a:solidFill>
                <a:latin typeface="Calibri"/>
                <a:ea typeface="Calibri"/>
                <a:cs typeface="Calibri"/>
                <a:sym typeface="Calibri"/>
              </a:rPr>
              <a:t>Tulemused - </a:t>
            </a:r>
            <a:r>
              <a:rPr b="0" i="0" lang="en-US" sz="2600">
                <a:solidFill>
                  <a:srgbClr val="000000"/>
                </a:solidFill>
                <a:latin typeface="Calibri"/>
                <a:ea typeface="Calibri"/>
                <a:cs typeface="Calibri"/>
                <a:sym typeface="Calibri"/>
              </a:rPr>
              <a:t>17 riigist saadud 18 täieliku küsitluse vastuse põhjal:</a:t>
            </a:r>
            <a:endParaRPr/>
          </a:p>
          <a:p>
            <a:pPr indent="-457200" lvl="1" marL="914400" rtl="0" algn="l">
              <a:lnSpc>
                <a:spcPct val="90000"/>
              </a:lnSpc>
              <a:spcBef>
                <a:spcPts val="500"/>
              </a:spcBef>
              <a:spcAft>
                <a:spcPts val="0"/>
              </a:spcAft>
              <a:buClr>
                <a:srgbClr val="000000"/>
              </a:buClr>
              <a:buSzPts val="2600"/>
              <a:buChar char="•"/>
            </a:pPr>
            <a:r>
              <a:rPr b="0" i="0" lang="en-US" sz="2600">
                <a:solidFill>
                  <a:srgbClr val="000000"/>
                </a:solidFill>
                <a:latin typeface="Calibri"/>
                <a:ea typeface="Calibri"/>
                <a:cs typeface="Calibri"/>
                <a:sym typeface="Calibri"/>
              </a:rPr>
              <a:t>Aastased annetuste limiidid varieeruvad </a:t>
            </a:r>
            <a:r>
              <a:rPr b="1" i="0" lang="en-US" sz="2600">
                <a:solidFill>
                  <a:srgbClr val="000000"/>
                </a:solidFill>
                <a:latin typeface="Calibri"/>
                <a:ea typeface="Calibri"/>
                <a:cs typeface="Calibri"/>
                <a:sym typeface="Calibri"/>
              </a:rPr>
              <a:t>12 annetusest </a:t>
            </a:r>
            <a:r>
              <a:rPr b="0" i="0" lang="en-US" sz="2600">
                <a:solidFill>
                  <a:srgbClr val="000000"/>
                </a:solidFill>
                <a:latin typeface="Calibri"/>
                <a:ea typeface="Calibri"/>
                <a:cs typeface="Calibri"/>
                <a:sym typeface="Calibri"/>
              </a:rPr>
              <a:t>(Luksemburg) 26 annetuseni (Holland), 60 annetuseni (Saksamaa) ja </a:t>
            </a:r>
            <a:r>
              <a:rPr b="1" i="0" lang="en-US" sz="2600">
                <a:solidFill>
                  <a:srgbClr val="000000"/>
                </a:solidFill>
                <a:latin typeface="Calibri"/>
                <a:ea typeface="Calibri"/>
                <a:cs typeface="Calibri"/>
                <a:sym typeface="Calibri"/>
              </a:rPr>
              <a:t>104 annetuseni </a:t>
            </a:r>
            <a:r>
              <a:rPr b="0" i="0" lang="en-US" sz="2600">
                <a:solidFill>
                  <a:srgbClr val="000000"/>
                </a:solidFill>
                <a:latin typeface="Calibri"/>
                <a:ea typeface="Calibri"/>
                <a:cs typeface="Calibri"/>
                <a:sym typeface="Calibri"/>
              </a:rPr>
              <a:t>(USA). Minimaalne annetuste intervall oli </a:t>
            </a:r>
            <a:r>
              <a:rPr b="1" i="0" lang="en-US" sz="2600">
                <a:solidFill>
                  <a:srgbClr val="000000"/>
                </a:solidFill>
                <a:latin typeface="Calibri"/>
                <a:ea typeface="Calibri"/>
                <a:cs typeface="Calibri"/>
                <a:sym typeface="Calibri"/>
              </a:rPr>
              <a:t>2–28 päeva</a:t>
            </a:r>
            <a:r>
              <a:rPr b="0" i="0" lang="en-US" sz="2600">
                <a:solidFill>
                  <a:srgbClr val="000000"/>
                </a:solidFill>
                <a:latin typeface="Calibri"/>
                <a:ea typeface="Calibri"/>
                <a:cs typeface="Calibri"/>
                <a:sym typeface="Calibri"/>
              </a:rPr>
              <a:t>.</a:t>
            </a:r>
            <a:endParaRPr/>
          </a:p>
          <a:p>
            <a:pPr indent="-457200" lvl="1" marL="914400" rtl="0" algn="l">
              <a:lnSpc>
                <a:spcPct val="90000"/>
              </a:lnSpc>
              <a:spcBef>
                <a:spcPts val="500"/>
              </a:spcBef>
              <a:spcAft>
                <a:spcPts val="0"/>
              </a:spcAft>
              <a:buClr>
                <a:srgbClr val="000000"/>
              </a:buClr>
              <a:buSzPts val="2600"/>
              <a:buChar char="•"/>
            </a:pPr>
            <a:r>
              <a:rPr b="0" i="0" lang="en-US" sz="2600">
                <a:solidFill>
                  <a:srgbClr val="000000"/>
                </a:solidFill>
                <a:latin typeface="Calibri"/>
                <a:ea typeface="Calibri"/>
                <a:cs typeface="Calibri"/>
                <a:sym typeface="Calibri"/>
              </a:rPr>
              <a:t>Annetuste protseduurid (seadmed, mahupiirang, voolukiirused, tsitraadipõhised antikoagulandid) varieerusid organisatsioonides.</a:t>
            </a:r>
            <a:endParaRPr/>
          </a:p>
          <a:p>
            <a:pPr indent="-457200" lvl="1" marL="914400" rtl="0" algn="l">
              <a:lnSpc>
                <a:spcPct val="90000"/>
              </a:lnSpc>
              <a:spcBef>
                <a:spcPts val="500"/>
              </a:spcBef>
              <a:spcAft>
                <a:spcPts val="0"/>
              </a:spcAft>
              <a:buClr>
                <a:srgbClr val="000000"/>
              </a:buClr>
              <a:buSzPts val="2600"/>
              <a:buChar char="•"/>
            </a:pPr>
            <a:r>
              <a:rPr b="0" i="0" lang="en-US" sz="2600">
                <a:solidFill>
                  <a:srgbClr val="000000"/>
                </a:solidFill>
                <a:latin typeface="Calibri"/>
                <a:ea typeface="Calibri"/>
                <a:cs typeface="Calibri"/>
                <a:sym typeface="Calibri"/>
              </a:rPr>
              <a:t>Kõik organisatsioonid hindasid valkude koguhulka (erinevate piirangutega).</a:t>
            </a:r>
            <a:endParaRPr/>
          </a:p>
          <a:p>
            <a:pPr indent="-285750" lvl="0" marL="285750" rtl="0" algn="l">
              <a:lnSpc>
                <a:spcPct val="90000"/>
              </a:lnSpc>
              <a:spcBef>
                <a:spcPts val="1000"/>
              </a:spcBef>
              <a:spcAft>
                <a:spcPts val="0"/>
              </a:spcAft>
              <a:buClr>
                <a:srgbClr val="000000"/>
              </a:buClr>
              <a:buSzPts val="2600"/>
              <a:buFont typeface="Calibri"/>
              <a:buChar char="•"/>
            </a:pPr>
            <a:r>
              <a:rPr b="0" i="0" lang="en-US" sz="2600">
                <a:solidFill>
                  <a:srgbClr val="000000"/>
                </a:solidFill>
                <a:latin typeface="Calibri"/>
                <a:ea typeface="Calibri"/>
                <a:cs typeface="Calibri"/>
                <a:sym typeface="Calibri"/>
              </a:rPr>
              <a:t>Uuringu ulatuse ülevaates tuvastati </a:t>
            </a:r>
            <a:r>
              <a:rPr b="1" i="0" lang="en-US" sz="2600">
                <a:solidFill>
                  <a:srgbClr val="000000"/>
                </a:solidFill>
                <a:latin typeface="Calibri"/>
                <a:ea typeface="Calibri"/>
                <a:cs typeface="Calibri"/>
                <a:sym typeface="Calibri"/>
              </a:rPr>
              <a:t>94 teadusartiklit </a:t>
            </a:r>
            <a:r>
              <a:rPr b="0" i="0" lang="en-US" sz="2600">
                <a:solidFill>
                  <a:srgbClr val="000000"/>
                </a:solidFill>
                <a:latin typeface="Calibri"/>
                <a:ea typeface="Calibri"/>
                <a:cs typeface="Calibri"/>
                <a:sym typeface="Calibri"/>
              </a:rPr>
              <a:t>ja 5 käimasoleva uuringu registreeringut, millest 90% olid vaatlusuuringud.</a:t>
            </a:r>
            <a:br>
              <a:rPr lang="en-US">
                <a:latin typeface="Calibri"/>
                <a:ea typeface="Calibri"/>
                <a:cs typeface="Calibri"/>
                <a:sym typeface="Calibri"/>
              </a:rPr>
            </a:br>
            <a:endParaRPr>
              <a:latin typeface="Calibri"/>
              <a:ea typeface="Calibri"/>
              <a:cs typeface="Calibri"/>
              <a:sym typeface="Calibri"/>
            </a:endParaRPr>
          </a:p>
          <a:p>
            <a:pPr indent="-158750" lvl="0" marL="285750" rtl="0" algn="l">
              <a:lnSpc>
                <a:spcPct val="90000"/>
              </a:lnSpc>
              <a:spcBef>
                <a:spcPts val="1000"/>
              </a:spcBef>
              <a:spcAft>
                <a:spcPts val="0"/>
              </a:spcAft>
              <a:buClr>
                <a:srgbClr val="4F4F4F"/>
              </a:buClr>
              <a:buSzPts val="2000"/>
              <a:buFont typeface="Calibri"/>
              <a:buNone/>
            </a:pPr>
            <a:r>
              <a:t/>
            </a:r>
            <a:endParaRPr b="1"/>
          </a:p>
          <a:p>
            <a:pPr indent="-285750" lvl="0" marL="285750" rtl="0" algn="l">
              <a:lnSpc>
                <a:spcPct val="90000"/>
              </a:lnSpc>
              <a:spcBef>
                <a:spcPts val="1000"/>
              </a:spcBef>
              <a:spcAft>
                <a:spcPts val="0"/>
              </a:spcAft>
              <a:buClr>
                <a:srgbClr val="4F4F4F"/>
              </a:buClr>
              <a:buSzPts val="2000"/>
              <a:buFont typeface="Calibri"/>
              <a:buChar char="•"/>
            </a:pPr>
            <a:r>
              <a:rPr lang="en-US" u="sng">
                <a:solidFill>
                  <a:schemeClr val="hlink"/>
                </a:solidFill>
                <a:hlinkClick r:id="rId3"/>
              </a:rPr>
              <a:t>Resources - Supply Project</a:t>
            </a:r>
            <a:endParaRPr b="1"/>
          </a:p>
        </p:txBody>
      </p:sp>
      <p:sp>
        <p:nvSpPr>
          <p:cNvPr id="267" name="Google Shape;267;p14"/>
          <p:cNvSpPr txBox="1"/>
          <p:nvPr>
            <p:ph idx="1" type="body"/>
          </p:nvPr>
        </p:nvSpPr>
        <p:spPr>
          <a:xfrm>
            <a:off x="561772" y="268357"/>
            <a:ext cx="10939665" cy="63668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lang="en-US" sz="3200">
                <a:latin typeface="Calibri"/>
                <a:ea typeface="Calibri"/>
                <a:cs typeface="Calibri"/>
                <a:sym typeface="Calibri"/>
              </a:rPr>
              <a:t>P</a:t>
            </a:r>
            <a:r>
              <a:rPr b="1" i="0" lang="en-US" sz="3200">
                <a:latin typeface="Calibri"/>
                <a:ea typeface="Calibri"/>
                <a:cs typeface="Calibri"/>
                <a:sym typeface="Calibri"/>
              </a:rPr>
              <a:t>lasmafereesi sagedus?</a:t>
            </a:r>
            <a:r>
              <a:rPr lang="en-US" sz="3200">
                <a:latin typeface="Calibri"/>
                <a:ea typeface="Calibri"/>
                <a:cs typeface="Calibri"/>
                <a:sym typeface="Calibri"/>
              </a:rPr>
              <a:t> </a:t>
            </a:r>
            <a:r>
              <a:rPr b="1" i="0" lang="en-US" sz="3200">
                <a:latin typeface="Calibri"/>
                <a:ea typeface="Calibri"/>
                <a:cs typeface="Calibri"/>
                <a:sym typeface="Calibri"/>
              </a:rPr>
              <a:t>SUPPLY projekt</a:t>
            </a:r>
            <a:endParaRPr sz="3200">
              <a:latin typeface="Calibri"/>
              <a:ea typeface="Calibri"/>
              <a:cs typeface="Calibri"/>
              <a:sym typeface="Calibri"/>
            </a:endParaRPr>
          </a:p>
        </p:txBody>
      </p:sp>
      <p:pic>
        <p:nvPicPr>
          <p:cNvPr id="268" name="Google Shape;268;p14"/>
          <p:cNvPicPr preferRelativeResize="0"/>
          <p:nvPr/>
        </p:nvPicPr>
        <p:blipFill rotWithShape="1">
          <a:blip r:embed="rId4">
            <a:alphaModFix/>
          </a:blip>
          <a:srcRect b="0" l="0" r="0" t="0"/>
          <a:stretch/>
        </p:blipFill>
        <p:spPr>
          <a:xfrm>
            <a:off x="10041898" y="0"/>
            <a:ext cx="2067213" cy="12003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5"/>
          <p:cNvSpPr txBox="1"/>
          <p:nvPr>
            <p:ph idx="2" type="body"/>
          </p:nvPr>
        </p:nvSpPr>
        <p:spPr>
          <a:xfrm>
            <a:off x="770074" y="1405662"/>
            <a:ext cx="10810875" cy="5595982"/>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rgbClr val="000000"/>
              </a:buClr>
              <a:buSzPts val="2800"/>
              <a:buFont typeface="Calibri"/>
              <a:buChar char="•"/>
            </a:pPr>
            <a:r>
              <a:rPr b="1" i="0" lang="en-US" sz="2800">
                <a:solidFill>
                  <a:srgbClr val="000000"/>
                </a:solidFill>
                <a:latin typeface="Calibri"/>
                <a:ea typeface="Calibri"/>
                <a:cs typeface="Calibri"/>
                <a:sym typeface="Calibri"/>
              </a:rPr>
              <a:t>Soovitused</a:t>
            </a:r>
            <a:endParaRPr b="1" i="0" sz="2800">
              <a:solidFill>
                <a:srgbClr val="000000"/>
              </a:solidFill>
              <a:latin typeface="Calibri"/>
              <a:ea typeface="Calibri"/>
              <a:cs typeface="Calibri"/>
              <a:sym typeface="Calibri"/>
            </a:endParaRPr>
          </a:p>
          <a:p>
            <a:pPr indent="-285750" lvl="0" marL="285750" rtl="0" algn="l">
              <a:lnSpc>
                <a:spcPct val="90000"/>
              </a:lnSpc>
              <a:spcBef>
                <a:spcPts val="1000"/>
              </a:spcBef>
              <a:spcAft>
                <a:spcPts val="0"/>
              </a:spcAft>
              <a:buClr>
                <a:srgbClr val="000000"/>
              </a:buClr>
              <a:buSzPts val="2400"/>
              <a:buFont typeface="Calibri"/>
              <a:buChar char="•"/>
            </a:pPr>
            <a:r>
              <a:rPr b="1" i="0" lang="en-US" sz="2400">
                <a:solidFill>
                  <a:srgbClr val="000000"/>
                </a:solidFill>
                <a:latin typeface="Calibri"/>
                <a:ea typeface="Calibri"/>
                <a:cs typeface="Calibri"/>
                <a:sym typeface="Calibri"/>
              </a:rPr>
              <a:t>Maksimaalselt kaks plasmaannetust kuus</a:t>
            </a:r>
            <a:r>
              <a:rPr i="0" lang="en-US" sz="2400">
                <a:solidFill>
                  <a:srgbClr val="000000"/>
                </a:solidFill>
                <a:latin typeface="Calibri"/>
                <a:ea typeface="Calibri"/>
                <a:cs typeface="Calibri"/>
                <a:sym typeface="Calibri"/>
              </a:rPr>
              <a:t>, kuni on piisavalt tõendeid sagedasema annetamise ohutuse kohta. </a:t>
            </a:r>
            <a:endParaRPr i="0" sz="2400">
              <a:solidFill>
                <a:srgbClr val="000000"/>
              </a:solidFill>
              <a:latin typeface="Calibri"/>
              <a:ea typeface="Calibri"/>
              <a:cs typeface="Calibri"/>
              <a:sym typeface="Calibri"/>
            </a:endParaRPr>
          </a:p>
          <a:p>
            <a:pPr indent="-285750" lvl="0" marL="285750" rtl="0" algn="l">
              <a:lnSpc>
                <a:spcPct val="90000"/>
              </a:lnSpc>
              <a:spcBef>
                <a:spcPts val="1000"/>
              </a:spcBef>
              <a:spcAft>
                <a:spcPts val="0"/>
              </a:spcAft>
              <a:buClr>
                <a:srgbClr val="000000"/>
              </a:buClr>
              <a:buSzPts val="2400"/>
              <a:buFont typeface="Calibri"/>
              <a:buChar char="•"/>
            </a:pPr>
            <a:r>
              <a:rPr i="0" lang="en-US" sz="2400">
                <a:solidFill>
                  <a:srgbClr val="000000"/>
                </a:solidFill>
                <a:latin typeface="Calibri"/>
                <a:ea typeface="Calibri"/>
                <a:cs typeface="Calibri"/>
                <a:sym typeface="Calibri"/>
              </a:rPr>
              <a:t>IgG taset tuleks jälgida. </a:t>
            </a:r>
            <a:r>
              <a:rPr b="1" i="0" lang="en-US" sz="2400">
                <a:solidFill>
                  <a:srgbClr val="000000"/>
                </a:solidFill>
                <a:latin typeface="Calibri"/>
                <a:ea typeface="Calibri"/>
                <a:cs typeface="Calibri"/>
                <a:sym typeface="Calibri"/>
              </a:rPr>
              <a:t>Puuduvad tõendid optimaalsete IgG algoritmide ja testide intervallide kohta.</a:t>
            </a:r>
            <a:endParaRPr/>
          </a:p>
          <a:p>
            <a:pPr indent="-285750" lvl="0" marL="285750" rtl="0" algn="l">
              <a:lnSpc>
                <a:spcPct val="90000"/>
              </a:lnSpc>
              <a:spcBef>
                <a:spcPts val="1000"/>
              </a:spcBef>
              <a:spcAft>
                <a:spcPts val="0"/>
              </a:spcAft>
              <a:buClr>
                <a:srgbClr val="000000"/>
              </a:buClr>
              <a:buSzPts val="2400"/>
              <a:buFont typeface="Calibri"/>
              <a:buChar char="•"/>
            </a:pPr>
            <a:r>
              <a:rPr i="0" lang="en-US" sz="2400">
                <a:solidFill>
                  <a:srgbClr val="000000"/>
                </a:solidFill>
                <a:latin typeface="Calibri"/>
                <a:ea typeface="Calibri"/>
                <a:cs typeface="Calibri"/>
                <a:sym typeface="Calibri"/>
              </a:rPr>
              <a:t>Plasmadoonorluse tervisemõjude uurimiseks erineva sagedusega prospektiivsete uuringute kiireloomuline algatamine.</a:t>
            </a:r>
            <a:endParaRPr/>
          </a:p>
          <a:p>
            <a:pPr indent="-285750" lvl="0" marL="285750" rtl="0" algn="l">
              <a:lnSpc>
                <a:spcPct val="90000"/>
              </a:lnSpc>
              <a:spcBef>
                <a:spcPts val="1000"/>
              </a:spcBef>
              <a:spcAft>
                <a:spcPts val="0"/>
              </a:spcAft>
              <a:buClr>
                <a:srgbClr val="000000"/>
              </a:buClr>
              <a:buSzPts val="2400"/>
              <a:buFont typeface="Calibri"/>
              <a:buChar char="•"/>
            </a:pPr>
            <a:r>
              <a:rPr i="0" lang="en-US" sz="2400">
                <a:solidFill>
                  <a:srgbClr val="000000"/>
                </a:solidFill>
                <a:latin typeface="Calibri"/>
                <a:ea typeface="Calibri"/>
                <a:cs typeface="Calibri"/>
                <a:sym typeface="Calibri"/>
              </a:rPr>
              <a:t>Standardiseeritud </a:t>
            </a:r>
            <a:r>
              <a:rPr lang="en-US" sz="2400">
                <a:solidFill>
                  <a:srgbClr val="000000"/>
                </a:solidFill>
                <a:latin typeface="Calibri"/>
                <a:ea typeface="Calibri"/>
                <a:cs typeface="Calibri"/>
                <a:sym typeface="Calibri"/>
              </a:rPr>
              <a:t>vere</a:t>
            </a:r>
            <a:r>
              <a:rPr i="0" lang="en-US" sz="2400">
                <a:solidFill>
                  <a:srgbClr val="000000"/>
                </a:solidFill>
                <a:latin typeface="Calibri"/>
                <a:ea typeface="Calibri"/>
                <a:cs typeface="Calibri"/>
                <a:sym typeface="Calibri"/>
              </a:rPr>
              <a:t>valvsuse andmete registri kohustuslikuks muutmine.</a:t>
            </a:r>
            <a:endParaRPr/>
          </a:p>
          <a:p>
            <a:pPr indent="-285750" lvl="0" marL="285750" rtl="0" algn="l">
              <a:lnSpc>
                <a:spcPct val="90000"/>
              </a:lnSpc>
              <a:spcBef>
                <a:spcPts val="1000"/>
              </a:spcBef>
              <a:spcAft>
                <a:spcPts val="0"/>
              </a:spcAft>
              <a:buClr>
                <a:srgbClr val="000000"/>
              </a:buClr>
              <a:buSzPts val="2400"/>
              <a:buFont typeface="Calibri"/>
              <a:buChar char="•"/>
            </a:pPr>
            <a:r>
              <a:rPr b="1" i="0" lang="en-US" sz="2400">
                <a:solidFill>
                  <a:srgbClr val="000000"/>
                </a:solidFill>
                <a:latin typeface="Calibri"/>
                <a:ea typeface="Calibri"/>
                <a:cs typeface="Calibri"/>
                <a:sym typeface="Calibri"/>
              </a:rPr>
              <a:t>Need soovitused põhinevad ettevaatuspõhimõttel, seades doonori ohutuse esikohale, kuni on oodata täiendavaid tõendeid.</a:t>
            </a:r>
            <a:br>
              <a:rPr b="1" lang="en-US">
                <a:latin typeface="Calibri"/>
                <a:ea typeface="Calibri"/>
                <a:cs typeface="Calibri"/>
                <a:sym typeface="Calibri"/>
              </a:rPr>
            </a:br>
            <a:endParaRPr b="1">
              <a:latin typeface="Calibri"/>
              <a:ea typeface="Calibri"/>
              <a:cs typeface="Calibri"/>
              <a:sym typeface="Calibri"/>
            </a:endParaRPr>
          </a:p>
          <a:p>
            <a:pPr indent="-158750" lvl="0" marL="285750" rtl="0" algn="l">
              <a:lnSpc>
                <a:spcPct val="90000"/>
              </a:lnSpc>
              <a:spcBef>
                <a:spcPts val="1000"/>
              </a:spcBef>
              <a:spcAft>
                <a:spcPts val="0"/>
              </a:spcAft>
              <a:buClr>
                <a:srgbClr val="4F4F4F"/>
              </a:buClr>
              <a:buSzPts val="2000"/>
              <a:buFont typeface="Calibri"/>
              <a:buNone/>
            </a:pPr>
            <a:r>
              <a:t/>
            </a:r>
            <a:endParaRPr b="1"/>
          </a:p>
          <a:p>
            <a:pPr indent="-285750" lvl="0" marL="285750" rtl="0" algn="l">
              <a:lnSpc>
                <a:spcPct val="90000"/>
              </a:lnSpc>
              <a:spcBef>
                <a:spcPts val="1000"/>
              </a:spcBef>
              <a:spcAft>
                <a:spcPts val="0"/>
              </a:spcAft>
              <a:buClr>
                <a:srgbClr val="4F4F4F"/>
              </a:buClr>
              <a:buSzPts val="2000"/>
              <a:buFont typeface="Calibri"/>
              <a:buChar char="•"/>
            </a:pPr>
            <a:r>
              <a:rPr lang="en-US" u="sng">
                <a:solidFill>
                  <a:schemeClr val="hlink"/>
                </a:solidFill>
                <a:hlinkClick r:id="rId3"/>
              </a:rPr>
              <a:t>Resources - Supply Project</a:t>
            </a:r>
            <a:endParaRPr b="1"/>
          </a:p>
        </p:txBody>
      </p:sp>
      <p:sp>
        <p:nvSpPr>
          <p:cNvPr id="275" name="Google Shape;275;p15"/>
          <p:cNvSpPr txBox="1"/>
          <p:nvPr>
            <p:ph idx="1" type="body"/>
          </p:nvPr>
        </p:nvSpPr>
        <p:spPr>
          <a:xfrm>
            <a:off x="770075" y="341337"/>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lang="en-US" sz="3200">
                <a:latin typeface="Calibri"/>
                <a:ea typeface="Calibri"/>
                <a:cs typeface="Calibri"/>
                <a:sym typeface="Calibri"/>
              </a:rPr>
              <a:t>P</a:t>
            </a:r>
            <a:r>
              <a:rPr b="1" i="0" lang="en-US" sz="3200">
                <a:latin typeface="Calibri"/>
                <a:ea typeface="Calibri"/>
                <a:cs typeface="Calibri"/>
                <a:sym typeface="Calibri"/>
              </a:rPr>
              <a:t>lasmafereesi sagedus?</a:t>
            </a:r>
            <a:r>
              <a:rPr lang="en-US" sz="3200">
                <a:latin typeface="Calibri"/>
                <a:ea typeface="Calibri"/>
                <a:cs typeface="Calibri"/>
                <a:sym typeface="Calibri"/>
              </a:rPr>
              <a:t> </a:t>
            </a:r>
            <a:r>
              <a:rPr b="1" i="0" lang="en-US" sz="3200">
                <a:latin typeface="Calibri"/>
                <a:ea typeface="Calibri"/>
                <a:cs typeface="Calibri"/>
                <a:sym typeface="Calibri"/>
              </a:rPr>
              <a:t>SUPPLY projekt</a:t>
            </a:r>
            <a:endParaRPr sz="3200">
              <a:latin typeface="Calibri"/>
              <a:ea typeface="Calibri"/>
              <a:cs typeface="Calibri"/>
              <a:sym typeface="Calibri"/>
            </a:endParaRPr>
          </a:p>
        </p:txBody>
      </p:sp>
      <p:pic>
        <p:nvPicPr>
          <p:cNvPr id="276" name="Google Shape;276;p15"/>
          <p:cNvPicPr preferRelativeResize="0"/>
          <p:nvPr/>
        </p:nvPicPr>
        <p:blipFill rotWithShape="1">
          <a:blip r:embed="rId4">
            <a:alphaModFix/>
          </a:blip>
          <a:srcRect b="0" l="0" r="0" t="0"/>
          <a:stretch/>
        </p:blipFill>
        <p:spPr>
          <a:xfrm>
            <a:off x="10031959" y="0"/>
            <a:ext cx="2067213" cy="12003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6"/>
          <p:cNvSpPr txBox="1"/>
          <p:nvPr>
            <p:ph idx="2" type="body"/>
          </p:nvPr>
        </p:nvSpPr>
        <p:spPr>
          <a:xfrm>
            <a:off x="690562" y="1262018"/>
            <a:ext cx="10810875" cy="5595982"/>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rgbClr val="000000"/>
              </a:buClr>
              <a:buSzPts val="2800"/>
              <a:buFont typeface="Calibri"/>
              <a:buChar char="•"/>
            </a:pPr>
            <a:r>
              <a:rPr b="1" i="0" lang="en-US" sz="2800">
                <a:solidFill>
                  <a:srgbClr val="000000"/>
                </a:solidFill>
                <a:latin typeface="Calibri"/>
                <a:ea typeface="Calibri"/>
                <a:cs typeface="Calibri"/>
                <a:sym typeface="Calibri"/>
              </a:rPr>
              <a:t>Külmas säilitatud trombotsüüdid (cold-stored) uuring Prantsusmaal</a:t>
            </a:r>
            <a:endParaRPr/>
          </a:p>
          <a:p>
            <a:pPr indent="-285750" lvl="0" marL="285750" rtl="0" algn="l">
              <a:lnSpc>
                <a:spcPct val="90000"/>
              </a:lnSpc>
              <a:spcBef>
                <a:spcPts val="1000"/>
              </a:spcBef>
              <a:spcAft>
                <a:spcPts val="0"/>
              </a:spcAft>
              <a:buClr>
                <a:srgbClr val="000000"/>
              </a:buClr>
              <a:buSzPts val="2400"/>
              <a:buFont typeface="Calibri"/>
              <a:buChar char="•"/>
            </a:pPr>
            <a:r>
              <a:rPr i="0" lang="en-US" sz="2400">
                <a:solidFill>
                  <a:srgbClr val="000000"/>
                </a:solidFill>
                <a:latin typeface="Calibri"/>
                <a:ea typeface="Calibri"/>
                <a:cs typeface="Calibri"/>
                <a:sym typeface="Calibri"/>
              </a:rPr>
              <a:t>Intercept süsteemiga patogeeninaktiveeritud trombotsüüdid</a:t>
            </a:r>
            <a:endParaRPr i="0" sz="2400">
              <a:solidFill>
                <a:srgbClr val="000000"/>
              </a:solidFill>
              <a:latin typeface="Calibri"/>
              <a:ea typeface="Calibri"/>
              <a:cs typeface="Calibri"/>
              <a:sym typeface="Calibri"/>
            </a:endParaRPr>
          </a:p>
          <a:p>
            <a:pPr indent="-285750" lvl="0" marL="285750" rtl="0" algn="l">
              <a:lnSpc>
                <a:spcPct val="90000"/>
              </a:lnSpc>
              <a:spcBef>
                <a:spcPts val="1000"/>
              </a:spcBef>
              <a:spcAft>
                <a:spcPts val="0"/>
              </a:spcAft>
              <a:buClr>
                <a:srgbClr val="000000"/>
              </a:buClr>
              <a:buSzPts val="2400"/>
              <a:buFont typeface="Calibri"/>
              <a:buChar char="•"/>
            </a:pPr>
            <a:r>
              <a:rPr i="0" lang="en-US" sz="2400">
                <a:solidFill>
                  <a:srgbClr val="000000"/>
                </a:solidFill>
                <a:latin typeface="Calibri"/>
                <a:ea typeface="Calibri"/>
                <a:cs typeface="Calibri"/>
                <a:sym typeface="Calibri"/>
              </a:rPr>
              <a:t>Parem hemostaatiline toime ja pikem säilivusaeg</a:t>
            </a:r>
            <a:endParaRPr i="0" sz="2400">
              <a:solidFill>
                <a:srgbClr val="000000"/>
              </a:solidFill>
              <a:latin typeface="Calibri"/>
              <a:ea typeface="Calibri"/>
              <a:cs typeface="Calibri"/>
              <a:sym typeface="Calibri"/>
            </a:endParaRPr>
          </a:p>
          <a:p>
            <a:pPr indent="-285750" lvl="0" marL="285750" rtl="0" algn="l">
              <a:lnSpc>
                <a:spcPct val="90000"/>
              </a:lnSpc>
              <a:spcBef>
                <a:spcPts val="1000"/>
              </a:spcBef>
              <a:spcAft>
                <a:spcPts val="0"/>
              </a:spcAft>
              <a:buClr>
                <a:srgbClr val="000000"/>
              </a:buClr>
              <a:buSzPts val="2400"/>
              <a:buFont typeface="Calibri"/>
              <a:buChar char="•"/>
            </a:pPr>
            <a:r>
              <a:rPr i="0" lang="en-US" sz="2400">
                <a:solidFill>
                  <a:srgbClr val="000000"/>
                </a:solidFill>
                <a:latin typeface="Calibri"/>
                <a:ea typeface="Calibri"/>
                <a:cs typeface="Calibri"/>
                <a:sym typeface="Calibri"/>
              </a:rPr>
              <a:t>Põhjalik uuring, 21 päeva</a:t>
            </a:r>
            <a:endParaRPr i="0" sz="2400">
              <a:solidFill>
                <a:srgbClr val="000000"/>
              </a:solidFill>
              <a:latin typeface="Calibri"/>
              <a:ea typeface="Calibri"/>
              <a:cs typeface="Calibri"/>
              <a:sym typeface="Calibri"/>
            </a:endParaRPr>
          </a:p>
          <a:p>
            <a:pPr indent="-285750" lvl="0" marL="285750" rtl="0" algn="l">
              <a:lnSpc>
                <a:spcPct val="90000"/>
              </a:lnSpc>
              <a:spcBef>
                <a:spcPts val="1000"/>
              </a:spcBef>
              <a:spcAft>
                <a:spcPts val="0"/>
              </a:spcAft>
              <a:buClr>
                <a:srgbClr val="000000"/>
              </a:buClr>
              <a:buSzPts val="2800"/>
              <a:buFont typeface="Calibri"/>
              <a:buChar char="•"/>
            </a:pPr>
            <a:r>
              <a:rPr b="1" i="0" lang="en-US" sz="2800">
                <a:solidFill>
                  <a:srgbClr val="000000"/>
                </a:solidFill>
                <a:latin typeface="Calibri"/>
                <a:ea typeface="Calibri"/>
                <a:cs typeface="Calibri"/>
                <a:sym typeface="Calibri"/>
              </a:rPr>
              <a:t>Nabaväädi trombotsüüdid</a:t>
            </a:r>
            <a:endParaRPr i="0" sz="2400">
              <a:solidFill>
                <a:srgbClr val="000000"/>
              </a:solidFill>
              <a:latin typeface="Calibri"/>
              <a:ea typeface="Calibri"/>
              <a:cs typeface="Calibri"/>
              <a:sym typeface="Calibri"/>
            </a:endParaRPr>
          </a:p>
          <a:p>
            <a:pPr indent="-285750" lvl="0" marL="285750" rtl="0" algn="l">
              <a:lnSpc>
                <a:spcPct val="90000"/>
              </a:lnSpc>
              <a:spcBef>
                <a:spcPts val="1000"/>
              </a:spcBef>
              <a:spcAft>
                <a:spcPts val="0"/>
              </a:spcAft>
              <a:buClr>
                <a:srgbClr val="000000"/>
              </a:buClr>
              <a:buSzPts val="2400"/>
              <a:buFont typeface="Calibri"/>
              <a:buChar char="•"/>
            </a:pPr>
            <a:r>
              <a:rPr i="0" lang="en-US" sz="2400">
                <a:solidFill>
                  <a:srgbClr val="000000"/>
                </a:solidFill>
                <a:latin typeface="Calibri"/>
                <a:ea typeface="Calibri"/>
                <a:cs typeface="Calibri"/>
                <a:sym typeface="Calibri"/>
              </a:rPr>
              <a:t>Trombotsüütide geel – diabeetilise jalahaava raviks</a:t>
            </a:r>
            <a:endParaRPr i="0" sz="2400">
              <a:solidFill>
                <a:srgbClr val="000000"/>
              </a:solidFill>
              <a:latin typeface="Calibri"/>
              <a:ea typeface="Calibri"/>
              <a:cs typeface="Calibri"/>
              <a:sym typeface="Calibri"/>
            </a:endParaRPr>
          </a:p>
          <a:p>
            <a:pPr indent="-285750" lvl="0" marL="285750" rtl="0" algn="l">
              <a:lnSpc>
                <a:spcPct val="90000"/>
              </a:lnSpc>
              <a:spcBef>
                <a:spcPts val="1000"/>
              </a:spcBef>
              <a:spcAft>
                <a:spcPts val="0"/>
              </a:spcAft>
              <a:buClr>
                <a:srgbClr val="000000"/>
              </a:buClr>
              <a:buSzPts val="2400"/>
              <a:buFont typeface="Calibri"/>
              <a:buChar char="•"/>
            </a:pPr>
            <a:r>
              <a:rPr i="0" lang="en-US" sz="2400">
                <a:solidFill>
                  <a:srgbClr val="000000"/>
                </a:solidFill>
                <a:latin typeface="Calibri"/>
                <a:ea typeface="Calibri"/>
                <a:cs typeface="Calibri"/>
                <a:sym typeface="Calibri"/>
              </a:rPr>
              <a:t>Trombotsüütide lüsaadi silmatilgad – silma põletushaavade raviks</a:t>
            </a:r>
            <a:endParaRPr i="0" sz="2400">
              <a:solidFill>
                <a:srgbClr val="000000"/>
              </a:solidFill>
              <a:latin typeface="Calibri"/>
              <a:ea typeface="Calibri"/>
              <a:cs typeface="Calibri"/>
              <a:sym typeface="Calibri"/>
            </a:endParaRPr>
          </a:p>
          <a:p>
            <a:pPr indent="-158750" lvl="0" marL="285750" rtl="0" algn="l">
              <a:lnSpc>
                <a:spcPct val="90000"/>
              </a:lnSpc>
              <a:spcBef>
                <a:spcPts val="1000"/>
              </a:spcBef>
              <a:spcAft>
                <a:spcPts val="0"/>
              </a:spcAft>
              <a:buClr>
                <a:srgbClr val="4F4F4F"/>
              </a:buClr>
              <a:buSzPts val="2000"/>
              <a:buFont typeface="Calibri"/>
              <a:buNone/>
            </a:pPr>
            <a:r>
              <a:t/>
            </a:r>
            <a:endParaRPr b="1"/>
          </a:p>
          <a:p>
            <a:pPr indent="-158750" lvl="0" marL="285750" rtl="0" algn="l">
              <a:lnSpc>
                <a:spcPct val="90000"/>
              </a:lnSpc>
              <a:spcBef>
                <a:spcPts val="1000"/>
              </a:spcBef>
              <a:spcAft>
                <a:spcPts val="0"/>
              </a:spcAft>
              <a:buClr>
                <a:srgbClr val="4F4F4F"/>
              </a:buClr>
              <a:buSzPts val="2000"/>
              <a:buFont typeface="Calibri"/>
              <a:buNone/>
            </a:pPr>
            <a:r>
              <a:t/>
            </a:r>
            <a:endParaRPr b="1"/>
          </a:p>
        </p:txBody>
      </p:sp>
      <p:sp>
        <p:nvSpPr>
          <p:cNvPr id="283" name="Google Shape;283;p16"/>
          <p:cNvSpPr txBox="1"/>
          <p:nvPr>
            <p:ph idx="1" type="body"/>
          </p:nvPr>
        </p:nvSpPr>
        <p:spPr>
          <a:xfrm>
            <a:off x="577350" y="266940"/>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lang="en-US" sz="3200">
                <a:latin typeface="Calibri"/>
                <a:ea typeface="Calibri"/>
                <a:cs typeface="Calibri"/>
                <a:sym typeface="Calibri"/>
              </a:rPr>
              <a:t>V</a:t>
            </a:r>
            <a:r>
              <a:rPr b="1" i="0" lang="en-US" sz="3200" u="none" cap="none" strike="noStrike">
                <a:solidFill>
                  <a:srgbClr val="004387"/>
                </a:solidFill>
                <a:latin typeface="Calibri"/>
                <a:ea typeface="Calibri"/>
                <a:cs typeface="Calibri"/>
                <a:sym typeface="Calibri"/>
              </a:rPr>
              <a:t>erekomponentide arendused - </a:t>
            </a:r>
            <a:r>
              <a:rPr b="1" lang="en-US" sz="3200">
                <a:solidFill>
                  <a:srgbClr val="004387"/>
                </a:solidFill>
                <a:latin typeface="Calibri"/>
                <a:ea typeface="Calibri"/>
                <a:cs typeface="Calibri"/>
                <a:sym typeface="Calibri"/>
              </a:rPr>
              <a:t>Trombotsüüdid</a:t>
            </a:r>
            <a:endParaRPr sz="3200">
              <a:latin typeface="Calibri"/>
              <a:ea typeface="Calibri"/>
              <a:cs typeface="Calibri"/>
              <a:sym typeface="Calibri"/>
            </a:endParaRPr>
          </a:p>
        </p:txBody>
      </p:sp>
      <p:pic>
        <p:nvPicPr>
          <p:cNvPr id="284" name="Google Shape;284;p16"/>
          <p:cNvPicPr preferRelativeResize="0"/>
          <p:nvPr/>
        </p:nvPicPr>
        <p:blipFill rotWithShape="1">
          <a:blip r:embed="rId3">
            <a:alphaModFix/>
          </a:blip>
          <a:srcRect b="0" l="0" r="0" t="0"/>
          <a:stretch/>
        </p:blipFill>
        <p:spPr>
          <a:xfrm>
            <a:off x="956175" y="4808639"/>
            <a:ext cx="8530725" cy="17861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7"/>
          <p:cNvSpPr txBox="1"/>
          <p:nvPr>
            <p:ph idx="2" type="body"/>
          </p:nvPr>
        </p:nvSpPr>
        <p:spPr>
          <a:xfrm>
            <a:off x="577349" y="1262018"/>
            <a:ext cx="10810875" cy="5595982"/>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rgbClr val="000000"/>
              </a:buClr>
              <a:buSzPts val="2800"/>
              <a:buFont typeface="Calibri"/>
              <a:buChar char="•"/>
            </a:pPr>
            <a:r>
              <a:rPr b="1" i="0" lang="en-US" sz="2800">
                <a:solidFill>
                  <a:srgbClr val="000000"/>
                </a:solidFill>
                <a:latin typeface="Calibri"/>
                <a:ea typeface="Calibri"/>
                <a:cs typeface="Calibri"/>
                <a:sym typeface="Calibri"/>
              </a:rPr>
              <a:t>Külmutatud trombotsüüdid (cryopreserved) Prantsusmaa näitel</a:t>
            </a:r>
            <a:endParaRPr b="1" i="0" sz="2800">
              <a:solidFill>
                <a:srgbClr val="000000"/>
              </a:solidFill>
              <a:latin typeface="Calibri"/>
              <a:ea typeface="Calibri"/>
              <a:cs typeface="Calibri"/>
              <a:sym typeface="Calibri"/>
            </a:endParaRPr>
          </a:p>
          <a:p>
            <a:pPr indent="-285750" lvl="0" marL="285750" rtl="0" algn="l">
              <a:lnSpc>
                <a:spcPct val="90000"/>
              </a:lnSpc>
              <a:spcBef>
                <a:spcPts val="1000"/>
              </a:spcBef>
              <a:spcAft>
                <a:spcPts val="0"/>
              </a:spcAft>
              <a:buClr>
                <a:srgbClr val="000000"/>
              </a:buClr>
              <a:buSzPts val="2400"/>
              <a:buFont typeface="Calibri"/>
              <a:buChar char="•"/>
            </a:pPr>
            <a:r>
              <a:rPr i="0" lang="en-US" sz="2400">
                <a:solidFill>
                  <a:srgbClr val="000000"/>
                </a:solidFill>
                <a:latin typeface="Calibri"/>
                <a:ea typeface="Calibri"/>
                <a:cs typeface="Calibri"/>
                <a:sym typeface="Calibri"/>
              </a:rPr>
              <a:t>Kasutavad eriliste dooside säilitamiseks ja värskete dooside puuduse korral</a:t>
            </a:r>
            <a:endParaRPr i="0" sz="2400">
              <a:solidFill>
                <a:srgbClr val="000000"/>
              </a:solidFill>
              <a:latin typeface="Calibri"/>
              <a:ea typeface="Calibri"/>
              <a:cs typeface="Calibri"/>
              <a:sym typeface="Calibri"/>
            </a:endParaRPr>
          </a:p>
          <a:p>
            <a:pPr indent="-285750" lvl="0" marL="285750" rtl="0" algn="l">
              <a:lnSpc>
                <a:spcPct val="90000"/>
              </a:lnSpc>
              <a:spcBef>
                <a:spcPts val="1000"/>
              </a:spcBef>
              <a:spcAft>
                <a:spcPts val="0"/>
              </a:spcAft>
              <a:buClr>
                <a:srgbClr val="000000"/>
              </a:buClr>
              <a:buSzPts val="2400"/>
              <a:buFont typeface="Calibri"/>
              <a:buChar char="•"/>
            </a:pPr>
            <a:r>
              <a:rPr i="0" lang="en-US" sz="2400">
                <a:solidFill>
                  <a:srgbClr val="000000"/>
                </a:solidFill>
                <a:latin typeface="Calibri"/>
                <a:ea typeface="Calibri"/>
                <a:cs typeface="Calibri"/>
                <a:sym typeface="Calibri"/>
              </a:rPr>
              <a:t>DMSO eraldamine enne külmutamist (varem peale sulatamist): kiiremini kasutatav, parem kvaliteet, kui tsentrifuugimine toimub enne külmutamist</a:t>
            </a:r>
            <a:endParaRPr i="0" sz="2400">
              <a:solidFill>
                <a:srgbClr val="000000"/>
              </a:solidFill>
              <a:latin typeface="Calibri"/>
              <a:ea typeface="Calibri"/>
              <a:cs typeface="Calibri"/>
              <a:sym typeface="Calibri"/>
            </a:endParaRPr>
          </a:p>
          <a:p>
            <a:pPr indent="-285750" lvl="0" marL="285750" rtl="0" algn="l">
              <a:lnSpc>
                <a:spcPct val="90000"/>
              </a:lnSpc>
              <a:spcBef>
                <a:spcPts val="1000"/>
              </a:spcBef>
              <a:spcAft>
                <a:spcPts val="0"/>
              </a:spcAft>
              <a:buClr>
                <a:srgbClr val="000000"/>
              </a:buClr>
              <a:buSzPts val="2400"/>
              <a:buFont typeface="Calibri"/>
              <a:buChar char="•"/>
            </a:pPr>
            <a:r>
              <a:rPr i="0" lang="en-US" sz="2400">
                <a:solidFill>
                  <a:srgbClr val="000000"/>
                </a:solidFill>
                <a:latin typeface="Calibri"/>
                <a:ea typeface="Calibri"/>
                <a:cs typeface="Calibri"/>
                <a:sym typeface="Calibri"/>
              </a:rPr>
              <a:t>Trombotsüütide elulemus umbes 78%, osaliselt aktiveeritud, kuid endiselt funktsionaalsed</a:t>
            </a:r>
            <a:endParaRPr i="0" sz="2400">
              <a:solidFill>
                <a:srgbClr val="000000"/>
              </a:solidFill>
              <a:latin typeface="Calibri"/>
              <a:ea typeface="Calibri"/>
              <a:cs typeface="Calibri"/>
              <a:sym typeface="Calibri"/>
            </a:endParaRPr>
          </a:p>
          <a:p>
            <a:pPr indent="-285750" lvl="0" marL="285750" rtl="0" algn="l">
              <a:lnSpc>
                <a:spcPct val="90000"/>
              </a:lnSpc>
              <a:spcBef>
                <a:spcPts val="1000"/>
              </a:spcBef>
              <a:spcAft>
                <a:spcPts val="0"/>
              </a:spcAft>
              <a:buClr>
                <a:srgbClr val="000000"/>
              </a:buClr>
              <a:buSzPts val="2400"/>
              <a:buFont typeface="Calibri"/>
              <a:buChar char="•"/>
            </a:pPr>
            <a:r>
              <a:rPr i="0" lang="en-US" sz="2400">
                <a:solidFill>
                  <a:srgbClr val="000000"/>
                </a:solidFill>
                <a:latin typeface="Calibri"/>
                <a:ea typeface="Calibri"/>
                <a:cs typeface="Calibri"/>
                <a:sym typeface="Calibri"/>
              </a:rPr>
              <a:t>Lisatakse AB plasmat – universaalselt kasutatav</a:t>
            </a:r>
            <a:endParaRPr i="0" sz="2400">
              <a:solidFill>
                <a:srgbClr val="000000"/>
              </a:solidFill>
              <a:latin typeface="Calibri"/>
              <a:ea typeface="Calibri"/>
              <a:cs typeface="Calibri"/>
              <a:sym typeface="Calibri"/>
            </a:endParaRPr>
          </a:p>
          <a:p>
            <a:pPr indent="-285750" lvl="0" marL="285750" rtl="0" algn="l">
              <a:lnSpc>
                <a:spcPct val="90000"/>
              </a:lnSpc>
              <a:spcBef>
                <a:spcPts val="1000"/>
              </a:spcBef>
              <a:spcAft>
                <a:spcPts val="0"/>
              </a:spcAft>
              <a:buClr>
                <a:srgbClr val="000000"/>
              </a:buClr>
              <a:buSzPts val="2400"/>
              <a:buFont typeface="Calibri"/>
              <a:buChar char="•"/>
            </a:pPr>
            <a:r>
              <a:rPr i="0" lang="en-US" sz="2400">
                <a:solidFill>
                  <a:srgbClr val="000000"/>
                </a:solidFill>
                <a:latin typeface="Calibri"/>
                <a:ea typeface="Calibri"/>
                <a:cs typeface="Calibri"/>
                <a:sym typeface="Calibri"/>
              </a:rPr>
              <a:t>Säilitatakse – 80 °C juures, säilivusaeg 2 aastat, kasutatav peale sulatamist 6 tundi</a:t>
            </a:r>
            <a:endParaRPr i="0" sz="2400">
              <a:solidFill>
                <a:srgbClr val="000000"/>
              </a:solidFill>
              <a:latin typeface="Calibri"/>
              <a:ea typeface="Calibri"/>
              <a:cs typeface="Calibri"/>
              <a:sym typeface="Calibri"/>
            </a:endParaRPr>
          </a:p>
          <a:p>
            <a:pPr indent="-285750" lvl="0" marL="285750" rtl="0" algn="l">
              <a:lnSpc>
                <a:spcPct val="90000"/>
              </a:lnSpc>
              <a:spcBef>
                <a:spcPts val="1000"/>
              </a:spcBef>
              <a:spcAft>
                <a:spcPts val="0"/>
              </a:spcAft>
              <a:buClr>
                <a:srgbClr val="000000"/>
              </a:buClr>
              <a:buSzPts val="2400"/>
              <a:buFont typeface="Calibri"/>
              <a:buChar char="•"/>
            </a:pPr>
            <a:r>
              <a:rPr i="0" lang="en-US" sz="2400">
                <a:solidFill>
                  <a:srgbClr val="000000"/>
                </a:solidFill>
                <a:latin typeface="Calibri"/>
                <a:ea typeface="Calibri"/>
                <a:cs typeface="Calibri"/>
                <a:sym typeface="Calibri"/>
              </a:rPr>
              <a:t>Parim alternatiiv värskete trombotsüütide puuduse korral (eraldatud piirkonnad)</a:t>
            </a:r>
            <a:endParaRPr/>
          </a:p>
          <a:p>
            <a:pPr indent="-158750" lvl="0" marL="285750" rtl="0" algn="l">
              <a:lnSpc>
                <a:spcPct val="90000"/>
              </a:lnSpc>
              <a:spcBef>
                <a:spcPts val="1000"/>
              </a:spcBef>
              <a:spcAft>
                <a:spcPts val="0"/>
              </a:spcAft>
              <a:buClr>
                <a:srgbClr val="4F4F4F"/>
              </a:buClr>
              <a:buSzPts val="2000"/>
              <a:buFont typeface="Calibri"/>
              <a:buNone/>
            </a:pPr>
            <a:r>
              <a:t/>
            </a:r>
            <a:endParaRPr b="1"/>
          </a:p>
          <a:p>
            <a:pPr indent="-158750" lvl="0" marL="285750" rtl="0" algn="l">
              <a:lnSpc>
                <a:spcPct val="90000"/>
              </a:lnSpc>
              <a:spcBef>
                <a:spcPts val="1000"/>
              </a:spcBef>
              <a:spcAft>
                <a:spcPts val="0"/>
              </a:spcAft>
              <a:buClr>
                <a:srgbClr val="4F4F4F"/>
              </a:buClr>
              <a:buSzPts val="2000"/>
              <a:buFont typeface="Calibri"/>
              <a:buNone/>
            </a:pPr>
            <a:r>
              <a:t/>
            </a:r>
            <a:endParaRPr b="1"/>
          </a:p>
        </p:txBody>
      </p:sp>
      <p:sp>
        <p:nvSpPr>
          <p:cNvPr id="291" name="Google Shape;291;p17"/>
          <p:cNvSpPr txBox="1"/>
          <p:nvPr>
            <p:ph idx="1" type="body"/>
          </p:nvPr>
        </p:nvSpPr>
        <p:spPr>
          <a:xfrm>
            <a:off x="577349" y="241947"/>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lang="en-US" sz="3200">
                <a:latin typeface="Calibri"/>
                <a:ea typeface="Calibri"/>
                <a:cs typeface="Calibri"/>
                <a:sym typeface="Calibri"/>
              </a:rPr>
              <a:t>V</a:t>
            </a:r>
            <a:r>
              <a:rPr b="1" i="0" lang="en-US" sz="3200" u="none" cap="none" strike="noStrike">
                <a:solidFill>
                  <a:srgbClr val="004387"/>
                </a:solidFill>
                <a:latin typeface="Calibri"/>
                <a:ea typeface="Calibri"/>
                <a:cs typeface="Calibri"/>
                <a:sym typeface="Calibri"/>
              </a:rPr>
              <a:t>erekomponentide arendused - </a:t>
            </a:r>
            <a:r>
              <a:rPr b="1" lang="en-US" sz="3200">
                <a:solidFill>
                  <a:srgbClr val="004387"/>
                </a:solidFill>
                <a:latin typeface="Calibri"/>
                <a:ea typeface="Calibri"/>
                <a:cs typeface="Calibri"/>
                <a:sym typeface="Calibri"/>
              </a:rPr>
              <a:t>Trombotsüüdid</a:t>
            </a:r>
            <a:endParaRPr sz="32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8"/>
          <p:cNvSpPr txBox="1"/>
          <p:nvPr>
            <p:ph idx="2" type="body"/>
          </p:nvPr>
        </p:nvSpPr>
        <p:spPr>
          <a:xfrm>
            <a:off x="577350" y="1262018"/>
            <a:ext cx="10810875" cy="488940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rgbClr val="000000"/>
              </a:buClr>
              <a:buSzPts val="2800"/>
              <a:buFont typeface="Calibri"/>
              <a:buChar char="•"/>
            </a:pPr>
            <a:r>
              <a:rPr b="1" i="0" lang="en-US" sz="2800">
                <a:solidFill>
                  <a:srgbClr val="000000"/>
                </a:solidFill>
                <a:latin typeface="Calibri"/>
                <a:ea typeface="Calibri"/>
                <a:cs typeface="Calibri"/>
                <a:sym typeface="Calibri"/>
              </a:rPr>
              <a:t>Nabaväädivere erütrotsüüdid (Core-Blood RBC) – </a:t>
            </a:r>
            <a:r>
              <a:rPr i="0" lang="en-US" sz="2800">
                <a:solidFill>
                  <a:srgbClr val="000000"/>
                </a:solidFill>
                <a:latin typeface="Calibri"/>
                <a:ea typeface="Calibri"/>
                <a:cs typeface="Calibri"/>
                <a:sym typeface="Calibri"/>
              </a:rPr>
              <a:t>enneaegsete aneemia raviks</a:t>
            </a:r>
            <a:endParaRPr/>
          </a:p>
          <a:p>
            <a:pPr indent="-457200" lvl="1" marL="914400" rtl="0" algn="l">
              <a:lnSpc>
                <a:spcPct val="90000"/>
              </a:lnSpc>
              <a:spcBef>
                <a:spcPts val="500"/>
              </a:spcBef>
              <a:spcAft>
                <a:spcPts val="0"/>
              </a:spcAft>
              <a:buClr>
                <a:srgbClr val="000000"/>
              </a:buClr>
              <a:buSzPts val="2400"/>
              <a:buChar char="•"/>
            </a:pPr>
            <a:r>
              <a:rPr i="0" lang="en-US" sz="2400">
                <a:solidFill>
                  <a:srgbClr val="000000"/>
                </a:solidFill>
                <a:latin typeface="Calibri"/>
                <a:ea typeface="Calibri"/>
                <a:cs typeface="Calibri"/>
                <a:sym typeface="Calibri"/>
              </a:rPr>
              <a:t>Keeruline logistika ja mikrobioloogilise kontaminatsiooni oht</a:t>
            </a:r>
            <a:endParaRPr i="0" sz="2400">
              <a:solidFill>
                <a:srgbClr val="000000"/>
              </a:solidFill>
              <a:latin typeface="Calibri"/>
              <a:ea typeface="Calibri"/>
              <a:cs typeface="Calibri"/>
              <a:sym typeface="Calibri"/>
            </a:endParaRPr>
          </a:p>
          <a:p>
            <a:pPr indent="-457200" lvl="1" marL="914400" rtl="0" algn="l">
              <a:lnSpc>
                <a:spcPct val="90000"/>
              </a:lnSpc>
              <a:spcBef>
                <a:spcPts val="500"/>
              </a:spcBef>
              <a:spcAft>
                <a:spcPts val="0"/>
              </a:spcAft>
              <a:buClr>
                <a:srgbClr val="000000"/>
              </a:buClr>
              <a:buSzPts val="2400"/>
              <a:buChar char="•"/>
            </a:pPr>
            <a:r>
              <a:rPr i="0" lang="en-US" sz="2400">
                <a:solidFill>
                  <a:srgbClr val="000000"/>
                </a:solidFill>
                <a:latin typeface="Calibri"/>
                <a:ea typeface="Calibri"/>
                <a:cs typeface="Calibri"/>
                <a:sym typeface="Calibri"/>
              </a:rPr>
              <a:t>Kas võimalik säilitada kauem kui 2 nädalat, testida steriilsust kiiremini, kuidas hinnata doonori sobivust ja toote kvaliteeti</a:t>
            </a:r>
            <a:endParaRPr i="0" sz="24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rgbClr val="4F4F4F"/>
              </a:buClr>
              <a:buSzPts val="2400"/>
              <a:buNone/>
            </a:pPr>
            <a:r>
              <a:t/>
            </a:r>
            <a:endParaRPr i="0" sz="2400">
              <a:solidFill>
                <a:srgbClr val="000000"/>
              </a:solidFill>
              <a:latin typeface="Calibri"/>
              <a:ea typeface="Calibri"/>
              <a:cs typeface="Calibri"/>
              <a:sym typeface="Calibri"/>
            </a:endParaRPr>
          </a:p>
          <a:p>
            <a:pPr indent="-285750" lvl="0" marL="285750" rtl="0" algn="l">
              <a:lnSpc>
                <a:spcPct val="90000"/>
              </a:lnSpc>
              <a:spcBef>
                <a:spcPts val="1000"/>
              </a:spcBef>
              <a:spcAft>
                <a:spcPts val="0"/>
              </a:spcAft>
              <a:buClr>
                <a:srgbClr val="000000"/>
              </a:buClr>
              <a:buSzPts val="2800"/>
              <a:buFont typeface="Calibri"/>
              <a:buChar char="•"/>
            </a:pPr>
            <a:r>
              <a:rPr b="1" i="0" lang="en-US" sz="2800">
                <a:solidFill>
                  <a:srgbClr val="000000"/>
                </a:solidFill>
                <a:latin typeface="Calibri"/>
                <a:ea typeface="Calibri"/>
                <a:cs typeface="Calibri"/>
                <a:sym typeface="Calibri"/>
              </a:rPr>
              <a:t>Hüpoksilised (hapnikuvaegsed) erütrotsüüdid</a:t>
            </a:r>
            <a:endParaRPr b="1" i="0" sz="2800">
              <a:solidFill>
                <a:srgbClr val="000000"/>
              </a:solidFill>
              <a:latin typeface="Calibri"/>
              <a:ea typeface="Calibri"/>
              <a:cs typeface="Calibri"/>
              <a:sym typeface="Calibri"/>
            </a:endParaRPr>
          </a:p>
          <a:p>
            <a:pPr indent="-457200" lvl="1" marL="914400" marR="0" rtl="0" algn="l">
              <a:lnSpc>
                <a:spcPct val="90000"/>
              </a:lnSpc>
              <a:spcBef>
                <a:spcPts val="500"/>
              </a:spcBef>
              <a:spcAft>
                <a:spcPts val="0"/>
              </a:spcAft>
              <a:buClr>
                <a:srgbClr val="000000"/>
              </a:buClr>
              <a:buSzPts val="2400"/>
              <a:buChar char="•"/>
            </a:pPr>
            <a:r>
              <a:rPr b="0" i="0" lang="en-US" sz="2400" u="none" cap="none" strike="noStrike">
                <a:solidFill>
                  <a:srgbClr val="000000"/>
                </a:solidFill>
                <a:latin typeface="Calibri"/>
                <a:ea typeface="Calibri"/>
                <a:cs typeface="Calibri"/>
                <a:sym typeface="Calibri"/>
              </a:rPr>
              <a:t>Vähem hapniku poolt tekitatud vigastusi rakkudele</a:t>
            </a:r>
            <a:endParaRPr/>
          </a:p>
          <a:p>
            <a:pPr indent="-457200" lvl="1" marL="914400" marR="0" rtl="0" algn="l">
              <a:lnSpc>
                <a:spcPct val="90000"/>
              </a:lnSpc>
              <a:spcBef>
                <a:spcPts val="500"/>
              </a:spcBef>
              <a:spcAft>
                <a:spcPts val="0"/>
              </a:spcAft>
              <a:buClr>
                <a:srgbClr val="000000"/>
              </a:buClr>
              <a:buSzPts val="2400"/>
              <a:buChar char="•"/>
            </a:pPr>
            <a:r>
              <a:rPr b="0" i="0" lang="en-US" sz="2400" u="none" cap="none" strike="noStrike">
                <a:solidFill>
                  <a:srgbClr val="000000"/>
                </a:solidFill>
                <a:latin typeface="Calibri"/>
                <a:ea typeface="Calibri"/>
                <a:cs typeface="Calibri"/>
                <a:sym typeface="Calibri"/>
              </a:rPr>
              <a:t>Hemanext süsteem – spetsiaalne kahekihiline kott HEMANEXT ONE® ORB vähendab vere hapnikuga küllastatust.</a:t>
            </a:r>
            <a:endParaRPr b="1"/>
          </a:p>
          <a:p>
            <a:pPr indent="-158750" lvl="0" marL="285750" rtl="0" algn="l">
              <a:lnSpc>
                <a:spcPct val="90000"/>
              </a:lnSpc>
              <a:spcBef>
                <a:spcPts val="1000"/>
              </a:spcBef>
              <a:spcAft>
                <a:spcPts val="0"/>
              </a:spcAft>
              <a:buClr>
                <a:srgbClr val="4F4F4F"/>
              </a:buClr>
              <a:buSzPts val="2000"/>
              <a:buFont typeface="Calibri"/>
              <a:buNone/>
            </a:pPr>
            <a:r>
              <a:t/>
            </a:r>
            <a:endParaRPr b="1"/>
          </a:p>
        </p:txBody>
      </p:sp>
      <p:sp>
        <p:nvSpPr>
          <p:cNvPr id="298" name="Google Shape;298;p18"/>
          <p:cNvSpPr txBox="1"/>
          <p:nvPr>
            <p:ph idx="1" type="body"/>
          </p:nvPr>
        </p:nvSpPr>
        <p:spPr>
          <a:xfrm>
            <a:off x="577350" y="147173"/>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lang="en-US" sz="3200">
                <a:latin typeface="Calibri"/>
                <a:ea typeface="Calibri"/>
                <a:cs typeface="Calibri"/>
                <a:sym typeface="Calibri"/>
              </a:rPr>
              <a:t>V</a:t>
            </a:r>
            <a:r>
              <a:rPr b="1" i="0" lang="en-US" sz="3200" u="none" cap="none" strike="noStrike">
                <a:solidFill>
                  <a:srgbClr val="004387"/>
                </a:solidFill>
                <a:latin typeface="Calibri"/>
                <a:ea typeface="Calibri"/>
                <a:cs typeface="Calibri"/>
                <a:sym typeface="Calibri"/>
              </a:rPr>
              <a:t>erekomponentide arendused - </a:t>
            </a:r>
            <a:r>
              <a:rPr b="1" lang="en-US" sz="3200">
                <a:solidFill>
                  <a:srgbClr val="004387"/>
                </a:solidFill>
                <a:latin typeface="Calibri"/>
                <a:ea typeface="Calibri"/>
                <a:cs typeface="Calibri"/>
                <a:sym typeface="Calibri"/>
              </a:rPr>
              <a:t>Erütrotsüüdid</a:t>
            </a:r>
            <a:endParaRPr sz="32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9"/>
          <p:cNvSpPr txBox="1"/>
          <p:nvPr>
            <p:ph idx="2" type="body"/>
          </p:nvPr>
        </p:nvSpPr>
        <p:spPr>
          <a:xfrm>
            <a:off x="577350" y="1262018"/>
            <a:ext cx="10810875" cy="488940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rgbClr val="000000"/>
              </a:buClr>
              <a:buSzPts val="2800"/>
              <a:buFont typeface="Calibri"/>
              <a:buChar char="•"/>
            </a:pPr>
            <a:r>
              <a:rPr b="1" i="0" lang="en-US" sz="2800">
                <a:solidFill>
                  <a:srgbClr val="000000"/>
                </a:solidFill>
                <a:latin typeface="Calibri"/>
                <a:ea typeface="Calibri"/>
                <a:cs typeface="Calibri"/>
                <a:sym typeface="Calibri"/>
              </a:rPr>
              <a:t>Kuivatatud plasma – mitte ainult militaarkasutus, logistiline eelis tsiviilkasutuses</a:t>
            </a:r>
            <a:endParaRPr/>
          </a:p>
          <a:p>
            <a:pPr indent="-457200" lvl="1" marL="914400" rtl="0" algn="l">
              <a:lnSpc>
                <a:spcPct val="90000"/>
              </a:lnSpc>
              <a:spcBef>
                <a:spcPts val="500"/>
              </a:spcBef>
              <a:spcAft>
                <a:spcPts val="0"/>
              </a:spcAft>
              <a:buClr>
                <a:srgbClr val="000000"/>
              </a:buClr>
              <a:buSzPts val="2400"/>
              <a:buChar char="•"/>
            </a:pPr>
            <a:r>
              <a:rPr i="0" lang="en-US" sz="2400">
                <a:solidFill>
                  <a:srgbClr val="000000"/>
                </a:solidFill>
                <a:latin typeface="Calibri"/>
                <a:ea typeface="Calibri"/>
                <a:cs typeface="Calibri"/>
                <a:sym typeface="Calibri"/>
              </a:rPr>
              <a:t>Freeze-dried (mitmed erinevad)</a:t>
            </a:r>
            <a:endParaRPr/>
          </a:p>
          <a:p>
            <a:pPr indent="-457200" lvl="1" marL="914400" rtl="0" algn="l">
              <a:lnSpc>
                <a:spcPct val="90000"/>
              </a:lnSpc>
              <a:spcBef>
                <a:spcPts val="500"/>
              </a:spcBef>
              <a:spcAft>
                <a:spcPts val="0"/>
              </a:spcAft>
              <a:buClr>
                <a:srgbClr val="000000"/>
              </a:buClr>
              <a:buSzPts val="2400"/>
              <a:buChar char="•"/>
            </a:pPr>
            <a:r>
              <a:rPr i="0" lang="en-US" sz="2400">
                <a:solidFill>
                  <a:srgbClr val="000000"/>
                </a:solidFill>
                <a:latin typeface="Calibri"/>
                <a:ea typeface="Calibri"/>
                <a:cs typeface="Calibri"/>
                <a:sym typeface="Calibri"/>
              </a:rPr>
              <a:t>Spray-dried (Velico koostöös NHSBT) – lihtne toota, lihtne kasutada</a:t>
            </a:r>
            <a:endParaRPr i="0" sz="2400">
              <a:solidFill>
                <a:srgbClr val="000000"/>
              </a:solidFill>
              <a:latin typeface="Calibri"/>
              <a:ea typeface="Calibri"/>
              <a:cs typeface="Calibri"/>
              <a:sym typeface="Calibri"/>
            </a:endParaRPr>
          </a:p>
          <a:p>
            <a:pPr indent="-457200" lvl="1" marL="914400" rtl="0" algn="l">
              <a:lnSpc>
                <a:spcPct val="90000"/>
              </a:lnSpc>
              <a:spcBef>
                <a:spcPts val="500"/>
              </a:spcBef>
              <a:spcAft>
                <a:spcPts val="0"/>
              </a:spcAft>
              <a:buClr>
                <a:srgbClr val="000000"/>
              </a:buClr>
              <a:buSzPts val="2400"/>
              <a:buChar char="•"/>
            </a:pPr>
            <a:r>
              <a:rPr i="0" lang="en-US" sz="2400">
                <a:solidFill>
                  <a:srgbClr val="000000"/>
                </a:solidFill>
                <a:latin typeface="Calibri"/>
                <a:ea typeface="Calibri"/>
                <a:cs typeface="Calibri"/>
                <a:sym typeface="Calibri"/>
              </a:rPr>
              <a:t>Plasmale lisatakse lahus, töötlus 30 minutit, säilitus 4 °C või 40 °</a:t>
            </a:r>
            <a:endParaRPr/>
          </a:p>
          <a:p>
            <a:pPr indent="0" lvl="0" marL="0" rtl="0" algn="l">
              <a:lnSpc>
                <a:spcPct val="90000"/>
              </a:lnSpc>
              <a:spcBef>
                <a:spcPts val="1000"/>
              </a:spcBef>
              <a:spcAft>
                <a:spcPts val="0"/>
              </a:spcAft>
              <a:buClr>
                <a:srgbClr val="4F4F4F"/>
              </a:buClr>
              <a:buSzPts val="2000"/>
              <a:buNone/>
            </a:pPr>
            <a:r>
              <a:t/>
            </a:r>
            <a:endParaRPr b="1"/>
          </a:p>
          <a:p>
            <a:pPr indent="-158750" lvl="0" marL="285750" rtl="0" algn="l">
              <a:lnSpc>
                <a:spcPct val="90000"/>
              </a:lnSpc>
              <a:spcBef>
                <a:spcPts val="1000"/>
              </a:spcBef>
              <a:spcAft>
                <a:spcPts val="0"/>
              </a:spcAft>
              <a:buClr>
                <a:srgbClr val="4F4F4F"/>
              </a:buClr>
              <a:buSzPts val="2000"/>
              <a:buFont typeface="Calibri"/>
              <a:buNone/>
            </a:pPr>
            <a:r>
              <a:t/>
            </a:r>
            <a:endParaRPr b="1"/>
          </a:p>
        </p:txBody>
      </p:sp>
      <p:sp>
        <p:nvSpPr>
          <p:cNvPr id="305" name="Google Shape;305;p19"/>
          <p:cNvSpPr txBox="1"/>
          <p:nvPr>
            <p:ph idx="1" type="body"/>
          </p:nvPr>
        </p:nvSpPr>
        <p:spPr>
          <a:xfrm>
            <a:off x="577350" y="147173"/>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b="1" i="0" lang="en-US" sz="3200" u="none" cap="none" strike="noStrike">
                <a:solidFill>
                  <a:srgbClr val="004387"/>
                </a:solidFill>
                <a:latin typeface="Calibri"/>
                <a:ea typeface="Calibri"/>
                <a:cs typeface="Calibri"/>
                <a:sym typeface="Calibri"/>
              </a:rPr>
              <a:t>Uued verekomponendid - Plasma</a:t>
            </a:r>
            <a:endParaRPr sz="3200">
              <a:latin typeface="Calibri"/>
              <a:ea typeface="Calibri"/>
              <a:cs typeface="Calibri"/>
              <a:sym typeface="Calibri"/>
            </a:endParaRPr>
          </a:p>
        </p:txBody>
      </p:sp>
      <p:pic>
        <p:nvPicPr>
          <p:cNvPr id="306" name="Google Shape;306;p19"/>
          <p:cNvPicPr preferRelativeResize="0"/>
          <p:nvPr/>
        </p:nvPicPr>
        <p:blipFill rotWithShape="1">
          <a:blip r:embed="rId3">
            <a:alphaModFix/>
          </a:blip>
          <a:srcRect b="0" l="0" r="0" t="0"/>
          <a:stretch/>
        </p:blipFill>
        <p:spPr>
          <a:xfrm>
            <a:off x="1867628" y="3639393"/>
            <a:ext cx="3002670" cy="3071434"/>
          </a:xfrm>
          <a:prstGeom prst="rect">
            <a:avLst/>
          </a:prstGeom>
          <a:noFill/>
          <a:ln>
            <a:noFill/>
          </a:ln>
        </p:spPr>
      </p:pic>
      <p:pic>
        <p:nvPicPr>
          <p:cNvPr id="307" name="Google Shape;307;p19"/>
          <p:cNvPicPr preferRelativeResize="0"/>
          <p:nvPr/>
        </p:nvPicPr>
        <p:blipFill rotWithShape="1">
          <a:blip r:embed="rId4">
            <a:alphaModFix/>
          </a:blip>
          <a:srcRect b="0" l="0" r="0" t="0"/>
          <a:stretch/>
        </p:blipFill>
        <p:spPr>
          <a:xfrm>
            <a:off x="4870298" y="3639393"/>
            <a:ext cx="5395361" cy="3071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
          <p:cNvSpPr txBox="1"/>
          <p:nvPr>
            <p:ph idx="1" type="body"/>
          </p:nvPr>
        </p:nvSpPr>
        <p:spPr>
          <a:xfrm>
            <a:off x="552439" y="294205"/>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600"/>
              <a:buNone/>
            </a:pPr>
            <a:r>
              <a:rPr lang="en-US"/>
              <a:t>Konverentsi põhiteemadeks</a:t>
            </a:r>
            <a:endParaRPr/>
          </a:p>
        </p:txBody>
      </p:sp>
      <p:sp>
        <p:nvSpPr>
          <p:cNvPr id="170" name="Google Shape;170;p2"/>
          <p:cNvSpPr txBox="1"/>
          <p:nvPr>
            <p:ph idx="2" type="body"/>
          </p:nvPr>
        </p:nvSpPr>
        <p:spPr>
          <a:xfrm>
            <a:off x="695220" y="1552962"/>
            <a:ext cx="11233543" cy="4484155"/>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Doonorite värbamine, kaitse ja hoidmine</a:t>
            </a:r>
            <a:endParaRPr/>
          </a:p>
          <a:p>
            <a:pPr indent="-285750" lvl="0" marL="285750" rtl="0" algn="l">
              <a:lnSpc>
                <a:spcPct val="90000"/>
              </a:lnSpc>
              <a:spcBef>
                <a:spcPts val="100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Doonorivere kogumine ja aferees </a:t>
            </a:r>
            <a:endParaRPr/>
          </a:p>
          <a:p>
            <a:pPr indent="-285750" lvl="0" marL="285750" rtl="0" algn="l">
              <a:lnSpc>
                <a:spcPct val="90000"/>
              </a:lnSpc>
              <a:spcBef>
                <a:spcPts val="100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Uute toodete arendamine</a:t>
            </a:r>
            <a:endParaRPr/>
          </a:p>
          <a:p>
            <a:pPr indent="-285750" lvl="0" marL="285750" rtl="0" algn="l">
              <a:lnSpc>
                <a:spcPct val="90000"/>
              </a:lnSpc>
              <a:spcBef>
                <a:spcPts val="100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Retsipiendi kaitse ja vereohutus</a:t>
            </a:r>
            <a:endParaRPr/>
          </a:p>
          <a:p>
            <a:pPr indent="-285750" lvl="0" marL="285750" rtl="0" algn="l">
              <a:lnSpc>
                <a:spcPct val="90000"/>
              </a:lnSpc>
              <a:spcBef>
                <a:spcPts val="100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Lisaks ka EDQM tutvustav</a:t>
            </a:r>
            <a:endParaRPr/>
          </a:p>
          <a:p>
            <a:pPr indent="-57150" lvl="0" marL="285750" rtl="0" algn="l">
              <a:lnSpc>
                <a:spcPct val="90000"/>
              </a:lnSpc>
              <a:spcBef>
                <a:spcPts val="1000"/>
              </a:spcBef>
              <a:spcAft>
                <a:spcPts val="0"/>
              </a:spcAft>
              <a:buClr>
                <a:srgbClr val="4F4F4F"/>
              </a:buClr>
              <a:buSzPts val="3600"/>
              <a:buFont typeface="Calibri"/>
              <a:buNone/>
            </a:pPr>
            <a:r>
              <a:t/>
            </a:r>
            <a:endParaRPr sz="3600"/>
          </a:p>
          <a:p>
            <a:pPr indent="-57150" lvl="0" marL="285750" rtl="0" algn="l">
              <a:lnSpc>
                <a:spcPct val="90000"/>
              </a:lnSpc>
              <a:spcBef>
                <a:spcPts val="1000"/>
              </a:spcBef>
              <a:spcAft>
                <a:spcPts val="0"/>
              </a:spcAft>
              <a:buClr>
                <a:srgbClr val="4F4F4F"/>
              </a:buClr>
              <a:buSzPts val="3600"/>
              <a:buFont typeface="Calibri"/>
              <a:buNone/>
            </a:pPr>
            <a:r>
              <a:t/>
            </a:r>
            <a:endParaRPr sz="3600"/>
          </a:p>
          <a:p>
            <a:pPr indent="-57150" lvl="0" marL="285750" rtl="0" algn="l">
              <a:lnSpc>
                <a:spcPct val="90000"/>
              </a:lnSpc>
              <a:spcBef>
                <a:spcPts val="1000"/>
              </a:spcBef>
              <a:spcAft>
                <a:spcPts val="0"/>
              </a:spcAft>
              <a:buClr>
                <a:srgbClr val="4F4F4F"/>
              </a:buClr>
              <a:buSzPts val="3600"/>
              <a:buFont typeface="Calibri"/>
              <a:buNone/>
            </a:pPr>
            <a:r>
              <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0"/>
          <p:cNvSpPr txBox="1"/>
          <p:nvPr>
            <p:ph idx="2" type="body"/>
          </p:nvPr>
        </p:nvSpPr>
        <p:spPr>
          <a:xfrm>
            <a:off x="577349" y="1386608"/>
            <a:ext cx="10810875" cy="430751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chemeClr val="dk1"/>
              </a:buClr>
              <a:buSzPts val="2800"/>
              <a:buFont typeface="Calibri"/>
              <a:buChar char="•"/>
            </a:pPr>
            <a:r>
              <a:rPr b="1" lang="en-US" sz="2800">
                <a:solidFill>
                  <a:schemeClr val="dk1"/>
                </a:solidFill>
              </a:rPr>
              <a:t>Nõue SoHO määrusega, Artikkel 39. </a:t>
            </a:r>
            <a:r>
              <a:rPr lang="en-US" sz="2800">
                <a:solidFill>
                  <a:schemeClr val="dk1"/>
                </a:solidFill>
              </a:rPr>
              <a:t>Inimpäritolu materjalist preparaadi loa taotlemine</a:t>
            </a:r>
            <a:endParaRPr b="1" sz="2800">
              <a:solidFill>
                <a:schemeClr val="dk1"/>
              </a:solidFill>
            </a:endParaRPr>
          </a:p>
          <a:p>
            <a:pPr indent="-285750" lvl="0" marL="285750" rtl="0" algn="l">
              <a:lnSpc>
                <a:spcPct val="90000"/>
              </a:lnSpc>
              <a:spcBef>
                <a:spcPts val="1000"/>
              </a:spcBef>
              <a:spcAft>
                <a:spcPts val="0"/>
              </a:spcAft>
              <a:buClr>
                <a:schemeClr val="dk1"/>
              </a:buClr>
              <a:buSzPts val="2800"/>
              <a:buFont typeface="Calibri"/>
              <a:buChar char="•"/>
            </a:pPr>
            <a:r>
              <a:rPr lang="en-US" sz="2800">
                <a:solidFill>
                  <a:schemeClr val="dk1"/>
                </a:solidFill>
              </a:rPr>
              <a:t>1. SoHO asutused esitavad inimpäritolu materjalist preparaadi loa taotlused oma territooriumil asuvale SoHO pädevale asutusele.</a:t>
            </a:r>
            <a:endParaRPr/>
          </a:p>
          <a:p>
            <a:pPr indent="-285750" lvl="0" marL="285750" rtl="0" algn="l">
              <a:lnSpc>
                <a:spcPct val="90000"/>
              </a:lnSpc>
              <a:spcBef>
                <a:spcPts val="1000"/>
              </a:spcBef>
              <a:spcAft>
                <a:spcPts val="0"/>
              </a:spcAft>
              <a:buClr>
                <a:schemeClr val="dk1"/>
              </a:buClr>
              <a:buSzPts val="2800"/>
              <a:buFont typeface="Calibri"/>
              <a:buChar char="•"/>
            </a:pPr>
            <a:r>
              <a:rPr lang="en-US" sz="2800">
                <a:solidFill>
                  <a:schemeClr val="dk1"/>
                </a:solidFill>
              </a:rPr>
              <a:t>c) sellise kasulikkuse ja </a:t>
            </a:r>
            <a:r>
              <a:rPr b="1" lang="en-US" sz="2800">
                <a:solidFill>
                  <a:schemeClr val="dk1"/>
                </a:solidFill>
              </a:rPr>
              <a:t>riski hindamise tulemused</a:t>
            </a:r>
            <a:r>
              <a:rPr lang="en-US" sz="2800">
                <a:solidFill>
                  <a:schemeClr val="dk1"/>
                </a:solidFill>
              </a:rPr>
              <a:t>, mis on tehtud inimpäritolu materjalist preparaadi puhul kasutatud inimpäritolu materjaliga seotud toimingute kombinatsiooni suhtes, ……</a:t>
            </a:r>
            <a:endParaRPr/>
          </a:p>
          <a:p>
            <a:pPr indent="-158750" lvl="0" marL="285750" rtl="0" algn="l">
              <a:lnSpc>
                <a:spcPct val="90000"/>
              </a:lnSpc>
              <a:spcBef>
                <a:spcPts val="1000"/>
              </a:spcBef>
              <a:spcAft>
                <a:spcPts val="0"/>
              </a:spcAft>
              <a:buClr>
                <a:srgbClr val="4F4F4F"/>
              </a:buClr>
              <a:buSzPts val="2000"/>
              <a:buFont typeface="Calibri"/>
              <a:buNone/>
            </a:pPr>
            <a:r>
              <a:t/>
            </a:r>
            <a:endParaRPr b="1"/>
          </a:p>
          <a:p>
            <a:pPr indent="-285750" lvl="0" marL="285750" rtl="0" algn="l">
              <a:lnSpc>
                <a:spcPct val="90000"/>
              </a:lnSpc>
              <a:spcBef>
                <a:spcPts val="1000"/>
              </a:spcBef>
              <a:spcAft>
                <a:spcPts val="0"/>
              </a:spcAft>
              <a:buClr>
                <a:srgbClr val="4F4F4F"/>
              </a:buClr>
              <a:buSzPts val="2000"/>
              <a:buFont typeface="Calibri"/>
              <a:buChar char="•"/>
            </a:pPr>
            <a:r>
              <a:rPr lang="en-US" u="sng">
                <a:solidFill>
                  <a:schemeClr val="hlink"/>
                </a:solidFill>
                <a:hlinkClick r:id="rId3"/>
              </a:rPr>
              <a:t>EuroGTP II Interactive Assessment Tool</a:t>
            </a:r>
            <a:endParaRPr/>
          </a:p>
          <a:p>
            <a:pPr indent="-158750" lvl="0" marL="285750" rtl="0" algn="l">
              <a:lnSpc>
                <a:spcPct val="90000"/>
              </a:lnSpc>
              <a:spcBef>
                <a:spcPts val="1000"/>
              </a:spcBef>
              <a:spcAft>
                <a:spcPts val="0"/>
              </a:spcAft>
              <a:buClr>
                <a:srgbClr val="4F4F4F"/>
              </a:buClr>
              <a:buSzPts val="2000"/>
              <a:buFont typeface="Calibri"/>
              <a:buNone/>
            </a:pPr>
            <a:r>
              <a:t/>
            </a:r>
            <a:endParaRPr b="1"/>
          </a:p>
          <a:p>
            <a:pPr indent="-158750" lvl="0" marL="285750" rtl="0" algn="l">
              <a:lnSpc>
                <a:spcPct val="90000"/>
              </a:lnSpc>
              <a:spcBef>
                <a:spcPts val="1000"/>
              </a:spcBef>
              <a:spcAft>
                <a:spcPts val="0"/>
              </a:spcAft>
              <a:buClr>
                <a:srgbClr val="4F4F4F"/>
              </a:buClr>
              <a:buSzPts val="2000"/>
              <a:buFont typeface="Calibri"/>
              <a:buNone/>
            </a:pPr>
            <a:r>
              <a:t/>
            </a:r>
            <a:endParaRPr b="1"/>
          </a:p>
          <a:p>
            <a:pPr indent="-158750" lvl="0" marL="285750" rtl="0" algn="l">
              <a:lnSpc>
                <a:spcPct val="90000"/>
              </a:lnSpc>
              <a:spcBef>
                <a:spcPts val="1000"/>
              </a:spcBef>
              <a:spcAft>
                <a:spcPts val="0"/>
              </a:spcAft>
              <a:buClr>
                <a:srgbClr val="4F4F4F"/>
              </a:buClr>
              <a:buSzPts val="2000"/>
              <a:buFont typeface="Calibri"/>
              <a:buNone/>
            </a:pPr>
            <a:r>
              <a:t/>
            </a:r>
            <a:endParaRPr b="1"/>
          </a:p>
        </p:txBody>
      </p:sp>
      <p:sp>
        <p:nvSpPr>
          <p:cNvPr id="314" name="Google Shape;314;p20"/>
          <p:cNvSpPr txBox="1"/>
          <p:nvPr>
            <p:ph idx="1" type="body"/>
          </p:nvPr>
        </p:nvSpPr>
        <p:spPr>
          <a:xfrm>
            <a:off x="577350" y="154538"/>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b="1" i="0" lang="en-US" sz="3200">
                <a:latin typeface="Calibri"/>
                <a:ea typeface="Calibri"/>
                <a:cs typeface="Calibri"/>
                <a:sym typeface="Calibri"/>
              </a:rPr>
              <a:t>Riskihindamine uute toodete arendamisel</a:t>
            </a:r>
            <a:endParaRPr sz="32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1"/>
          <p:cNvSpPr txBox="1"/>
          <p:nvPr>
            <p:ph type="title"/>
          </p:nvPr>
        </p:nvSpPr>
        <p:spPr>
          <a:xfrm>
            <a:off x="428106" y="20952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387"/>
              </a:buClr>
              <a:buSzPts val="2800"/>
              <a:buFont typeface="Calibri"/>
              <a:buNone/>
            </a:pPr>
            <a:r>
              <a:rPr b="1" lang="en-US" sz="2800">
                <a:solidFill>
                  <a:srgbClr val="004387"/>
                </a:solidFill>
                <a:latin typeface="Calibri"/>
                <a:ea typeface="Calibri"/>
                <a:cs typeface="Calibri"/>
                <a:sym typeface="Calibri"/>
              </a:rPr>
              <a:t>Euro GTP II - GAPP</a:t>
            </a:r>
            <a:endParaRPr/>
          </a:p>
        </p:txBody>
      </p:sp>
      <p:sp>
        <p:nvSpPr>
          <p:cNvPr id="321" name="Google Shape;321;p21"/>
          <p:cNvSpPr txBox="1"/>
          <p:nvPr>
            <p:ph idx="1" type="body"/>
          </p:nvPr>
        </p:nvSpPr>
        <p:spPr>
          <a:xfrm>
            <a:off x="622069" y="1516120"/>
            <a:ext cx="10515600" cy="242069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u="sng">
                <a:solidFill>
                  <a:schemeClr val="hlink"/>
                </a:solidFill>
                <a:hlinkClick r:id="rId3"/>
              </a:rPr>
              <a:t>http://www.goodtissuepractices.eu/</a:t>
            </a:r>
            <a:r>
              <a:rPr lang="en-US"/>
              <a:t>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322" name="Google Shape;322;p21"/>
          <p:cNvPicPr preferRelativeResize="0"/>
          <p:nvPr/>
        </p:nvPicPr>
        <p:blipFill rotWithShape="1">
          <a:blip r:embed="rId4">
            <a:alphaModFix/>
          </a:blip>
          <a:srcRect b="0" l="0" r="0" t="0"/>
          <a:stretch/>
        </p:blipFill>
        <p:spPr>
          <a:xfrm>
            <a:off x="7473950" y="228486"/>
            <a:ext cx="4570268" cy="6443720"/>
          </a:xfrm>
          <a:prstGeom prst="rect">
            <a:avLst/>
          </a:prstGeom>
          <a:noFill/>
          <a:ln>
            <a:noFill/>
          </a:ln>
        </p:spPr>
      </p:pic>
      <p:pic>
        <p:nvPicPr>
          <p:cNvPr id="323" name="Google Shape;323;p21"/>
          <p:cNvPicPr preferRelativeResize="0"/>
          <p:nvPr/>
        </p:nvPicPr>
        <p:blipFill rotWithShape="1">
          <a:blip r:embed="rId5">
            <a:alphaModFix/>
          </a:blip>
          <a:srcRect b="0" l="0" r="0" t="0"/>
          <a:stretch/>
        </p:blipFill>
        <p:spPr>
          <a:xfrm>
            <a:off x="964099" y="2726469"/>
            <a:ext cx="5973859" cy="380631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2"/>
          <p:cNvSpPr txBox="1"/>
          <p:nvPr>
            <p:ph idx="2" type="body"/>
          </p:nvPr>
        </p:nvSpPr>
        <p:spPr>
          <a:xfrm>
            <a:off x="503459" y="1002145"/>
            <a:ext cx="10810875" cy="4307510"/>
          </a:xfrm>
          <a:prstGeom prst="rect">
            <a:avLst/>
          </a:prstGeom>
          <a:noFill/>
          <a:ln>
            <a:noFill/>
          </a:ln>
        </p:spPr>
        <p:txBody>
          <a:bodyPr anchorCtr="0" anchor="t" bIns="45700" lIns="91425" spcFirstLastPara="1" rIns="91425" wrap="square" tIns="45700">
            <a:noAutofit/>
          </a:bodyPr>
          <a:lstStyle/>
          <a:p>
            <a:pPr indent="-158750" lvl="0" marL="285750" rtl="0" algn="l">
              <a:lnSpc>
                <a:spcPct val="90000"/>
              </a:lnSpc>
              <a:spcBef>
                <a:spcPts val="0"/>
              </a:spcBef>
              <a:spcAft>
                <a:spcPts val="0"/>
              </a:spcAft>
              <a:buClr>
                <a:srgbClr val="4F4F4F"/>
              </a:buClr>
              <a:buSzPts val="2000"/>
              <a:buFont typeface="Calibri"/>
              <a:buNone/>
            </a:pPr>
            <a:r>
              <a:t/>
            </a:r>
            <a:endParaRPr b="1"/>
          </a:p>
          <a:p>
            <a:pPr indent="-158750" lvl="0" marL="285750" rtl="0" algn="l">
              <a:lnSpc>
                <a:spcPct val="90000"/>
              </a:lnSpc>
              <a:spcBef>
                <a:spcPts val="1000"/>
              </a:spcBef>
              <a:spcAft>
                <a:spcPts val="0"/>
              </a:spcAft>
              <a:buClr>
                <a:srgbClr val="4F4F4F"/>
              </a:buClr>
              <a:buSzPts val="2000"/>
              <a:buFont typeface="Calibri"/>
              <a:buNone/>
            </a:pPr>
            <a:r>
              <a:t/>
            </a:r>
            <a:endParaRPr b="1"/>
          </a:p>
          <a:p>
            <a:pPr indent="-158750" lvl="0" marL="285750" rtl="0" algn="l">
              <a:lnSpc>
                <a:spcPct val="90000"/>
              </a:lnSpc>
              <a:spcBef>
                <a:spcPts val="1000"/>
              </a:spcBef>
              <a:spcAft>
                <a:spcPts val="0"/>
              </a:spcAft>
              <a:buClr>
                <a:srgbClr val="4F4F4F"/>
              </a:buClr>
              <a:buSzPts val="2000"/>
              <a:buFont typeface="Calibri"/>
              <a:buNone/>
            </a:pPr>
            <a:r>
              <a:t/>
            </a:r>
            <a:endParaRPr b="1"/>
          </a:p>
        </p:txBody>
      </p:sp>
      <p:sp>
        <p:nvSpPr>
          <p:cNvPr id="330" name="Google Shape;330;p22"/>
          <p:cNvSpPr txBox="1"/>
          <p:nvPr>
            <p:ph idx="1" type="body"/>
          </p:nvPr>
        </p:nvSpPr>
        <p:spPr>
          <a:xfrm>
            <a:off x="577350" y="154538"/>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b="1" i="0" lang="en-US" sz="3200">
                <a:latin typeface="Calibri"/>
                <a:ea typeface="Calibri"/>
                <a:cs typeface="Calibri"/>
                <a:sym typeface="Calibri"/>
              </a:rPr>
              <a:t>Riskihindamine uute toodete arendamisel</a:t>
            </a:r>
            <a:endParaRPr sz="3200">
              <a:latin typeface="Calibri"/>
              <a:ea typeface="Calibri"/>
              <a:cs typeface="Calibri"/>
              <a:sym typeface="Calibri"/>
            </a:endParaRPr>
          </a:p>
        </p:txBody>
      </p:sp>
      <p:pic>
        <p:nvPicPr>
          <p:cNvPr id="331" name="Google Shape;331;p22"/>
          <p:cNvPicPr preferRelativeResize="0"/>
          <p:nvPr/>
        </p:nvPicPr>
        <p:blipFill rotWithShape="1">
          <a:blip r:embed="rId3">
            <a:alphaModFix/>
          </a:blip>
          <a:srcRect b="0" l="0" r="0" t="0"/>
          <a:stretch/>
        </p:blipFill>
        <p:spPr>
          <a:xfrm>
            <a:off x="332961" y="953960"/>
            <a:ext cx="6049723" cy="5188424"/>
          </a:xfrm>
          <a:prstGeom prst="rect">
            <a:avLst/>
          </a:prstGeom>
          <a:noFill/>
          <a:ln cap="flat" cmpd="sng" w="9525">
            <a:solidFill>
              <a:schemeClr val="dk1"/>
            </a:solidFill>
            <a:prstDash val="solid"/>
            <a:round/>
            <a:headEnd len="sm" w="sm" type="none"/>
            <a:tailEnd len="sm" w="sm" type="none"/>
          </a:ln>
        </p:spPr>
      </p:pic>
      <p:pic>
        <p:nvPicPr>
          <p:cNvPr id="332" name="Google Shape;332;p22"/>
          <p:cNvPicPr preferRelativeResize="0"/>
          <p:nvPr/>
        </p:nvPicPr>
        <p:blipFill rotWithShape="1">
          <a:blip r:embed="rId4">
            <a:alphaModFix/>
          </a:blip>
          <a:srcRect b="0" l="0" r="0" t="0"/>
          <a:stretch/>
        </p:blipFill>
        <p:spPr>
          <a:xfrm>
            <a:off x="6061532" y="2752979"/>
            <a:ext cx="5797507" cy="410502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3"/>
          <p:cNvSpPr txBox="1"/>
          <p:nvPr>
            <p:ph idx="2" type="body"/>
          </p:nvPr>
        </p:nvSpPr>
        <p:spPr>
          <a:xfrm>
            <a:off x="560484" y="1404753"/>
            <a:ext cx="10810875" cy="58761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F4F4F"/>
              </a:buClr>
              <a:buSzPts val="1200"/>
              <a:buNone/>
            </a:pPr>
            <a:br>
              <a:rPr lang="en-US" sz="1200"/>
            </a:br>
            <a:br>
              <a:rPr lang="en-US" sz="1200"/>
            </a:br>
            <a:endParaRPr b="1" sz="1200"/>
          </a:p>
          <a:p>
            <a:pPr indent="-209550" lvl="0" marL="285750" rtl="0" algn="l">
              <a:lnSpc>
                <a:spcPct val="90000"/>
              </a:lnSpc>
              <a:spcBef>
                <a:spcPts val="1000"/>
              </a:spcBef>
              <a:spcAft>
                <a:spcPts val="0"/>
              </a:spcAft>
              <a:buClr>
                <a:srgbClr val="4F4F4F"/>
              </a:buClr>
              <a:buSzPts val="1200"/>
              <a:buFont typeface="Calibri"/>
              <a:buNone/>
            </a:pPr>
            <a:r>
              <a:t/>
            </a:r>
            <a:endParaRPr b="1" sz="1200"/>
          </a:p>
        </p:txBody>
      </p:sp>
      <p:sp>
        <p:nvSpPr>
          <p:cNvPr id="339" name="Google Shape;339;p23"/>
          <p:cNvSpPr txBox="1"/>
          <p:nvPr>
            <p:ph idx="1" type="body"/>
          </p:nvPr>
        </p:nvSpPr>
        <p:spPr>
          <a:xfrm>
            <a:off x="560485" y="203201"/>
            <a:ext cx="10810875" cy="62807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lang="en-US" sz="3200" u="sng">
                <a:solidFill>
                  <a:schemeClr val="hlink"/>
                </a:solidFill>
                <a:hlinkClick r:id="rId3"/>
              </a:rPr>
              <a:t>https://www.blutspende.ch/de/spenderinfos/travelcheck</a:t>
            </a:r>
            <a:endParaRPr sz="2000">
              <a:latin typeface="Calibri"/>
              <a:ea typeface="Calibri"/>
              <a:cs typeface="Calibri"/>
              <a:sym typeface="Calibri"/>
            </a:endParaRPr>
          </a:p>
        </p:txBody>
      </p:sp>
      <p:pic>
        <p:nvPicPr>
          <p:cNvPr id="340" name="Google Shape;340;p23"/>
          <p:cNvPicPr preferRelativeResize="0"/>
          <p:nvPr/>
        </p:nvPicPr>
        <p:blipFill rotWithShape="1">
          <a:blip r:embed="rId4">
            <a:alphaModFix/>
          </a:blip>
          <a:srcRect b="3158" l="327" r="0" t="0"/>
          <a:stretch/>
        </p:blipFill>
        <p:spPr>
          <a:xfrm>
            <a:off x="708303" y="1076194"/>
            <a:ext cx="10810875" cy="49505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b="0" l="0" r="0" t="0"/>
          <a:stretch/>
        </p:blipFill>
        <p:spPr>
          <a:xfrm>
            <a:off x="700720" y="781395"/>
            <a:ext cx="10947681" cy="6076605"/>
          </a:xfrm>
          <a:prstGeom prst="rect">
            <a:avLst/>
          </a:prstGeom>
          <a:noFill/>
          <a:ln>
            <a:noFill/>
          </a:ln>
        </p:spPr>
      </p:pic>
      <p:sp>
        <p:nvSpPr>
          <p:cNvPr id="177" name="Google Shape;177;p3"/>
          <p:cNvSpPr txBox="1"/>
          <p:nvPr>
            <p:ph idx="1" type="body"/>
          </p:nvPr>
        </p:nvSpPr>
        <p:spPr>
          <a:xfrm>
            <a:off x="828686" y="274843"/>
            <a:ext cx="10810875" cy="70487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600"/>
              <a:buNone/>
            </a:pPr>
            <a:r>
              <a:rPr b="1" lang="en-US" sz="3600">
                <a:latin typeface="Calibri"/>
                <a:ea typeface="Calibri"/>
                <a:cs typeface="Calibri"/>
                <a:sym typeface="Calibri"/>
              </a:rPr>
              <a:t>EDQM </a:t>
            </a:r>
            <a:endParaRPr b="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4"/>
          <p:cNvPicPr preferRelativeResize="0"/>
          <p:nvPr/>
        </p:nvPicPr>
        <p:blipFill rotWithShape="1">
          <a:blip r:embed="rId3">
            <a:alphaModFix/>
          </a:blip>
          <a:srcRect b="0" l="0" r="0" t="0"/>
          <a:stretch/>
        </p:blipFill>
        <p:spPr>
          <a:xfrm>
            <a:off x="0" y="0"/>
            <a:ext cx="12276923"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5"/>
          <p:cNvSpPr txBox="1"/>
          <p:nvPr>
            <p:ph idx="2" type="body"/>
          </p:nvPr>
        </p:nvSpPr>
        <p:spPr>
          <a:xfrm>
            <a:off x="560484" y="1404753"/>
            <a:ext cx="10810875" cy="58761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F4F4F"/>
              </a:buClr>
              <a:buSzPts val="1200"/>
              <a:buNone/>
            </a:pPr>
            <a:br>
              <a:rPr lang="en-US" sz="1200"/>
            </a:br>
            <a:br>
              <a:rPr lang="en-US" sz="1200"/>
            </a:br>
            <a:endParaRPr b="1" sz="1200"/>
          </a:p>
          <a:p>
            <a:pPr indent="-209550" lvl="0" marL="285750" rtl="0" algn="l">
              <a:lnSpc>
                <a:spcPct val="90000"/>
              </a:lnSpc>
              <a:spcBef>
                <a:spcPts val="1000"/>
              </a:spcBef>
              <a:spcAft>
                <a:spcPts val="0"/>
              </a:spcAft>
              <a:buClr>
                <a:srgbClr val="4F4F4F"/>
              </a:buClr>
              <a:buSzPts val="1200"/>
              <a:buFont typeface="Calibri"/>
              <a:buNone/>
            </a:pPr>
            <a:r>
              <a:t/>
            </a:r>
            <a:endParaRPr b="1" sz="1200"/>
          </a:p>
        </p:txBody>
      </p:sp>
      <p:sp>
        <p:nvSpPr>
          <p:cNvPr id="190" name="Google Shape;190;p5"/>
          <p:cNvSpPr txBox="1"/>
          <p:nvPr>
            <p:ph idx="1" type="body"/>
          </p:nvPr>
        </p:nvSpPr>
        <p:spPr>
          <a:xfrm>
            <a:off x="420598" y="218803"/>
            <a:ext cx="10810875" cy="58763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lang="en-US" sz="3200">
                <a:latin typeface="Calibri"/>
                <a:ea typeface="Calibri"/>
                <a:cs typeface="Calibri"/>
                <a:sym typeface="Calibri"/>
              </a:rPr>
              <a:t>V</a:t>
            </a:r>
            <a:r>
              <a:rPr b="1" i="0" lang="en-US" sz="3200">
                <a:latin typeface="Calibri"/>
                <a:ea typeface="Calibri"/>
                <a:cs typeface="Calibri"/>
                <a:sym typeface="Calibri"/>
              </a:rPr>
              <a:t>eebipõhine digivahend “</a:t>
            </a:r>
            <a:r>
              <a:rPr b="1" i="0" lang="en-US" sz="3200">
                <a:solidFill>
                  <a:srgbClr val="C00000"/>
                </a:solidFill>
                <a:latin typeface="Calibri"/>
                <a:ea typeface="Calibri"/>
                <a:cs typeface="Calibri"/>
                <a:sym typeface="Calibri"/>
              </a:rPr>
              <a:t>Travelcheck</a:t>
            </a:r>
            <a:r>
              <a:rPr b="1" i="0" lang="en-US" sz="3200">
                <a:latin typeface="Calibri"/>
                <a:ea typeface="Calibri"/>
                <a:cs typeface="Calibri"/>
                <a:sym typeface="Calibri"/>
              </a:rPr>
              <a:t>” - Šveits</a:t>
            </a:r>
            <a:endParaRPr sz="3200">
              <a:latin typeface="Calibri"/>
              <a:ea typeface="Calibri"/>
              <a:cs typeface="Calibri"/>
              <a:sym typeface="Calibri"/>
            </a:endParaRPr>
          </a:p>
        </p:txBody>
      </p:sp>
      <p:sp>
        <p:nvSpPr>
          <p:cNvPr id="191" name="Google Shape;191;p5"/>
          <p:cNvSpPr txBox="1"/>
          <p:nvPr/>
        </p:nvSpPr>
        <p:spPr>
          <a:xfrm>
            <a:off x="420598" y="1046284"/>
            <a:ext cx="10810875" cy="500528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F4F4F"/>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4F4F4F"/>
              </a:buClr>
              <a:buSzPts val="1400"/>
              <a:buFont typeface="Calibri"/>
              <a:buNone/>
            </a:pPr>
            <a:br>
              <a:rPr b="0" i="0" lang="en-US" sz="1400" u="none" cap="none" strike="noStrike">
                <a:solidFill>
                  <a:srgbClr val="4F4F4F"/>
                </a:solidFill>
                <a:latin typeface="Calibri"/>
                <a:ea typeface="Calibri"/>
                <a:cs typeface="Calibri"/>
                <a:sym typeface="Calibri"/>
              </a:rPr>
            </a:br>
            <a:br>
              <a:rPr b="0" i="0" lang="en-US" sz="1400" u="none" cap="none" strike="noStrike">
                <a:solidFill>
                  <a:srgbClr val="4F4F4F"/>
                </a:solidFill>
                <a:latin typeface="Calibri"/>
                <a:ea typeface="Calibri"/>
                <a:cs typeface="Calibri"/>
                <a:sym typeface="Calibri"/>
              </a:rPr>
            </a:br>
            <a:endParaRPr b="0" i="0" sz="1400" u="none" cap="none" strike="noStrike">
              <a:solidFill>
                <a:srgbClr val="4F4F4F"/>
              </a:solidFill>
              <a:latin typeface="Calibri"/>
              <a:ea typeface="Calibri"/>
              <a:cs typeface="Calibri"/>
              <a:sym typeface="Calibri"/>
            </a:endParaRPr>
          </a:p>
          <a:p>
            <a:pPr indent="-196850" lvl="0" marL="285750" marR="0" rtl="0" algn="l">
              <a:lnSpc>
                <a:spcPct val="90000"/>
              </a:lnSpc>
              <a:spcBef>
                <a:spcPts val="1000"/>
              </a:spcBef>
              <a:spcAft>
                <a:spcPts val="0"/>
              </a:spcAft>
              <a:buClr>
                <a:srgbClr val="4F4F4F"/>
              </a:buClr>
              <a:buSzPts val="1400"/>
              <a:buFont typeface="Calibri"/>
              <a:buNone/>
            </a:pPr>
            <a:r>
              <a:t/>
            </a:r>
            <a:endParaRPr b="1" i="0" sz="1400" u="none" cap="none" strike="noStrike">
              <a:solidFill>
                <a:srgbClr val="4F4F4F"/>
              </a:solidFill>
              <a:latin typeface="Calibri"/>
              <a:ea typeface="Calibri"/>
              <a:cs typeface="Calibri"/>
              <a:sym typeface="Calibri"/>
            </a:endParaRPr>
          </a:p>
          <a:p>
            <a:pPr indent="-196850" lvl="0" marL="285750" marR="0" rtl="0" algn="l">
              <a:lnSpc>
                <a:spcPct val="90000"/>
              </a:lnSpc>
              <a:spcBef>
                <a:spcPts val="1000"/>
              </a:spcBef>
              <a:spcAft>
                <a:spcPts val="0"/>
              </a:spcAft>
              <a:buClr>
                <a:srgbClr val="4F4F4F"/>
              </a:buClr>
              <a:buSzPts val="1400"/>
              <a:buFont typeface="Calibri"/>
              <a:buNone/>
            </a:pPr>
            <a:r>
              <a:t/>
            </a:r>
            <a:endParaRPr b="1" i="0" sz="1400" u="none" cap="none" strike="noStrike">
              <a:solidFill>
                <a:srgbClr val="4F4F4F"/>
              </a:solidFill>
              <a:latin typeface="Calibri"/>
              <a:ea typeface="Calibri"/>
              <a:cs typeface="Calibri"/>
              <a:sym typeface="Calibri"/>
            </a:endParaRPr>
          </a:p>
        </p:txBody>
      </p:sp>
      <p:pic>
        <p:nvPicPr>
          <p:cNvPr id="192" name="Google Shape;192;p5"/>
          <p:cNvPicPr preferRelativeResize="0"/>
          <p:nvPr/>
        </p:nvPicPr>
        <p:blipFill rotWithShape="1">
          <a:blip r:embed="rId3">
            <a:alphaModFix/>
          </a:blip>
          <a:srcRect b="0" l="0" r="0" t="0"/>
          <a:stretch/>
        </p:blipFill>
        <p:spPr>
          <a:xfrm>
            <a:off x="360462" y="819645"/>
            <a:ext cx="11210918" cy="60383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6"/>
          <p:cNvSpPr txBox="1"/>
          <p:nvPr>
            <p:ph idx="2" type="body"/>
          </p:nvPr>
        </p:nvSpPr>
        <p:spPr>
          <a:xfrm>
            <a:off x="560484" y="1404753"/>
            <a:ext cx="10810875" cy="58761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F4F4F"/>
              </a:buClr>
              <a:buSzPts val="1200"/>
              <a:buNone/>
            </a:pPr>
            <a:br>
              <a:rPr lang="en-US" sz="1200"/>
            </a:br>
            <a:br>
              <a:rPr lang="en-US" sz="1200"/>
            </a:br>
            <a:endParaRPr b="1" sz="1200"/>
          </a:p>
          <a:p>
            <a:pPr indent="-209550" lvl="0" marL="285750" rtl="0" algn="l">
              <a:lnSpc>
                <a:spcPct val="90000"/>
              </a:lnSpc>
              <a:spcBef>
                <a:spcPts val="1000"/>
              </a:spcBef>
              <a:spcAft>
                <a:spcPts val="0"/>
              </a:spcAft>
              <a:buClr>
                <a:srgbClr val="4F4F4F"/>
              </a:buClr>
              <a:buSzPts val="1200"/>
              <a:buFont typeface="Calibri"/>
              <a:buNone/>
            </a:pPr>
            <a:r>
              <a:t/>
            </a:r>
            <a:endParaRPr b="1" sz="1200"/>
          </a:p>
        </p:txBody>
      </p:sp>
      <p:sp>
        <p:nvSpPr>
          <p:cNvPr id="199" name="Google Shape;199;p6"/>
          <p:cNvSpPr txBox="1"/>
          <p:nvPr>
            <p:ph idx="1" type="body"/>
          </p:nvPr>
        </p:nvSpPr>
        <p:spPr>
          <a:xfrm>
            <a:off x="420598" y="458654"/>
            <a:ext cx="10810875" cy="58763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lang="en-US" sz="3200">
                <a:latin typeface="Calibri"/>
                <a:ea typeface="Calibri"/>
                <a:cs typeface="Calibri"/>
                <a:sym typeface="Calibri"/>
              </a:rPr>
              <a:t>V</a:t>
            </a:r>
            <a:r>
              <a:rPr b="1" i="0" lang="en-US" sz="3200">
                <a:latin typeface="Calibri"/>
                <a:ea typeface="Calibri"/>
                <a:cs typeface="Calibri"/>
                <a:sym typeface="Calibri"/>
              </a:rPr>
              <a:t>eebipõhine digivahend “</a:t>
            </a:r>
            <a:r>
              <a:rPr b="1" i="0" lang="en-US" sz="3200">
                <a:solidFill>
                  <a:srgbClr val="C00000"/>
                </a:solidFill>
                <a:latin typeface="Calibri"/>
                <a:ea typeface="Calibri"/>
                <a:cs typeface="Calibri"/>
                <a:sym typeface="Calibri"/>
              </a:rPr>
              <a:t>Travelcheck</a:t>
            </a:r>
            <a:r>
              <a:rPr b="1" i="0" lang="en-US" sz="3200">
                <a:latin typeface="Calibri"/>
                <a:ea typeface="Calibri"/>
                <a:cs typeface="Calibri"/>
                <a:sym typeface="Calibri"/>
              </a:rPr>
              <a:t>” - Šveits</a:t>
            </a:r>
            <a:endParaRPr sz="3200">
              <a:latin typeface="Calibri"/>
              <a:ea typeface="Calibri"/>
              <a:cs typeface="Calibri"/>
              <a:sym typeface="Calibri"/>
            </a:endParaRPr>
          </a:p>
        </p:txBody>
      </p:sp>
      <p:sp>
        <p:nvSpPr>
          <p:cNvPr id="200" name="Google Shape;200;p6"/>
          <p:cNvSpPr txBox="1"/>
          <p:nvPr/>
        </p:nvSpPr>
        <p:spPr>
          <a:xfrm>
            <a:off x="420598" y="1046284"/>
            <a:ext cx="10810875" cy="500528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F4F4F"/>
              </a:buClr>
              <a:buSzPts val="2400"/>
              <a:buFont typeface="Calibri"/>
              <a:buNone/>
            </a:pPr>
            <a:r>
              <a:t/>
            </a:r>
            <a:endParaRPr b="0" i="0" sz="2400" u="none" cap="none" strike="noStrike">
              <a:solidFill>
                <a:srgbClr val="000000"/>
              </a:solidFill>
              <a:latin typeface="Calibri"/>
              <a:ea typeface="Calibri"/>
              <a:cs typeface="Calibri"/>
              <a:sym typeface="Calibri"/>
            </a:endParaRPr>
          </a:p>
          <a:p>
            <a:pPr indent="-285750" lvl="0" marL="285750" marR="0" rtl="0" algn="l">
              <a:lnSpc>
                <a:spcPct val="90000"/>
              </a:lnSpc>
              <a:spcBef>
                <a:spcPts val="1000"/>
              </a:spcBef>
              <a:spcAft>
                <a:spcPts val="0"/>
              </a:spcAft>
              <a:buClr>
                <a:srgbClr val="000000"/>
              </a:buClr>
              <a:buSzPts val="2800"/>
              <a:buFont typeface="Calibri"/>
              <a:buChar char="•"/>
            </a:pPr>
            <a:r>
              <a:rPr b="0" i="0" lang="en-US" sz="2800" u="none" cap="none" strike="noStrike">
                <a:solidFill>
                  <a:srgbClr val="000000"/>
                </a:solidFill>
                <a:latin typeface="Calibri"/>
                <a:ea typeface="Calibri"/>
                <a:cs typeface="Calibri"/>
                <a:sym typeface="Calibri"/>
              </a:rPr>
              <a:t>Doonorite sobivuse hindamine pärast reisimist, kasutades veebipõhist digivahendit “Travelcheck”</a:t>
            </a:r>
            <a:endParaRPr/>
          </a:p>
          <a:p>
            <a:pPr indent="-285750" lvl="0" marL="285750" marR="0" rtl="0" algn="l">
              <a:lnSpc>
                <a:spcPct val="90000"/>
              </a:lnSpc>
              <a:spcBef>
                <a:spcPts val="1000"/>
              </a:spcBef>
              <a:spcAft>
                <a:spcPts val="0"/>
              </a:spcAft>
              <a:buClr>
                <a:srgbClr val="000000"/>
              </a:buClr>
              <a:buSzPts val="2800"/>
              <a:buFont typeface="Calibri"/>
              <a:buChar char="•"/>
            </a:pPr>
            <a:r>
              <a:rPr b="0" i="0" lang="en-US" sz="2800" u="none" cap="none" strike="noStrike">
                <a:solidFill>
                  <a:srgbClr val="000000"/>
                </a:solidFill>
                <a:latin typeface="Calibri"/>
                <a:ea typeface="Calibri"/>
                <a:cs typeface="Calibri"/>
                <a:sym typeface="Calibri"/>
              </a:rPr>
              <a:t>Doonorid saavad verekeskuse kodulehel kontrollida, kas neil on seoses reisimisega vereloovutamise piiranguid, mis väldib asjatut kohale tulemist.</a:t>
            </a:r>
            <a:endParaRPr/>
          </a:p>
          <a:p>
            <a:pPr indent="-285750" lvl="0" marL="285750" marR="0" rtl="0" algn="l">
              <a:lnSpc>
                <a:spcPct val="90000"/>
              </a:lnSpc>
              <a:spcBef>
                <a:spcPts val="1000"/>
              </a:spcBef>
              <a:spcAft>
                <a:spcPts val="0"/>
              </a:spcAft>
              <a:buClr>
                <a:srgbClr val="000000"/>
              </a:buClr>
              <a:buSzPts val="2800"/>
              <a:buFont typeface="Calibri"/>
              <a:buChar char="•"/>
            </a:pPr>
            <a:r>
              <a:rPr b="0" i="0" lang="en-US" sz="2800" u="none" cap="none" strike="noStrike">
                <a:solidFill>
                  <a:srgbClr val="000000"/>
                </a:solidFill>
                <a:latin typeface="Calibri"/>
                <a:ea typeface="Calibri"/>
                <a:cs typeface="Calibri"/>
                <a:sym typeface="Calibri"/>
              </a:rPr>
              <a:t>Kasutavad nii doonorid kui ka verekeskuse töötajad.</a:t>
            </a:r>
            <a:endParaRPr/>
          </a:p>
          <a:p>
            <a:pPr indent="-285750" lvl="0" marL="285750" marR="0" rtl="0" algn="l">
              <a:lnSpc>
                <a:spcPct val="90000"/>
              </a:lnSpc>
              <a:spcBef>
                <a:spcPts val="1000"/>
              </a:spcBef>
              <a:spcAft>
                <a:spcPts val="0"/>
              </a:spcAft>
              <a:buClr>
                <a:srgbClr val="000000"/>
              </a:buClr>
              <a:buSzPts val="2800"/>
              <a:buFont typeface="Calibri"/>
              <a:buChar char="•"/>
            </a:pPr>
            <a:r>
              <a:rPr b="0" i="0" lang="en-US" sz="2800" u="none" cap="none" strike="noStrike">
                <a:solidFill>
                  <a:srgbClr val="000000"/>
                </a:solidFill>
                <a:latin typeface="Calibri"/>
                <a:ea typeface="Calibri"/>
                <a:cs typeface="Calibri"/>
                <a:sym typeface="Calibri"/>
              </a:rPr>
              <a:t>Pärast 1 aastast kasutamist hindasid 10 verekeskust Travelcheck tööriista lihtsaks, arusaadavaks ja tõhusaks. Aitab kiiresti ja usaldusväärselt leida riike ja tundmatuid piirkondi.</a:t>
            </a:r>
            <a:endParaRPr/>
          </a:p>
          <a:p>
            <a:pPr indent="0" lvl="0" marL="0" marR="0" rtl="0" algn="l">
              <a:lnSpc>
                <a:spcPct val="90000"/>
              </a:lnSpc>
              <a:spcBef>
                <a:spcPts val="1000"/>
              </a:spcBef>
              <a:spcAft>
                <a:spcPts val="0"/>
              </a:spcAft>
              <a:buClr>
                <a:srgbClr val="4F4F4F"/>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4F4F4F"/>
              </a:buClr>
              <a:buSzPts val="2000"/>
              <a:buFont typeface="Calibri"/>
              <a:buNone/>
            </a:pPr>
            <a:r>
              <a:rPr b="0" i="0" lang="en-US" sz="2000" u="sng" cap="none" strike="noStrike">
                <a:solidFill>
                  <a:srgbClr val="4F4F4F"/>
                </a:solidFill>
                <a:latin typeface="Calibri"/>
                <a:ea typeface="Calibri"/>
                <a:cs typeface="Calibri"/>
                <a:sym typeface="Calibri"/>
                <a:hlinkClick r:id="rId3">
                  <a:extLst>
                    <a:ext uri="{A12FA001-AC4F-418D-AE19-62706E023703}">
                      <ahyp:hlinkClr val="tx"/>
                    </a:ext>
                  </a:extLst>
                </a:hlinkClick>
              </a:rPr>
              <a:t>Travelcheck | blutspende.ch</a:t>
            </a:r>
            <a:br>
              <a:rPr b="0" i="0" lang="en-US" sz="2400" u="none" cap="none" strike="noStrike">
                <a:solidFill>
                  <a:srgbClr val="4F4F4F"/>
                </a:solidFill>
                <a:latin typeface="Calibri"/>
                <a:ea typeface="Calibri"/>
                <a:cs typeface="Calibri"/>
                <a:sym typeface="Calibri"/>
              </a:rPr>
            </a:br>
            <a:br>
              <a:rPr b="0" i="0" lang="en-US" sz="1400" u="none" cap="none" strike="noStrike">
                <a:solidFill>
                  <a:srgbClr val="4F4F4F"/>
                </a:solidFill>
                <a:latin typeface="Calibri"/>
                <a:ea typeface="Calibri"/>
                <a:cs typeface="Calibri"/>
                <a:sym typeface="Calibri"/>
              </a:rPr>
            </a:br>
            <a:br>
              <a:rPr b="0" i="0" lang="en-US" sz="1400" u="none" cap="none" strike="noStrike">
                <a:solidFill>
                  <a:srgbClr val="4F4F4F"/>
                </a:solidFill>
                <a:latin typeface="Calibri"/>
                <a:ea typeface="Calibri"/>
                <a:cs typeface="Calibri"/>
                <a:sym typeface="Calibri"/>
              </a:rPr>
            </a:br>
            <a:endParaRPr b="0" i="0" sz="1400" u="none" cap="none" strike="noStrike">
              <a:solidFill>
                <a:srgbClr val="4F4F4F"/>
              </a:solidFill>
              <a:latin typeface="Calibri"/>
              <a:ea typeface="Calibri"/>
              <a:cs typeface="Calibri"/>
              <a:sym typeface="Calibri"/>
            </a:endParaRPr>
          </a:p>
          <a:p>
            <a:pPr indent="-196850" lvl="0" marL="285750" marR="0" rtl="0" algn="l">
              <a:lnSpc>
                <a:spcPct val="90000"/>
              </a:lnSpc>
              <a:spcBef>
                <a:spcPts val="1000"/>
              </a:spcBef>
              <a:spcAft>
                <a:spcPts val="0"/>
              </a:spcAft>
              <a:buClr>
                <a:srgbClr val="4F4F4F"/>
              </a:buClr>
              <a:buSzPts val="1400"/>
              <a:buFont typeface="Calibri"/>
              <a:buNone/>
            </a:pPr>
            <a:r>
              <a:t/>
            </a:r>
            <a:endParaRPr b="1" i="0" sz="1400" u="none" cap="none" strike="noStrike">
              <a:solidFill>
                <a:srgbClr val="4F4F4F"/>
              </a:solidFill>
              <a:latin typeface="Calibri"/>
              <a:ea typeface="Calibri"/>
              <a:cs typeface="Calibri"/>
              <a:sym typeface="Calibri"/>
            </a:endParaRPr>
          </a:p>
          <a:p>
            <a:pPr indent="-196850" lvl="0" marL="285750" marR="0" rtl="0" algn="l">
              <a:lnSpc>
                <a:spcPct val="90000"/>
              </a:lnSpc>
              <a:spcBef>
                <a:spcPts val="1000"/>
              </a:spcBef>
              <a:spcAft>
                <a:spcPts val="0"/>
              </a:spcAft>
              <a:buClr>
                <a:srgbClr val="4F4F4F"/>
              </a:buClr>
              <a:buSzPts val="1400"/>
              <a:buFont typeface="Calibri"/>
              <a:buNone/>
            </a:pPr>
            <a:r>
              <a:t/>
            </a:r>
            <a:endParaRPr b="1" i="0" sz="1400" u="none" cap="none" strike="noStrike">
              <a:solidFill>
                <a:srgbClr val="4F4F4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7"/>
          <p:cNvSpPr txBox="1"/>
          <p:nvPr>
            <p:ph idx="2" type="body"/>
          </p:nvPr>
        </p:nvSpPr>
        <p:spPr>
          <a:xfrm>
            <a:off x="560484" y="1404753"/>
            <a:ext cx="10810875" cy="58761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F4F4F"/>
              </a:buClr>
              <a:buSzPts val="1200"/>
              <a:buNone/>
            </a:pPr>
            <a:br>
              <a:rPr lang="en-US" sz="1200"/>
            </a:br>
            <a:br>
              <a:rPr lang="en-US" sz="1200"/>
            </a:br>
            <a:endParaRPr b="1" sz="1200"/>
          </a:p>
          <a:p>
            <a:pPr indent="-209550" lvl="0" marL="285750" rtl="0" algn="l">
              <a:lnSpc>
                <a:spcPct val="90000"/>
              </a:lnSpc>
              <a:spcBef>
                <a:spcPts val="1000"/>
              </a:spcBef>
              <a:spcAft>
                <a:spcPts val="0"/>
              </a:spcAft>
              <a:buClr>
                <a:srgbClr val="4F4F4F"/>
              </a:buClr>
              <a:buSzPts val="1200"/>
              <a:buFont typeface="Calibri"/>
              <a:buNone/>
            </a:pPr>
            <a:r>
              <a:t/>
            </a:r>
            <a:endParaRPr b="1" sz="1200"/>
          </a:p>
        </p:txBody>
      </p:sp>
      <p:sp>
        <p:nvSpPr>
          <p:cNvPr id="207" name="Google Shape;207;p7"/>
          <p:cNvSpPr txBox="1"/>
          <p:nvPr>
            <p:ph idx="1" type="body"/>
          </p:nvPr>
        </p:nvSpPr>
        <p:spPr>
          <a:xfrm>
            <a:off x="560485" y="203200"/>
            <a:ext cx="10810875" cy="94345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lang="en-US" sz="3200" u="sng">
                <a:solidFill>
                  <a:schemeClr val="hlink"/>
                </a:solidFill>
                <a:hlinkClick r:id="rId3"/>
              </a:rPr>
              <a:t>Travelcheck | blutspende.ch</a:t>
            </a:r>
            <a:br>
              <a:rPr lang="en-US" sz="3600">
                <a:latin typeface="Calibri"/>
                <a:ea typeface="Calibri"/>
                <a:cs typeface="Calibri"/>
                <a:sym typeface="Calibri"/>
              </a:rPr>
            </a:br>
            <a:endParaRPr sz="2000">
              <a:latin typeface="Calibri"/>
              <a:ea typeface="Calibri"/>
              <a:cs typeface="Calibri"/>
              <a:sym typeface="Calibri"/>
            </a:endParaRPr>
          </a:p>
        </p:txBody>
      </p:sp>
      <p:pic>
        <p:nvPicPr>
          <p:cNvPr id="208" name="Google Shape;208;p7"/>
          <p:cNvPicPr preferRelativeResize="0"/>
          <p:nvPr/>
        </p:nvPicPr>
        <p:blipFill rotWithShape="1">
          <a:blip r:embed="rId4">
            <a:alphaModFix/>
          </a:blip>
          <a:srcRect b="0" l="0" r="0" t="0"/>
          <a:stretch/>
        </p:blipFill>
        <p:spPr>
          <a:xfrm>
            <a:off x="216019" y="1077804"/>
            <a:ext cx="5749902" cy="4375443"/>
          </a:xfrm>
          <a:prstGeom prst="rect">
            <a:avLst/>
          </a:prstGeom>
          <a:noFill/>
          <a:ln>
            <a:noFill/>
          </a:ln>
        </p:spPr>
      </p:pic>
      <p:pic>
        <p:nvPicPr>
          <p:cNvPr id="209" name="Google Shape;209;p7"/>
          <p:cNvPicPr preferRelativeResize="0"/>
          <p:nvPr/>
        </p:nvPicPr>
        <p:blipFill rotWithShape="1">
          <a:blip r:embed="rId5">
            <a:alphaModFix/>
          </a:blip>
          <a:srcRect b="0" l="0" r="0" t="0"/>
          <a:stretch/>
        </p:blipFill>
        <p:spPr>
          <a:xfrm>
            <a:off x="6105807" y="281969"/>
            <a:ext cx="5294547" cy="59671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8"/>
          <p:cNvSpPr txBox="1"/>
          <p:nvPr>
            <p:ph idx="2" type="body"/>
          </p:nvPr>
        </p:nvSpPr>
        <p:spPr>
          <a:xfrm>
            <a:off x="560484" y="1404753"/>
            <a:ext cx="10810875" cy="58761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F4F4F"/>
              </a:buClr>
              <a:buSzPts val="1200"/>
              <a:buNone/>
            </a:pPr>
            <a:br>
              <a:rPr lang="en-US" sz="1200"/>
            </a:br>
            <a:br>
              <a:rPr lang="en-US" sz="1200"/>
            </a:br>
            <a:endParaRPr b="1" sz="1200"/>
          </a:p>
          <a:p>
            <a:pPr indent="-209550" lvl="0" marL="285750" rtl="0" algn="l">
              <a:lnSpc>
                <a:spcPct val="90000"/>
              </a:lnSpc>
              <a:spcBef>
                <a:spcPts val="1000"/>
              </a:spcBef>
              <a:spcAft>
                <a:spcPts val="0"/>
              </a:spcAft>
              <a:buClr>
                <a:srgbClr val="4F4F4F"/>
              </a:buClr>
              <a:buSzPts val="1200"/>
              <a:buFont typeface="Calibri"/>
              <a:buNone/>
            </a:pPr>
            <a:r>
              <a:t/>
            </a:r>
            <a:endParaRPr b="1" sz="1200"/>
          </a:p>
        </p:txBody>
      </p:sp>
      <p:sp>
        <p:nvSpPr>
          <p:cNvPr id="216" name="Google Shape;216;p8"/>
          <p:cNvSpPr txBox="1"/>
          <p:nvPr>
            <p:ph idx="1" type="body"/>
          </p:nvPr>
        </p:nvSpPr>
        <p:spPr>
          <a:xfrm>
            <a:off x="0" y="6311348"/>
            <a:ext cx="2391436" cy="54665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1400"/>
              <a:buNone/>
            </a:pPr>
            <a:r>
              <a:rPr lang="en-US" sz="1400" u="sng">
                <a:solidFill>
                  <a:schemeClr val="hlink"/>
                </a:solidFill>
                <a:latin typeface="Calibri"/>
                <a:ea typeface="Calibri"/>
                <a:cs typeface="Calibri"/>
                <a:sym typeface="Calibri"/>
                <a:hlinkClick r:id="rId3"/>
              </a:rPr>
              <a:t>Travelcheck | blutspende.ch</a:t>
            </a:r>
            <a:br>
              <a:rPr lang="en-US" sz="1400">
                <a:latin typeface="Calibri"/>
                <a:ea typeface="Calibri"/>
                <a:cs typeface="Calibri"/>
                <a:sym typeface="Calibri"/>
              </a:rPr>
            </a:br>
            <a:endParaRPr sz="1400">
              <a:latin typeface="Calibri"/>
              <a:ea typeface="Calibri"/>
              <a:cs typeface="Calibri"/>
              <a:sym typeface="Calibri"/>
            </a:endParaRPr>
          </a:p>
        </p:txBody>
      </p:sp>
      <p:pic>
        <p:nvPicPr>
          <p:cNvPr id="217" name="Google Shape;217;p8"/>
          <p:cNvPicPr preferRelativeResize="0"/>
          <p:nvPr/>
        </p:nvPicPr>
        <p:blipFill rotWithShape="1">
          <a:blip r:embed="rId4">
            <a:alphaModFix/>
          </a:blip>
          <a:srcRect b="0" l="0" r="0" t="0"/>
          <a:stretch/>
        </p:blipFill>
        <p:spPr>
          <a:xfrm>
            <a:off x="2232410" y="287723"/>
            <a:ext cx="7161062" cy="63429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9"/>
          <p:cNvSpPr txBox="1"/>
          <p:nvPr>
            <p:ph idx="2" type="body"/>
          </p:nvPr>
        </p:nvSpPr>
        <p:spPr>
          <a:xfrm>
            <a:off x="560484" y="1404753"/>
            <a:ext cx="10810875" cy="58761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F4F4F"/>
              </a:buClr>
              <a:buSzPts val="1200"/>
              <a:buNone/>
            </a:pPr>
            <a:br>
              <a:rPr lang="en-US" sz="1200"/>
            </a:br>
            <a:br>
              <a:rPr lang="en-US" sz="1200"/>
            </a:br>
            <a:endParaRPr b="1" sz="1200"/>
          </a:p>
          <a:p>
            <a:pPr indent="-209550" lvl="0" marL="285750" rtl="0" algn="l">
              <a:lnSpc>
                <a:spcPct val="90000"/>
              </a:lnSpc>
              <a:spcBef>
                <a:spcPts val="1000"/>
              </a:spcBef>
              <a:spcAft>
                <a:spcPts val="0"/>
              </a:spcAft>
              <a:buClr>
                <a:srgbClr val="4F4F4F"/>
              </a:buClr>
              <a:buSzPts val="1200"/>
              <a:buFont typeface="Calibri"/>
              <a:buNone/>
            </a:pPr>
            <a:r>
              <a:t/>
            </a:r>
            <a:endParaRPr b="1" sz="1200"/>
          </a:p>
        </p:txBody>
      </p:sp>
      <p:sp>
        <p:nvSpPr>
          <p:cNvPr id="224" name="Google Shape;224;p9"/>
          <p:cNvSpPr txBox="1"/>
          <p:nvPr>
            <p:ph idx="1" type="body"/>
          </p:nvPr>
        </p:nvSpPr>
        <p:spPr>
          <a:xfrm>
            <a:off x="560485" y="203200"/>
            <a:ext cx="10810875" cy="94345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200"/>
              <a:buNone/>
            </a:pPr>
            <a:r>
              <a:rPr lang="en-US" sz="3200" u="sng">
                <a:solidFill>
                  <a:schemeClr val="hlink"/>
                </a:solidFill>
                <a:hlinkClick r:id="rId3"/>
              </a:rPr>
              <a:t>https://www.blutspende.ch/de/spenderinfos/travelcheck</a:t>
            </a:r>
            <a:br>
              <a:rPr lang="en-US" sz="3600">
                <a:latin typeface="Calibri"/>
                <a:ea typeface="Calibri"/>
                <a:cs typeface="Calibri"/>
                <a:sym typeface="Calibri"/>
              </a:rPr>
            </a:br>
            <a:endParaRPr sz="2000">
              <a:latin typeface="Calibri"/>
              <a:ea typeface="Calibri"/>
              <a:cs typeface="Calibri"/>
              <a:sym typeface="Calibri"/>
            </a:endParaRPr>
          </a:p>
        </p:txBody>
      </p:sp>
      <p:pic>
        <p:nvPicPr>
          <p:cNvPr id="225" name="Google Shape;225;p9"/>
          <p:cNvPicPr preferRelativeResize="0"/>
          <p:nvPr/>
        </p:nvPicPr>
        <p:blipFill rotWithShape="1">
          <a:blip r:embed="rId4">
            <a:alphaModFix/>
          </a:blip>
          <a:srcRect b="3158" l="327" r="0" t="0"/>
          <a:stretch/>
        </p:blipFill>
        <p:spPr>
          <a:xfrm>
            <a:off x="708303" y="1076194"/>
            <a:ext cx="10810875" cy="49505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2580.PERH_ppt_16_9">
  <a:themeElements>
    <a:clrScheme name="PERH">
      <a:dk1>
        <a:srgbClr val="2F2F2F"/>
      </a:dk1>
      <a:lt1>
        <a:srgbClr val="FFFFFF"/>
      </a:lt1>
      <a:dk2>
        <a:srgbClr val="808080"/>
      </a:dk2>
      <a:lt2>
        <a:srgbClr val="F0F0F0"/>
      </a:lt2>
      <a:accent1>
        <a:srgbClr val="D50000"/>
      </a:accent1>
      <a:accent2>
        <a:srgbClr val="003478"/>
      </a:accent2>
      <a:accent3>
        <a:srgbClr val="FF8861"/>
      </a:accent3>
      <a:accent4>
        <a:srgbClr val="6EFFF5"/>
      </a:accent4>
      <a:accent5>
        <a:srgbClr val="FFDA61"/>
      </a:accent5>
      <a:accent6>
        <a:srgbClr val="7AFF97"/>
      </a:accent6>
      <a:hlink>
        <a:srgbClr val="D50000"/>
      </a:hlink>
      <a:folHlink>
        <a:srgbClr val="0034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2017-08-23T08:57:59Z</dcterms:created>
  <dc:creator>Keiu Soorm - PERH</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0x0101007216B58117F69245A74227BF10DDFE2E</vt:lpwstr>
  </property>
</Properties>
</file>