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embeddedFontLst>
    <p:embeddedFont>
      <p:font typeface="Quattrocento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5" roundtripDataSignature="AMtx7mhVbVohR4ZomGzcjlPakxMbhJpS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F7EBA8E-401F-4304-8FD8-66D8C5980C60}">
  <a:tblStyle styleId="{7F7EBA8E-401F-4304-8FD8-66D8C5980C6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QuattrocentoSans-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QuattrocentoSans-italic.fntdata"/><Relationship Id="rId10" Type="http://schemas.openxmlformats.org/officeDocument/2006/relationships/slide" Target="slides/slide4.xml"/><Relationship Id="rId32" Type="http://schemas.openxmlformats.org/officeDocument/2006/relationships/font" Target="fonts/QuattrocentoSans-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Quattrocento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EE"/>
              <a:t>Struktuur: Hübriidsed peptiid-lipiid nanopartiklid, mitte traditsioonilised liposoomid. Isekoostuvad KC1003 prekursorist, kolesteroolist ja PEG2000-PE-st</a:t>
            </a:r>
            <a:endParaRPr/>
          </a:p>
          <a:p>
            <a:pPr indent="0" lvl="0" marL="0" rtl="0" algn="l">
              <a:spcBef>
                <a:spcPts val="0"/>
              </a:spcBef>
              <a:spcAft>
                <a:spcPts val="0"/>
              </a:spcAft>
              <a:buNone/>
            </a:pPr>
            <a:r>
              <a:t/>
            </a:r>
            <a:endParaRPr/>
          </a:p>
        </p:txBody>
      </p:sp>
      <p:sp>
        <p:nvSpPr>
          <p:cNvPr id="139" name="Google Shape;13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jaslaid" showMasterSp="0">
  <p:cSld name="Pealkirjaslaid">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26"/>
          <p:cNvSpPr txBox="1"/>
          <p:nvPr>
            <p:ph idx="1" type="body"/>
          </p:nvPr>
        </p:nvSpPr>
        <p:spPr>
          <a:xfrm>
            <a:off x="1113161" y="2358189"/>
            <a:ext cx="8091488" cy="250432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3773"/>
              </a:lnSpc>
              <a:spcBef>
                <a:spcPts val="0"/>
              </a:spcBef>
              <a:spcAft>
                <a:spcPts val="0"/>
              </a:spcAft>
              <a:buClr>
                <a:srgbClr val="004387"/>
              </a:buClr>
              <a:buSzPts val="5300"/>
              <a:buFont typeface="Arial"/>
              <a:buNone/>
              <a:defRPr b="1"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2" type="body"/>
          </p:nvPr>
        </p:nvSpPr>
        <p:spPr>
          <a:xfrm>
            <a:off x="1116548" y="5229013"/>
            <a:ext cx="8091488" cy="1070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F4F4F"/>
              </a:buClr>
              <a:buSzPts val="2700"/>
              <a:buFont typeface="Arial"/>
              <a:buNone/>
              <a:defRPr b="0" i="0" sz="2700" u="none" cap="none" strike="noStrike">
                <a:solidFill>
                  <a:srgbClr val="4F4F4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778">
          <p15:clr>
            <a:srgbClr val="FBAE40"/>
          </p15:clr>
        </p15:guide>
        <p15:guide id="2" orient="horz" pos="2160">
          <p15:clr>
            <a:srgbClr val="FBAE40"/>
          </p15:clr>
        </p15:guide>
        <p15:guide id="3" pos="753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id ja pilt">
  <p:cSld name="Punktid ja pilt">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35"/>
          <p:cNvSpPr txBox="1"/>
          <p:nvPr>
            <p:ph idx="1" type="body"/>
          </p:nvPr>
        </p:nvSpPr>
        <p:spPr>
          <a:xfrm>
            <a:off x="690565" y="541340"/>
            <a:ext cx="5024713"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35"/>
          <p:cNvSpPr txBox="1"/>
          <p:nvPr>
            <p:ph idx="2" type="body"/>
          </p:nvPr>
        </p:nvSpPr>
        <p:spPr>
          <a:xfrm>
            <a:off x="700720" y="1645921"/>
            <a:ext cx="5038075" cy="394885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35"/>
          <p:cNvSpPr/>
          <p:nvPr>
            <p:ph idx="3" type="pic"/>
          </p:nvPr>
        </p:nvSpPr>
        <p:spPr>
          <a:xfrm>
            <a:off x="5737015" y="182564"/>
            <a:ext cx="6123199" cy="577797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did">
  <p:cSld name="Pildid">
    <p:spTree>
      <p:nvGrpSpPr>
        <p:cNvPr id="43" name="Shape 43"/>
        <p:cNvGrpSpPr/>
        <p:nvPr/>
      </p:nvGrpSpPr>
      <p:grpSpPr>
        <a:xfrm>
          <a:off x="0" y="0"/>
          <a:ext cx="0" cy="0"/>
          <a:chOff x="0" y="0"/>
          <a:chExt cx="0" cy="0"/>
        </a:xfrm>
      </p:grpSpPr>
      <p:sp>
        <p:nvSpPr>
          <p:cNvPr id="44" name="Google Shape;44;p36"/>
          <p:cNvSpPr/>
          <p:nvPr>
            <p:ph idx="2" type="pic"/>
          </p:nvPr>
        </p:nvSpPr>
        <p:spPr>
          <a:xfrm>
            <a:off x="6102452" y="333374"/>
            <a:ext cx="5757761" cy="3095626"/>
          </a:xfrm>
          <a:prstGeom prst="rect">
            <a:avLst/>
          </a:prstGeom>
          <a:noFill/>
          <a:ln>
            <a:noFill/>
          </a:ln>
        </p:spPr>
      </p:sp>
      <p:sp>
        <p:nvSpPr>
          <p:cNvPr id="45" name="Google Shape;45;p36"/>
          <p:cNvSpPr/>
          <p:nvPr>
            <p:ph idx="3" type="pic"/>
          </p:nvPr>
        </p:nvSpPr>
        <p:spPr>
          <a:xfrm>
            <a:off x="3223787" y="3429000"/>
            <a:ext cx="2878664" cy="2520950"/>
          </a:xfrm>
          <a:prstGeom prst="rect">
            <a:avLst/>
          </a:prstGeom>
          <a:noFill/>
          <a:ln>
            <a:noFill/>
          </a:ln>
        </p:spPr>
      </p:sp>
      <p:sp>
        <p:nvSpPr>
          <p:cNvPr id="46" name="Google Shape;46;p36"/>
          <p:cNvSpPr/>
          <p:nvPr>
            <p:ph idx="4" type="pic"/>
          </p:nvPr>
        </p:nvSpPr>
        <p:spPr>
          <a:xfrm>
            <a:off x="345067" y="333376"/>
            <a:ext cx="2878719" cy="5616574"/>
          </a:xfrm>
          <a:prstGeom prst="rect">
            <a:avLst/>
          </a:prstGeom>
          <a:noFill/>
          <a:ln>
            <a:noFill/>
          </a:ln>
        </p:spPr>
      </p:sp>
      <p:sp>
        <p:nvSpPr>
          <p:cNvPr id="47" name="Google Shape;47;p36"/>
          <p:cNvSpPr/>
          <p:nvPr>
            <p:ph idx="5" type="pic"/>
          </p:nvPr>
        </p:nvSpPr>
        <p:spPr>
          <a:xfrm>
            <a:off x="3224107" y="333377"/>
            <a:ext cx="2878344" cy="3095625"/>
          </a:xfrm>
          <a:prstGeom prst="rect">
            <a:avLst/>
          </a:prstGeom>
          <a:noFill/>
          <a:ln>
            <a:noFill/>
          </a:ln>
        </p:spPr>
      </p:sp>
      <p:sp>
        <p:nvSpPr>
          <p:cNvPr id="48" name="Google Shape;48;p36"/>
          <p:cNvSpPr/>
          <p:nvPr>
            <p:ph idx="6" type="pic"/>
          </p:nvPr>
        </p:nvSpPr>
        <p:spPr>
          <a:xfrm>
            <a:off x="6102451" y="3429000"/>
            <a:ext cx="2878664" cy="2520950"/>
          </a:xfrm>
          <a:prstGeom prst="rect">
            <a:avLst/>
          </a:prstGeom>
          <a:noFill/>
          <a:ln>
            <a:noFill/>
          </a:ln>
        </p:spPr>
      </p:sp>
      <p:sp>
        <p:nvSpPr>
          <p:cNvPr id="49" name="Google Shape;49;p36"/>
          <p:cNvSpPr/>
          <p:nvPr>
            <p:ph idx="7" type="pic"/>
          </p:nvPr>
        </p:nvSpPr>
        <p:spPr>
          <a:xfrm>
            <a:off x="8981547" y="3429000"/>
            <a:ext cx="2878664" cy="2520950"/>
          </a:xfrm>
          <a:prstGeom prst="rect">
            <a:avLst/>
          </a:prstGeom>
          <a:noFill/>
          <a:ln>
            <a:noFill/>
          </a:ln>
        </p:spPr>
      </p:sp>
    </p:spTree>
  </p:cSld>
  <p:clrMapOvr>
    <a:masterClrMapping/>
  </p:clrMapOvr>
  <p:extLst>
    <p:ext uri="{DCECCB84-F9BA-43D5-87BE-67443E8EF086}">
      <p15:sldGuideLst>
        <p15:guide id="1" orient="horz" pos="3748">
          <p15:clr>
            <a:srgbClr val="FBAE40"/>
          </p15:clr>
        </p15:guide>
        <p15:guide id="2" orient="horz" pos="2160">
          <p15:clr>
            <a:srgbClr val="FBAE40"/>
          </p15:clr>
        </p15:guide>
        <p15:guide id="3" pos="143">
          <p15:clr>
            <a:srgbClr val="FBAE40"/>
          </p15:clr>
        </p15:guide>
        <p15:guide id="4" pos="7537">
          <p15:clr>
            <a:srgbClr val="FBAE40"/>
          </p15:clr>
        </p15:guide>
        <p15:guide id="5" orient="horz" pos="21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heslaid">
  <p:cSld name="Vaheslaid">
    <p:bg>
      <p:bgPr>
        <a:solidFill>
          <a:schemeClr val="lt1"/>
        </a:solidFill>
      </p:bgPr>
    </p:bg>
    <p:spTree>
      <p:nvGrpSpPr>
        <p:cNvPr id="50" name="Shape 50"/>
        <p:cNvGrpSpPr/>
        <p:nvPr/>
      </p:nvGrpSpPr>
      <p:grpSpPr>
        <a:xfrm>
          <a:off x="0" y="0"/>
          <a:ext cx="0" cy="0"/>
          <a:chOff x="0" y="0"/>
          <a:chExt cx="0" cy="0"/>
        </a:xfrm>
      </p:grpSpPr>
      <p:sp>
        <p:nvSpPr>
          <p:cNvPr id="51" name="Google Shape;51;p37"/>
          <p:cNvSpPr txBox="1"/>
          <p:nvPr>
            <p:ph idx="1" type="body"/>
          </p:nvPr>
        </p:nvSpPr>
        <p:spPr>
          <a:xfrm>
            <a:off x="706770" y="2715473"/>
            <a:ext cx="10787577" cy="7135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5300"/>
              <a:buFont typeface="Arial"/>
              <a:buNone/>
              <a:defRPr b="1"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37"/>
          <p:cNvSpPr txBox="1"/>
          <p:nvPr>
            <p:ph idx="2" type="body"/>
          </p:nvPr>
        </p:nvSpPr>
        <p:spPr>
          <a:xfrm>
            <a:off x="710161" y="3436833"/>
            <a:ext cx="10787577" cy="7135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5300"/>
              <a:buFont typeface="Arial"/>
              <a:buNone/>
              <a:defRPr b="0"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vaslaid" showMasterSp="0">
  <p:cSld name="1_Avaslaid">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38"/>
          <p:cNvSpPr/>
          <p:nvPr>
            <p:ph idx="2" type="pic"/>
          </p:nvPr>
        </p:nvSpPr>
        <p:spPr>
          <a:xfrm>
            <a:off x="237068" y="1985117"/>
            <a:ext cx="11727920" cy="46926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ealkirjaslaid" showMasterSp="0">
  <p:cSld name="1_Pealkirjaslaid">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39"/>
          <p:cNvSpPr txBox="1"/>
          <p:nvPr>
            <p:ph idx="1" type="body"/>
          </p:nvPr>
        </p:nvSpPr>
        <p:spPr>
          <a:xfrm>
            <a:off x="1113161" y="2358189"/>
            <a:ext cx="8091488" cy="2504324"/>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3773"/>
              </a:lnSpc>
              <a:spcBef>
                <a:spcPts val="0"/>
              </a:spcBef>
              <a:spcAft>
                <a:spcPts val="0"/>
              </a:spcAft>
              <a:buClr>
                <a:srgbClr val="004387"/>
              </a:buClr>
              <a:buSzPts val="5300"/>
              <a:buFont typeface="Arial"/>
              <a:buNone/>
              <a:defRPr b="1"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39"/>
          <p:cNvSpPr txBox="1"/>
          <p:nvPr>
            <p:ph idx="2" type="body"/>
          </p:nvPr>
        </p:nvSpPr>
        <p:spPr>
          <a:xfrm>
            <a:off x="1116548" y="5229013"/>
            <a:ext cx="8091488" cy="1070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F4F4F"/>
              </a:buClr>
              <a:buSzPts val="2700"/>
              <a:buFont typeface="Arial"/>
              <a:buNone/>
              <a:defRPr b="0" i="0" sz="2700" u="none" cap="none" strike="noStrike">
                <a:solidFill>
                  <a:srgbClr val="4F4F4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778">
          <p15:clr>
            <a:srgbClr val="FBAE40"/>
          </p15:clr>
        </p15:guide>
        <p15:guide id="3" pos="753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lapealkirjaslaid">
  <p:cSld name="1_Alapealkirjaslaid">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40"/>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40"/>
          <p:cNvSpPr txBox="1"/>
          <p:nvPr>
            <p:ph idx="2" type="body"/>
          </p:nvPr>
        </p:nvSpPr>
        <p:spPr>
          <a:xfrm>
            <a:off x="700720" y="1991361"/>
            <a:ext cx="10810875" cy="1092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F2F2F"/>
              </a:buClr>
              <a:buSzPts val="2000"/>
              <a:buFont typeface="Arial"/>
              <a:buNone/>
              <a:defRPr b="0" i="0" sz="2000" u="none" cap="none" strike="noStrike">
                <a:solidFill>
                  <a:srgbClr val="2F2F2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nktislaid">
  <p:cSld name="1_Punktislaid">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41"/>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41"/>
          <p:cNvSpPr txBox="1"/>
          <p:nvPr>
            <p:ph idx="2" type="body"/>
          </p:nvPr>
        </p:nvSpPr>
        <p:spPr>
          <a:xfrm>
            <a:off x="700720" y="1642004"/>
            <a:ext cx="10810875" cy="7318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F2F2F"/>
              </a:buClr>
              <a:buSzPts val="2400"/>
              <a:buFont typeface="Arial"/>
              <a:buNone/>
              <a:defRPr b="1" i="0" sz="2400" u="none" cap="none" strike="noStrike">
                <a:solidFill>
                  <a:srgbClr val="2F2F2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41"/>
          <p:cNvSpPr txBox="1"/>
          <p:nvPr>
            <p:ph idx="3" type="body"/>
          </p:nvPr>
        </p:nvSpPr>
        <p:spPr>
          <a:xfrm>
            <a:off x="700720" y="2717482"/>
            <a:ext cx="10810875" cy="287051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nktislaid_1">
  <p:cSld name="1_Punktislaid_1">
    <p:spTree>
      <p:nvGrpSpPr>
        <p:cNvPr id="65" name="Shape 65"/>
        <p:cNvGrpSpPr/>
        <p:nvPr/>
      </p:nvGrpSpPr>
      <p:grpSpPr>
        <a:xfrm>
          <a:off x="0" y="0"/>
          <a:ext cx="0" cy="0"/>
          <a:chOff x="0" y="0"/>
          <a:chExt cx="0" cy="0"/>
        </a:xfrm>
      </p:grpSpPr>
      <p:sp>
        <p:nvSpPr>
          <p:cNvPr id="66" name="Google Shape;66;p42"/>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42"/>
          <p:cNvSpPr txBox="1"/>
          <p:nvPr>
            <p:ph idx="2" type="body"/>
          </p:nvPr>
        </p:nvSpPr>
        <p:spPr>
          <a:xfrm>
            <a:off x="700720" y="1669672"/>
            <a:ext cx="10810875" cy="391832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355600" lvl="1" marL="914400" marR="0" rtl="0" algn="l">
              <a:lnSpc>
                <a:spcPct val="90000"/>
              </a:lnSpc>
              <a:spcBef>
                <a:spcPts val="5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2pPr>
            <a:lvl3pPr indent="-355600" lvl="2" marL="1371600" marR="0" rtl="0" algn="l">
              <a:lnSpc>
                <a:spcPct val="90000"/>
              </a:lnSpc>
              <a:spcBef>
                <a:spcPts val="5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raafik">
  <p:cSld name="1_Graafik">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43"/>
          <p:cNvSpPr txBox="1"/>
          <p:nvPr>
            <p:ph idx="1" type="body"/>
          </p:nvPr>
        </p:nvSpPr>
        <p:spPr>
          <a:xfrm>
            <a:off x="690565" y="541340"/>
            <a:ext cx="10452099"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43"/>
          <p:cNvSpPr/>
          <p:nvPr>
            <p:ph idx="2" type="chart"/>
          </p:nvPr>
        </p:nvSpPr>
        <p:spPr>
          <a:xfrm>
            <a:off x="690563" y="1273175"/>
            <a:ext cx="10452100" cy="467381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43"/>
          <p:cNvSpPr txBox="1"/>
          <p:nvPr>
            <p:ph idx="3" type="body"/>
          </p:nvPr>
        </p:nvSpPr>
        <p:spPr>
          <a:xfrm>
            <a:off x="5737013" y="6312907"/>
            <a:ext cx="4905587" cy="36591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04387"/>
              </a:buClr>
              <a:buSzPts val="2200"/>
              <a:buFont typeface="Arial"/>
              <a:buNone/>
              <a:defRPr b="0" i="0" sz="22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unktid ja pilt">
  <p:cSld name="1_Punktid ja pilt">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44"/>
          <p:cNvSpPr txBox="1"/>
          <p:nvPr>
            <p:ph idx="1" type="body"/>
          </p:nvPr>
        </p:nvSpPr>
        <p:spPr>
          <a:xfrm>
            <a:off x="690565" y="541340"/>
            <a:ext cx="5024713"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44"/>
          <p:cNvSpPr txBox="1"/>
          <p:nvPr>
            <p:ph idx="2" type="body"/>
          </p:nvPr>
        </p:nvSpPr>
        <p:spPr>
          <a:xfrm>
            <a:off x="700720" y="1645921"/>
            <a:ext cx="5038075" cy="3948853"/>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44"/>
          <p:cNvSpPr/>
          <p:nvPr>
            <p:ph idx="3" type="pic"/>
          </p:nvPr>
        </p:nvSpPr>
        <p:spPr>
          <a:xfrm>
            <a:off x="5737015" y="182564"/>
            <a:ext cx="6123199" cy="577797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apealkirjaslaid">
  <p:cSld name="Alapealkirjaslaid">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7"/>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27"/>
          <p:cNvSpPr txBox="1"/>
          <p:nvPr>
            <p:ph idx="2" type="body"/>
          </p:nvPr>
        </p:nvSpPr>
        <p:spPr>
          <a:xfrm>
            <a:off x="700720" y="1991361"/>
            <a:ext cx="10810875" cy="1092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F2F2F"/>
              </a:buClr>
              <a:buSzPts val="2000"/>
              <a:buFont typeface="Arial"/>
              <a:buNone/>
              <a:defRPr b="0" i="0" sz="2000" u="none" cap="none" strike="noStrike">
                <a:solidFill>
                  <a:srgbClr val="2F2F2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ldid">
  <p:cSld name="1_Pildid">
    <p:spTree>
      <p:nvGrpSpPr>
        <p:cNvPr id="76" name="Shape 76"/>
        <p:cNvGrpSpPr/>
        <p:nvPr/>
      </p:nvGrpSpPr>
      <p:grpSpPr>
        <a:xfrm>
          <a:off x="0" y="0"/>
          <a:ext cx="0" cy="0"/>
          <a:chOff x="0" y="0"/>
          <a:chExt cx="0" cy="0"/>
        </a:xfrm>
      </p:grpSpPr>
      <p:sp>
        <p:nvSpPr>
          <p:cNvPr id="77" name="Google Shape;77;p45"/>
          <p:cNvSpPr/>
          <p:nvPr>
            <p:ph idx="2" type="pic"/>
          </p:nvPr>
        </p:nvSpPr>
        <p:spPr>
          <a:xfrm>
            <a:off x="6102452" y="333374"/>
            <a:ext cx="5757761" cy="3095626"/>
          </a:xfrm>
          <a:prstGeom prst="rect">
            <a:avLst/>
          </a:prstGeom>
          <a:noFill/>
          <a:ln>
            <a:noFill/>
          </a:ln>
        </p:spPr>
      </p:sp>
      <p:sp>
        <p:nvSpPr>
          <p:cNvPr id="78" name="Google Shape;78;p45"/>
          <p:cNvSpPr/>
          <p:nvPr>
            <p:ph idx="3" type="pic"/>
          </p:nvPr>
        </p:nvSpPr>
        <p:spPr>
          <a:xfrm>
            <a:off x="3223787" y="3429000"/>
            <a:ext cx="2878664" cy="2520950"/>
          </a:xfrm>
          <a:prstGeom prst="rect">
            <a:avLst/>
          </a:prstGeom>
          <a:noFill/>
          <a:ln>
            <a:noFill/>
          </a:ln>
        </p:spPr>
      </p:sp>
      <p:sp>
        <p:nvSpPr>
          <p:cNvPr id="79" name="Google Shape;79;p45"/>
          <p:cNvSpPr/>
          <p:nvPr>
            <p:ph idx="4" type="pic"/>
          </p:nvPr>
        </p:nvSpPr>
        <p:spPr>
          <a:xfrm>
            <a:off x="345067" y="333376"/>
            <a:ext cx="2878719" cy="5616574"/>
          </a:xfrm>
          <a:prstGeom prst="rect">
            <a:avLst/>
          </a:prstGeom>
          <a:noFill/>
          <a:ln>
            <a:noFill/>
          </a:ln>
        </p:spPr>
      </p:sp>
      <p:sp>
        <p:nvSpPr>
          <p:cNvPr id="80" name="Google Shape;80;p45"/>
          <p:cNvSpPr/>
          <p:nvPr>
            <p:ph idx="5" type="pic"/>
          </p:nvPr>
        </p:nvSpPr>
        <p:spPr>
          <a:xfrm>
            <a:off x="3224107" y="333377"/>
            <a:ext cx="2878344" cy="3095625"/>
          </a:xfrm>
          <a:prstGeom prst="rect">
            <a:avLst/>
          </a:prstGeom>
          <a:noFill/>
          <a:ln>
            <a:noFill/>
          </a:ln>
        </p:spPr>
      </p:sp>
      <p:sp>
        <p:nvSpPr>
          <p:cNvPr id="81" name="Google Shape;81;p45"/>
          <p:cNvSpPr/>
          <p:nvPr>
            <p:ph idx="6" type="pic"/>
          </p:nvPr>
        </p:nvSpPr>
        <p:spPr>
          <a:xfrm>
            <a:off x="6102451" y="3429000"/>
            <a:ext cx="2878664" cy="2520950"/>
          </a:xfrm>
          <a:prstGeom prst="rect">
            <a:avLst/>
          </a:prstGeom>
          <a:noFill/>
          <a:ln>
            <a:noFill/>
          </a:ln>
        </p:spPr>
      </p:sp>
      <p:sp>
        <p:nvSpPr>
          <p:cNvPr id="82" name="Google Shape;82;p45"/>
          <p:cNvSpPr/>
          <p:nvPr>
            <p:ph idx="7" type="pic"/>
          </p:nvPr>
        </p:nvSpPr>
        <p:spPr>
          <a:xfrm>
            <a:off x="8981547" y="3429000"/>
            <a:ext cx="2878664" cy="25209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guide id="4" orient="horz" pos="3748">
          <p15:clr>
            <a:srgbClr val="FBAE40"/>
          </p15:clr>
        </p15:guide>
        <p15:guide id="5" orient="horz" pos="21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aheslaid">
  <p:cSld name="1_Vaheslaid">
    <p:bg>
      <p:bgPr>
        <a:solidFill>
          <a:schemeClr val="lt1"/>
        </a:solidFill>
      </p:bgPr>
    </p:bg>
    <p:spTree>
      <p:nvGrpSpPr>
        <p:cNvPr id="83" name="Shape 83"/>
        <p:cNvGrpSpPr/>
        <p:nvPr/>
      </p:nvGrpSpPr>
      <p:grpSpPr>
        <a:xfrm>
          <a:off x="0" y="0"/>
          <a:ext cx="0" cy="0"/>
          <a:chOff x="0" y="0"/>
          <a:chExt cx="0" cy="0"/>
        </a:xfrm>
      </p:grpSpPr>
      <p:sp>
        <p:nvSpPr>
          <p:cNvPr id="84" name="Google Shape;84;p46"/>
          <p:cNvSpPr txBox="1"/>
          <p:nvPr>
            <p:ph idx="1" type="body"/>
          </p:nvPr>
        </p:nvSpPr>
        <p:spPr>
          <a:xfrm>
            <a:off x="706770" y="2715473"/>
            <a:ext cx="10787577" cy="7135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5300"/>
              <a:buFont typeface="Arial"/>
              <a:buNone/>
              <a:defRPr b="1"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46"/>
          <p:cNvSpPr txBox="1"/>
          <p:nvPr>
            <p:ph idx="2" type="body"/>
          </p:nvPr>
        </p:nvSpPr>
        <p:spPr>
          <a:xfrm>
            <a:off x="710161" y="3436833"/>
            <a:ext cx="10787577" cy="7135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5300"/>
              <a:buFont typeface="Arial"/>
              <a:buNone/>
              <a:defRPr b="0" i="0" sz="5300" u="none" cap="none" strike="noStrike">
                <a:solidFill>
                  <a:srgbClr val="00438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islaid_1">
  <p:cSld name="Punktislaid_1">
    <p:spTree>
      <p:nvGrpSpPr>
        <p:cNvPr id="18" name="Shape 18"/>
        <p:cNvGrpSpPr/>
        <p:nvPr/>
      </p:nvGrpSpPr>
      <p:grpSpPr>
        <a:xfrm>
          <a:off x="0" y="0"/>
          <a:ext cx="0" cy="0"/>
          <a:chOff x="0" y="0"/>
          <a:chExt cx="0" cy="0"/>
        </a:xfrm>
      </p:grpSpPr>
      <p:sp>
        <p:nvSpPr>
          <p:cNvPr id="19" name="Google Shape;19;p28"/>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28"/>
          <p:cNvSpPr txBox="1"/>
          <p:nvPr>
            <p:ph idx="2" type="body"/>
          </p:nvPr>
        </p:nvSpPr>
        <p:spPr>
          <a:xfrm>
            <a:off x="700720" y="1669672"/>
            <a:ext cx="10810875" cy="391832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355600" lvl="1" marL="914400" marR="0" rtl="0" algn="l">
              <a:lnSpc>
                <a:spcPct val="90000"/>
              </a:lnSpc>
              <a:spcBef>
                <a:spcPts val="5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2pPr>
            <a:lvl3pPr indent="-355600" lvl="2" marL="1371600" marR="0" rtl="0" algn="l">
              <a:lnSpc>
                <a:spcPct val="90000"/>
              </a:lnSpc>
              <a:spcBef>
                <a:spcPts val="5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2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2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dislaid">
  <p:cSld name="Pildislaid">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30"/>
          <p:cNvSpPr/>
          <p:nvPr>
            <p:ph idx="2" type="pic"/>
          </p:nvPr>
        </p:nvSpPr>
        <p:spPr>
          <a:xfrm>
            <a:off x="338668" y="338667"/>
            <a:ext cx="11521547" cy="5608320"/>
          </a:xfrm>
          <a:prstGeom prst="rect">
            <a:avLst/>
          </a:prstGeom>
          <a:noFill/>
          <a:ln>
            <a:noFill/>
          </a:ln>
        </p:spPr>
      </p:sp>
    </p:spTree>
  </p:cSld>
  <p:clrMapOvr>
    <a:masterClrMapping/>
  </p:clrMapOvr>
  <p:extLst>
    <p:ext uri="{DCECCB84-F9BA-43D5-87BE-67443E8EF086}">
      <p15:sldGuideLst>
        <p15:guide id="1" orient="horz" pos="210">
          <p15:clr>
            <a:srgbClr val="FBAE40"/>
          </p15:clr>
        </p15:guide>
        <p15:guide id="2" orient="horz" pos="2160">
          <p15:clr>
            <a:srgbClr val="FBAE40"/>
          </p15:clr>
        </p15:guide>
        <p15:guide id="3" pos="143">
          <p15:clr>
            <a:srgbClr val="FBAE40"/>
          </p15:clr>
        </p15:guide>
        <p15:guide id="4" pos="7537">
          <p15:clr>
            <a:srgbClr val="FBAE40"/>
          </p15:clr>
        </p15:guide>
        <p15:guide id="5" orient="horz" pos="37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ldislaid">
  <p:cSld name="1_Pildislaid">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31"/>
          <p:cNvSpPr/>
          <p:nvPr>
            <p:ph idx="2" type="pic"/>
          </p:nvPr>
        </p:nvSpPr>
        <p:spPr>
          <a:xfrm>
            <a:off x="338668" y="338667"/>
            <a:ext cx="11521547" cy="560832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guide id="4" orient="horz" pos="210">
          <p15:clr>
            <a:srgbClr val="FBAE40"/>
          </p15:clr>
        </p15:guide>
        <p15:guide id="5" orient="horz" pos="37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aslaid" showMasterSp="0">
  <p:cSld name="Avaslaid">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32"/>
          <p:cNvSpPr/>
          <p:nvPr>
            <p:ph idx="2" type="pic"/>
          </p:nvPr>
        </p:nvSpPr>
        <p:spPr>
          <a:xfrm>
            <a:off x="237068" y="1985117"/>
            <a:ext cx="11727920" cy="469265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nktislaid">
  <p:cSld name="Punktislaid">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33"/>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33"/>
          <p:cNvSpPr txBox="1"/>
          <p:nvPr>
            <p:ph idx="2" type="body"/>
          </p:nvPr>
        </p:nvSpPr>
        <p:spPr>
          <a:xfrm>
            <a:off x="700720" y="1642004"/>
            <a:ext cx="10810875" cy="7318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F2F2F"/>
              </a:buClr>
              <a:buSzPts val="2400"/>
              <a:buFont typeface="Arial"/>
              <a:buNone/>
              <a:defRPr b="1" i="0" sz="2400" u="none" cap="none" strike="noStrike">
                <a:solidFill>
                  <a:srgbClr val="2F2F2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33"/>
          <p:cNvSpPr txBox="1"/>
          <p:nvPr>
            <p:ph idx="3" type="body"/>
          </p:nvPr>
        </p:nvSpPr>
        <p:spPr>
          <a:xfrm>
            <a:off x="700720" y="2717482"/>
            <a:ext cx="10810875" cy="287051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afik">
  <p:cSld name="Graafik">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34"/>
          <p:cNvSpPr txBox="1"/>
          <p:nvPr>
            <p:ph idx="1" type="body"/>
          </p:nvPr>
        </p:nvSpPr>
        <p:spPr>
          <a:xfrm>
            <a:off x="690565" y="541340"/>
            <a:ext cx="10452099" cy="73183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004387"/>
              </a:buClr>
              <a:buSzPts val="3600"/>
              <a:buFont typeface="Arial"/>
              <a:buNone/>
              <a:defRPr b="1" i="0" sz="36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34"/>
          <p:cNvSpPr/>
          <p:nvPr>
            <p:ph idx="2" type="chart"/>
          </p:nvPr>
        </p:nvSpPr>
        <p:spPr>
          <a:xfrm>
            <a:off x="690563" y="1273175"/>
            <a:ext cx="10452100" cy="467381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4F4F4F"/>
              </a:buClr>
              <a:buSzPts val="2000"/>
              <a:buFont typeface="Arial"/>
              <a:buChar char="•"/>
              <a:defRPr b="0" i="0" sz="2000" u="none" cap="none" strike="noStrike">
                <a:solidFill>
                  <a:srgbClr val="4F4F4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34"/>
          <p:cNvSpPr txBox="1"/>
          <p:nvPr>
            <p:ph idx="3" type="body"/>
          </p:nvPr>
        </p:nvSpPr>
        <p:spPr>
          <a:xfrm>
            <a:off x="5737013" y="6312907"/>
            <a:ext cx="4905587" cy="365919"/>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04387"/>
              </a:buClr>
              <a:buSzPts val="2200"/>
              <a:buFont typeface="Arial"/>
              <a:buNone/>
              <a:defRPr b="0" i="0" sz="2200" u="none" cap="none" strike="noStrike">
                <a:solidFill>
                  <a:srgbClr val="004387"/>
                </a:solidFill>
                <a:latin typeface="Calibri"/>
                <a:ea typeface="Calibri"/>
                <a:cs typeface="Calibri"/>
                <a:sym typeface="Calibri"/>
              </a:defRPr>
            </a:lvl1pPr>
            <a:lvl2pPr indent="-228600" lvl="1" marL="9144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004387"/>
              </a:buClr>
              <a:buSzPts val="2700"/>
              <a:buFont typeface="Arial"/>
              <a:buNone/>
              <a:defRPr b="1" i="0" sz="2700" u="none" cap="none" strike="noStrike">
                <a:solidFill>
                  <a:srgbClr val="00438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143">
          <p15:clr>
            <a:srgbClr val="FBAE40"/>
          </p15:clr>
        </p15:guide>
        <p15:guide id="3" pos="7537">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nvSpPr>
        <p:spPr>
          <a:xfrm>
            <a:off x="10706101" y="6306293"/>
            <a:ext cx="788353" cy="35877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4387"/>
              </a:buClr>
              <a:buSzPts val="2200"/>
              <a:buFont typeface="Arial"/>
              <a:buNone/>
            </a:pPr>
            <a:fld id="{00000000-1234-1234-1234-123412341234}" type="slidenum">
              <a:rPr b="1" i="0" lang="et-EE" sz="2200" u="none" cap="none" strike="noStrike">
                <a:solidFill>
                  <a:srgbClr val="004387"/>
                </a:solidFill>
                <a:latin typeface="Calibri"/>
                <a:ea typeface="Calibri"/>
                <a:cs typeface="Calibri"/>
                <a:sym typeface="Calibri"/>
              </a:rPr>
              <a:t>‹#›</a:t>
            </a:fld>
            <a:endParaRPr b="1" i="0" sz="2200" u="none" cap="none" strike="noStrike">
              <a:solidFill>
                <a:srgbClr val="004387"/>
              </a:solidFill>
              <a:latin typeface="Calibri"/>
              <a:ea typeface="Calibri"/>
              <a:cs typeface="Calibri"/>
              <a:sym typeface="Calibri"/>
            </a:endParaRPr>
          </a:p>
        </p:txBody>
      </p:sp>
      <p:sp>
        <p:nvSpPr>
          <p:cNvPr id="11" name="Google Shape;11;p25"/>
          <p:cNvSpPr txBox="1"/>
          <p:nvPr/>
        </p:nvSpPr>
        <p:spPr>
          <a:xfrm>
            <a:off x="10706101" y="6306293"/>
            <a:ext cx="788353" cy="35877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4387"/>
              </a:buClr>
              <a:buSzPts val="2200"/>
              <a:buFont typeface="Arial"/>
              <a:buNone/>
            </a:pPr>
            <a:fld id="{00000000-1234-1234-1234-123412341234}" type="slidenum">
              <a:rPr b="1" i="0" lang="et-EE" sz="2200" u="none" cap="none" strike="noStrike">
                <a:solidFill>
                  <a:srgbClr val="004387"/>
                </a:solidFill>
                <a:latin typeface="Calibri"/>
                <a:ea typeface="Calibri"/>
                <a:cs typeface="Calibri"/>
                <a:sym typeface="Calibri"/>
              </a:rPr>
              <a:t>‹#›</a:t>
            </a:fld>
            <a:endParaRPr b="1" i="0" sz="2200" u="none" cap="none" strike="noStrike">
              <a:solidFill>
                <a:srgbClr val="004387"/>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youtube.com/watch?v=o0IM-FcX_9U" TargetMode="External"/><Relationship Id="rId4" Type="http://schemas.openxmlformats.org/officeDocument/2006/relationships/image" Target="../media/image21.png"/><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idx="1" type="body"/>
          </p:nvPr>
        </p:nvSpPr>
        <p:spPr>
          <a:xfrm>
            <a:off x="1113161" y="2358189"/>
            <a:ext cx="8091488" cy="2504324"/>
          </a:xfrm>
          <a:prstGeom prst="rect">
            <a:avLst/>
          </a:prstGeom>
          <a:noFill/>
          <a:ln>
            <a:noFill/>
          </a:ln>
        </p:spPr>
        <p:txBody>
          <a:bodyPr anchorCtr="0" anchor="b" bIns="45700" lIns="91425" spcFirstLastPara="1" rIns="91425" wrap="square" tIns="45700">
            <a:noAutofit/>
          </a:bodyPr>
          <a:lstStyle/>
          <a:p>
            <a:pPr indent="0" lvl="0" marL="0" rtl="0" algn="l">
              <a:lnSpc>
                <a:spcPct val="103773"/>
              </a:lnSpc>
              <a:spcBef>
                <a:spcPts val="0"/>
              </a:spcBef>
              <a:spcAft>
                <a:spcPts val="0"/>
              </a:spcAft>
              <a:buClr>
                <a:srgbClr val="004387"/>
              </a:buClr>
              <a:buSzPts val="5300"/>
              <a:buNone/>
            </a:pPr>
            <a:r>
              <a:rPr lang="et-EE"/>
              <a:t>Pikk teekond doonorivere asendajateni</a:t>
            </a:r>
            <a:endParaRPr/>
          </a:p>
        </p:txBody>
      </p:sp>
      <p:sp>
        <p:nvSpPr>
          <p:cNvPr id="91" name="Google Shape;91;p1"/>
          <p:cNvSpPr txBox="1"/>
          <p:nvPr>
            <p:ph idx="2" type="body"/>
          </p:nvPr>
        </p:nvSpPr>
        <p:spPr>
          <a:xfrm>
            <a:off x="1116548" y="5229013"/>
            <a:ext cx="8091488" cy="10701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F4F4F"/>
              </a:buClr>
              <a:buSzPts val="2700"/>
              <a:buNone/>
            </a:pPr>
            <a:r>
              <a:rPr lang="et-EE"/>
              <a:t>Riin Kullaste</a:t>
            </a:r>
            <a:endParaRPr/>
          </a:p>
          <a:p>
            <a:pPr indent="0" lvl="0" marL="0" rtl="0" algn="l">
              <a:lnSpc>
                <a:spcPct val="90000"/>
              </a:lnSpc>
              <a:spcBef>
                <a:spcPts val="1000"/>
              </a:spcBef>
              <a:spcAft>
                <a:spcPts val="0"/>
              </a:spcAft>
              <a:buClr>
                <a:srgbClr val="4F4F4F"/>
              </a:buClr>
              <a:buSzPts val="2700"/>
              <a:buNone/>
            </a:pPr>
            <a:r>
              <a:rPr lang="et-EE"/>
              <a:t>19.11.2025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0"/>
          <p:cNvPicPr preferRelativeResize="0"/>
          <p:nvPr/>
        </p:nvPicPr>
        <p:blipFill rotWithShape="1">
          <a:blip r:embed="rId3">
            <a:alphaModFix/>
          </a:blip>
          <a:srcRect b="0" l="0" r="0" t="0"/>
          <a:stretch/>
        </p:blipFill>
        <p:spPr>
          <a:xfrm>
            <a:off x="771524" y="126853"/>
            <a:ext cx="10706101" cy="66444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1"/>
          <p:cNvPicPr preferRelativeResize="0"/>
          <p:nvPr/>
        </p:nvPicPr>
        <p:blipFill rotWithShape="1">
          <a:blip r:embed="rId3">
            <a:alphaModFix/>
          </a:blip>
          <a:srcRect b="0" l="0" r="0" t="0"/>
          <a:stretch/>
        </p:blipFill>
        <p:spPr>
          <a:xfrm>
            <a:off x="657224" y="112495"/>
            <a:ext cx="10677525" cy="66330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aphicFrame>
        <p:nvGraphicFramePr>
          <p:cNvPr id="161" name="Google Shape;161;p12"/>
          <p:cNvGraphicFramePr/>
          <p:nvPr/>
        </p:nvGraphicFramePr>
        <p:xfrm>
          <a:off x="1169554" y="1128433"/>
          <a:ext cx="3000000" cy="3000000"/>
        </p:xfrm>
        <a:graphic>
          <a:graphicData uri="http://schemas.openxmlformats.org/drawingml/2006/table">
            <a:tbl>
              <a:tblPr>
                <a:noFill/>
                <a:tableStyleId>{7F7EBA8E-401F-4304-8FD8-66D8C5980C60}</a:tableStyleId>
              </a:tblPr>
              <a:tblGrid>
                <a:gridCol w="2911475"/>
                <a:gridCol w="2911475"/>
                <a:gridCol w="2911475"/>
              </a:tblGrid>
              <a:tr h="447725">
                <a:tc>
                  <a:txBody>
                    <a:bodyPr/>
                    <a:lstStyle/>
                    <a:p>
                      <a:pPr indent="0" lvl="0" marL="0" marR="0" rtl="0" algn="l">
                        <a:spcBef>
                          <a:spcPts val="0"/>
                        </a:spcBef>
                        <a:spcAft>
                          <a:spcPts val="0"/>
                        </a:spcAft>
                        <a:buNone/>
                      </a:pPr>
                      <a:r>
                        <a:rPr b="0" lang="et-EE" sz="1800" u="none" cap="none" strike="noStrike">
                          <a:solidFill>
                            <a:schemeClr val="lt1"/>
                          </a:solidFill>
                        </a:rPr>
                        <a:t>Nimetus</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004387"/>
                    </a:solidFill>
                  </a:tcPr>
                </a:tc>
                <a:tc>
                  <a:txBody>
                    <a:bodyPr/>
                    <a:lstStyle/>
                    <a:p>
                      <a:pPr indent="0" lvl="0" marL="0" marR="0" rtl="0" algn="l">
                        <a:spcBef>
                          <a:spcPts val="0"/>
                        </a:spcBef>
                        <a:spcAft>
                          <a:spcPts val="0"/>
                        </a:spcAft>
                        <a:buNone/>
                      </a:pPr>
                      <a:r>
                        <a:rPr b="0" lang="et-EE" sz="1800" u="none" cap="none" strike="noStrike">
                          <a:solidFill>
                            <a:schemeClr val="lt1"/>
                          </a:solidFill>
                        </a:rPr>
                        <a:t>ErythroMer™</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004387"/>
                    </a:solidFill>
                  </a:tcPr>
                </a:tc>
                <a:tc>
                  <a:txBody>
                    <a:bodyPr/>
                    <a:lstStyle/>
                    <a:p>
                      <a:pPr indent="0" lvl="0" marL="0" marR="0" rtl="0" algn="l">
                        <a:spcBef>
                          <a:spcPts val="0"/>
                        </a:spcBef>
                        <a:spcAft>
                          <a:spcPts val="0"/>
                        </a:spcAft>
                        <a:buNone/>
                      </a:pPr>
                      <a:r>
                        <a:rPr b="0" lang="et-EE" sz="1800" u="none" cap="none" strike="noStrike">
                          <a:solidFill>
                            <a:schemeClr val="lt1"/>
                          </a:solidFill>
                        </a:rPr>
                        <a:t>Nano-RBC</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004387"/>
                    </a:solidFill>
                  </a:tcPr>
                </a:tc>
              </a:tr>
              <a:tr h="447725">
                <a:tc>
                  <a:txBody>
                    <a:bodyPr/>
                    <a:lstStyle/>
                    <a:p>
                      <a:pPr indent="0" lvl="0" marL="0" marR="0" rtl="0" algn="l">
                        <a:spcBef>
                          <a:spcPts val="0"/>
                        </a:spcBef>
                        <a:spcAft>
                          <a:spcPts val="0"/>
                        </a:spcAft>
                        <a:buNone/>
                      </a:pPr>
                      <a:r>
                        <a:rPr lang="et-EE" sz="1800" u="none" cap="none" strike="noStrike">
                          <a:solidFill>
                            <a:schemeClr val="accent2"/>
                          </a:solidFill>
                        </a:rPr>
                        <a:t>Arendaja</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Dipanjan Pan jt</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Sama meeskond</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r>
              <a:tr h="447725">
                <a:tc>
                  <a:txBody>
                    <a:bodyPr/>
                    <a:lstStyle/>
                    <a:p>
                      <a:pPr indent="0" lvl="0" marL="0" marR="0" rtl="0" algn="l">
                        <a:spcBef>
                          <a:spcPts val="0"/>
                        </a:spcBef>
                        <a:spcAft>
                          <a:spcPts val="0"/>
                        </a:spcAft>
                        <a:buNone/>
                      </a:pPr>
                      <a:r>
                        <a:rPr lang="et-EE" sz="1800" u="none" cap="none" strike="noStrike">
                          <a:solidFill>
                            <a:schemeClr val="accent2"/>
                          </a:solidFill>
                        </a:rPr>
                        <a:t>Staatus</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Hiline loomkatsete faas</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Eeluuringud, uus versioon</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r>
              <a:tr h="447725">
                <a:tc>
                  <a:txBody>
                    <a:bodyPr/>
                    <a:lstStyle/>
                    <a:p>
                      <a:pPr indent="0" lvl="0" marL="0" marR="0" rtl="0" algn="l">
                        <a:spcBef>
                          <a:spcPts val="0"/>
                        </a:spcBef>
                        <a:spcAft>
                          <a:spcPts val="0"/>
                        </a:spcAft>
                        <a:buNone/>
                      </a:pPr>
                      <a:r>
                        <a:rPr lang="et-EE" sz="1800" u="none" cap="none" strike="noStrike">
                          <a:solidFill>
                            <a:schemeClr val="accent2"/>
                          </a:solidFill>
                        </a:rPr>
                        <a:t>Kuju</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Sfääriline nanopartikel</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Bikonkaavne, deformeeruv</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r>
              <a:tr h="447725">
                <a:tc>
                  <a:txBody>
                    <a:bodyPr/>
                    <a:lstStyle/>
                    <a:p>
                      <a:pPr indent="0" lvl="0" marL="0" marR="0" rtl="0" algn="l">
                        <a:spcBef>
                          <a:spcPts val="0"/>
                        </a:spcBef>
                        <a:spcAft>
                          <a:spcPts val="0"/>
                        </a:spcAft>
                        <a:buNone/>
                      </a:pPr>
                      <a:r>
                        <a:rPr lang="et-EE" sz="1800" u="none" cap="none" strike="noStrike">
                          <a:solidFill>
                            <a:schemeClr val="accent2"/>
                          </a:solidFill>
                        </a:rPr>
                        <a:t>Säilitamine</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Külmkuivatatav</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Külmkuivatatav</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r>
              <a:tr h="780025">
                <a:tc>
                  <a:txBody>
                    <a:bodyPr/>
                    <a:lstStyle/>
                    <a:p>
                      <a:pPr indent="0" lvl="0" marL="0" marR="0" rtl="0" algn="l">
                        <a:spcBef>
                          <a:spcPts val="0"/>
                        </a:spcBef>
                        <a:spcAft>
                          <a:spcPts val="0"/>
                        </a:spcAft>
                        <a:buNone/>
                      </a:pPr>
                      <a:r>
                        <a:rPr lang="et-EE" sz="1800" u="none" cap="none" strike="noStrike">
                          <a:solidFill>
                            <a:schemeClr val="accent2"/>
                          </a:solidFill>
                        </a:rPr>
                        <a:t>Eesmärk</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Kunstlik punane verelible</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Optimeeritud hapnikukandja</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r>
              <a:tr h="772350">
                <a:tc>
                  <a:txBody>
                    <a:bodyPr/>
                    <a:lstStyle/>
                    <a:p>
                      <a:pPr indent="0" lvl="0" marL="0" marR="0" rtl="0" algn="l">
                        <a:spcBef>
                          <a:spcPts val="0"/>
                        </a:spcBef>
                        <a:spcAft>
                          <a:spcPts val="0"/>
                        </a:spcAft>
                        <a:buNone/>
                      </a:pPr>
                      <a:r>
                        <a:rPr lang="et-EE" sz="1800" u="none" cap="none" strike="noStrike">
                          <a:solidFill>
                            <a:schemeClr val="accent2"/>
                          </a:solidFill>
                        </a:rPr>
                        <a:t>Kasutus</a:t>
                      </a:r>
                      <a:endParaRPr/>
                    </a:p>
                  </a:txBody>
                  <a:tcPr marT="50800" marB="3810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Trauma, kiirabi</a:t>
                      </a:r>
                      <a:endParaRPr/>
                    </a:p>
                  </a:txBody>
                  <a:tcPr marT="50800" marB="3810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c>
                  <a:txBody>
                    <a:bodyPr/>
                    <a:lstStyle/>
                    <a:p>
                      <a:pPr indent="0" lvl="0" marL="0" marR="0" rtl="0" algn="l">
                        <a:spcBef>
                          <a:spcPts val="0"/>
                        </a:spcBef>
                        <a:spcAft>
                          <a:spcPts val="0"/>
                        </a:spcAft>
                        <a:buNone/>
                      </a:pPr>
                      <a:r>
                        <a:rPr lang="et-EE" sz="1800" u="none" cap="none" strike="noStrike">
                          <a:solidFill>
                            <a:schemeClr val="accent2"/>
                          </a:solidFill>
                        </a:rPr>
                        <a:t>Sama, kuid parema efektiivsusega</a:t>
                      </a:r>
                      <a:endParaRPr/>
                    </a:p>
                  </a:txBody>
                  <a:tcPr marT="50800" marB="3810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FAFAFA"/>
                    </a:solidFill>
                  </a:tcPr>
                </a:tc>
              </a:tr>
            </a:tbl>
          </a:graphicData>
        </a:graphic>
      </p:graphicFrame>
      <p:sp>
        <p:nvSpPr>
          <p:cNvPr id="162" name="Google Shape;162;p12"/>
          <p:cNvSpPr txBox="1"/>
          <p:nvPr/>
        </p:nvSpPr>
        <p:spPr>
          <a:xfrm>
            <a:off x="488662" y="277380"/>
            <a:ext cx="771191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t-EE" sz="3200">
                <a:solidFill>
                  <a:srgbClr val="004387"/>
                </a:solidFill>
                <a:latin typeface="Calibri"/>
                <a:ea typeface="Calibri"/>
                <a:cs typeface="Calibri"/>
                <a:sym typeface="Calibri"/>
              </a:rPr>
              <a:t>Kalocyte meeskonnal ka uus toode Nano-RBC</a:t>
            </a:r>
            <a:endParaRPr/>
          </a:p>
        </p:txBody>
      </p:sp>
      <p:sp>
        <p:nvSpPr>
          <p:cNvPr id="163" name="Google Shape;163;p12"/>
          <p:cNvSpPr txBox="1"/>
          <p:nvPr/>
        </p:nvSpPr>
        <p:spPr>
          <a:xfrm>
            <a:off x="413047" y="5185663"/>
            <a:ext cx="1039233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t-EE" sz="2000">
                <a:solidFill>
                  <a:srgbClr val="004387"/>
                </a:solidFill>
                <a:latin typeface="Calibri"/>
                <a:ea typeface="Calibri"/>
                <a:cs typeface="Calibri"/>
                <a:sym typeface="Calibri"/>
              </a:rPr>
              <a:t>USA kaitseuuringute projektide agentuur investeeris 46 miljonit dollarit välitingimustes </a:t>
            </a:r>
            <a:endParaRPr b="1" sz="2000">
              <a:solidFill>
                <a:srgbClr val="004387"/>
              </a:solidFill>
              <a:latin typeface="Calibri"/>
              <a:ea typeface="Calibri"/>
              <a:cs typeface="Calibri"/>
              <a:sym typeface="Calibri"/>
            </a:endParaRPr>
          </a:p>
          <a:p>
            <a:pPr indent="0" lvl="0" marL="0" marR="0" rtl="0" algn="l">
              <a:spcBef>
                <a:spcPts val="0"/>
              </a:spcBef>
              <a:spcAft>
                <a:spcPts val="0"/>
              </a:spcAft>
              <a:buNone/>
            </a:pPr>
            <a:r>
              <a:rPr b="1" lang="et-EE" sz="2000">
                <a:solidFill>
                  <a:srgbClr val="004387"/>
                </a:solidFill>
                <a:latin typeface="Calibri"/>
                <a:ea typeface="Calibri"/>
                <a:cs typeface="Calibri"/>
                <a:sym typeface="Calibri"/>
              </a:rPr>
              <a:t>kasutatava vereasendaja arendamiseks.</a:t>
            </a:r>
            <a:endParaRPr/>
          </a:p>
          <a:p>
            <a:pPr indent="0" lvl="0" marL="0" marR="0" rtl="0" algn="l">
              <a:spcBef>
                <a:spcPts val="0"/>
              </a:spcBef>
              <a:spcAft>
                <a:spcPts val="0"/>
              </a:spcAft>
              <a:buNone/>
            </a:pPr>
            <a:r>
              <a:rPr b="1" lang="et-EE" sz="2000">
                <a:solidFill>
                  <a:srgbClr val="004387"/>
                </a:solidFill>
                <a:latin typeface="Calibri"/>
                <a:ea typeface="Calibri"/>
                <a:cs typeface="Calibri"/>
                <a:sym typeface="Calibri"/>
              </a:rPr>
              <a:t>Komplekti peavad kuuluma veel sünteetilised trombotsüüdid (pisike sfääriline liposoom, mis on </a:t>
            </a:r>
            <a:endParaRPr/>
          </a:p>
          <a:p>
            <a:pPr indent="0" lvl="0" marL="0" marR="0" rtl="0" algn="l">
              <a:spcBef>
                <a:spcPts val="0"/>
              </a:spcBef>
              <a:spcAft>
                <a:spcPts val="0"/>
              </a:spcAft>
              <a:buNone/>
            </a:pPr>
            <a:r>
              <a:rPr b="1" lang="et-EE" sz="2000">
                <a:solidFill>
                  <a:srgbClr val="004387"/>
                </a:solidFill>
                <a:latin typeface="Calibri"/>
                <a:ea typeface="Calibri"/>
                <a:cs typeface="Calibri"/>
                <a:sym typeface="Calibri"/>
              </a:rPr>
              <a:t>kaunistatud aminohapete ahelatega) ja kuiv plasma.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rPr lang="et-EE"/>
              <a:t>Hemoglobiini vesiiklid – Jaapani arendus</a:t>
            </a:r>
            <a:endParaRPr/>
          </a:p>
        </p:txBody>
      </p:sp>
      <p:pic>
        <p:nvPicPr>
          <p:cNvPr id="169" name="Google Shape;169;p13"/>
          <p:cNvPicPr preferRelativeResize="0"/>
          <p:nvPr/>
        </p:nvPicPr>
        <p:blipFill rotWithShape="1">
          <a:blip r:embed="rId3">
            <a:alphaModFix/>
          </a:blip>
          <a:srcRect b="0" l="0" r="0" t="0"/>
          <a:stretch/>
        </p:blipFill>
        <p:spPr>
          <a:xfrm>
            <a:off x="1049867" y="1433234"/>
            <a:ext cx="9277217" cy="50945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nvSpPr>
        <p:spPr>
          <a:xfrm>
            <a:off x="1386262" y="758473"/>
            <a:ext cx="8995988" cy="60631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t-EE" sz="2800">
                <a:solidFill>
                  <a:srgbClr val="004387"/>
                </a:solidFill>
                <a:latin typeface="Quattrocento Sans"/>
                <a:ea typeface="Quattrocento Sans"/>
                <a:cs typeface="Quattrocento Sans"/>
                <a:sym typeface="Quattrocento Sans"/>
              </a:rPr>
              <a:t>Hemoglobiinivesiikulite 1. faasi kliiniline uuring </a:t>
            </a:r>
            <a:endParaRPr/>
          </a:p>
          <a:p>
            <a:pPr indent="0" lvl="0" marL="0" marR="0" rtl="0" algn="l">
              <a:spcBef>
                <a:spcPts val="0"/>
              </a:spcBef>
              <a:spcAft>
                <a:spcPts val="0"/>
              </a:spcAft>
              <a:buNone/>
            </a:pPr>
            <a:r>
              <a:t/>
            </a:r>
            <a:endParaRPr b="1" i="0" sz="1800">
              <a:solidFill>
                <a:srgbClr val="004387"/>
              </a:solidFill>
              <a:latin typeface="Quattrocento Sans"/>
              <a:ea typeface="Quattrocento Sans"/>
              <a:cs typeface="Quattrocento Sans"/>
              <a:sym typeface="Quattrocento Sans"/>
            </a:endParaRPr>
          </a:p>
          <a:p>
            <a:pPr indent="-114300" lvl="0" marL="0" marR="0" rtl="0" algn="l">
              <a:spcBef>
                <a:spcPts val="0"/>
              </a:spcBef>
              <a:spcAft>
                <a:spcPts val="0"/>
              </a:spcAft>
              <a:buClr>
                <a:srgbClr val="004387"/>
              </a:buClr>
              <a:buSzPts val="1800"/>
              <a:buFont typeface="Arial"/>
              <a:buChar char="•"/>
            </a:pPr>
            <a:r>
              <a:rPr b="1" i="0" lang="et-EE" sz="1800">
                <a:solidFill>
                  <a:srgbClr val="004387"/>
                </a:solidFill>
                <a:latin typeface="Quattrocento Sans"/>
                <a:ea typeface="Quattrocento Sans"/>
                <a:cs typeface="Quattrocento Sans"/>
                <a:sym typeface="Quattrocento Sans"/>
              </a:rPr>
              <a:t>Uuringu tüüp</a:t>
            </a:r>
            <a:r>
              <a:rPr b="0" i="0" lang="et-EE" sz="1800">
                <a:solidFill>
                  <a:srgbClr val="004387"/>
                </a:solidFill>
                <a:latin typeface="Quattrocento Sans"/>
                <a:ea typeface="Quattrocento Sans"/>
                <a:cs typeface="Quattrocento Sans"/>
                <a:sym typeface="Quattrocento Sans"/>
              </a:rPr>
              <a:t>: Esmakordne inimkatse, avatud uuring, ühekordne intravenoosne süst koos annuse suurendamisega.</a:t>
            </a:r>
            <a:endParaRPr/>
          </a:p>
          <a:p>
            <a:pPr indent="-114300" lvl="0" marL="0" marR="0" rtl="0" algn="l">
              <a:spcBef>
                <a:spcPts val="0"/>
              </a:spcBef>
              <a:spcAft>
                <a:spcPts val="0"/>
              </a:spcAft>
              <a:buClr>
                <a:srgbClr val="004387"/>
              </a:buClr>
              <a:buSzPts val="1800"/>
              <a:buFont typeface="Arial"/>
              <a:buChar char="•"/>
            </a:pPr>
            <a:r>
              <a:rPr b="1" i="0" lang="et-EE" sz="1800">
                <a:solidFill>
                  <a:srgbClr val="004387"/>
                </a:solidFill>
                <a:latin typeface="Quattrocento Sans"/>
                <a:ea typeface="Quattrocento Sans"/>
                <a:cs typeface="Quattrocento Sans"/>
                <a:sym typeface="Quattrocento Sans"/>
              </a:rPr>
              <a:t>Asukoht</a:t>
            </a:r>
            <a:r>
              <a:rPr b="0" i="0" lang="et-EE" sz="1800">
                <a:solidFill>
                  <a:srgbClr val="004387"/>
                </a:solidFill>
                <a:latin typeface="Quattrocento Sans"/>
                <a:ea typeface="Quattrocento Sans"/>
                <a:cs typeface="Quattrocento Sans"/>
                <a:sym typeface="Quattrocento Sans"/>
              </a:rPr>
              <a:t>: Nara Meditsiiniülikool, Osaka, Jaapan.</a:t>
            </a:r>
            <a:endParaRPr/>
          </a:p>
          <a:p>
            <a:pPr indent="-114300" lvl="0" marL="0" marR="0" rtl="0" algn="l">
              <a:spcBef>
                <a:spcPts val="0"/>
              </a:spcBef>
              <a:spcAft>
                <a:spcPts val="0"/>
              </a:spcAft>
              <a:buClr>
                <a:srgbClr val="004387"/>
              </a:buClr>
              <a:buSzPts val="1800"/>
              <a:buFont typeface="Arial"/>
              <a:buChar char="•"/>
            </a:pPr>
            <a:r>
              <a:rPr b="1" i="0" lang="et-EE" sz="1800">
                <a:solidFill>
                  <a:srgbClr val="004387"/>
                </a:solidFill>
                <a:latin typeface="Quattrocento Sans"/>
                <a:ea typeface="Quattrocento Sans"/>
                <a:cs typeface="Quattrocento Sans"/>
                <a:sym typeface="Quattrocento Sans"/>
              </a:rPr>
              <a:t>Osalejad</a:t>
            </a:r>
            <a:r>
              <a:rPr b="0" i="0" lang="et-EE" sz="1800">
                <a:solidFill>
                  <a:srgbClr val="004387"/>
                </a:solidFill>
                <a:latin typeface="Quattrocento Sans"/>
                <a:ea typeface="Quattrocento Sans"/>
                <a:cs typeface="Quattrocento Sans"/>
                <a:sym typeface="Quattrocento Sans"/>
              </a:rPr>
              <a:t>: 12 tervet meessoost vabatahtlikku, jagatud 3 gruppi:</a:t>
            </a:r>
            <a:endParaRPr/>
          </a:p>
          <a:p>
            <a:pPr indent="-285750" lvl="1" marL="742950" marR="0" rtl="0" algn="l">
              <a:spcBef>
                <a:spcPts val="0"/>
              </a:spcBef>
              <a:spcAft>
                <a:spcPts val="0"/>
              </a:spcAft>
              <a:buClr>
                <a:srgbClr val="004387"/>
              </a:buClr>
              <a:buSzPts val="1800"/>
              <a:buFont typeface="Arial"/>
              <a:buChar char="•"/>
            </a:pPr>
            <a:r>
              <a:rPr b="1" i="0" lang="et-EE" sz="1800" u="none" cap="none" strike="noStrike">
                <a:solidFill>
                  <a:srgbClr val="004387"/>
                </a:solidFill>
                <a:latin typeface="Quattrocento Sans"/>
                <a:ea typeface="Quattrocento Sans"/>
                <a:cs typeface="Quattrocento Sans"/>
                <a:sym typeface="Quattrocento Sans"/>
              </a:rPr>
              <a:t>1. grupp</a:t>
            </a:r>
            <a:r>
              <a:rPr b="0" i="0" lang="et-EE" sz="1800" u="none" cap="none" strike="noStrike">
                <a:solidFill>
                  <a:srgbClr val="004387"/>
                </a:solidFill>
                <a:latin typeface="Quattrocento Sans"/>
                <a:ea typeface="Quattrocento Sans"/>
                <a:cs typeface="Quattrocento Sans"/>
                <a:sym typeface="Quattrocento Sans"/>
              </a:rPr>
              <a:t>: 10 mL HbV süst</a:t>
            </a:r>
            <a:endParaRPr/>
          </a:p>
          <a:p>
            <a:pPr indent="-285750" lvl="1" marL="742950" marR="0" rtl="0" algn="l">
              <a:spcBef>
                <a:spcPts val="0"/>
              </a:spcBef>
              <a:spcAft>
                <a:spcPts val="0"/>
              </a:spcAft>
              <a:buClr>
                <a:srgbClr val="004387"/>
              </a:buClr>
              <a:buSzPts val="1800"/>
              <a:buFont typeface="Arial"/>
              <a:buChar char="•"/>
            </a:pPr>
            <a:r>
              <a:rPr b="1" i="0" lang="et-EE" sz="1800" u="none" cap="none" strike="noStrike">
                <a:solidFill>
                  <a:srgbClr val="004387"/>
                </a:solidFill>
                <a:latin typeface="Quattrocento Sans"/>
                <a:ea typeface="Quattrocento Sans"/>
                <a:cs typeface="Quattrocento Sans"/>
                <a:sym typeface="Quattrocento Sans"/>
              </a:rPr>
              <a:t>2. grupp</a:t>
            </a:r>
            <a:r>
              <a:rPr b="0" i="0" lang="et-EE" sz="1800" u="none" cap="none" strike="noStrike">
                <a:solidFill>
                  <a:srgbClr val="004387"/>
                </a:solidFill>
                <a:latin typeface="Quattrocento Sans"/>
                <a:ea typeface="Quattrocento Sans"/>
                <a:cs typeface="Quattrocento Sans"/>
                <a:sym typeface="Quattrocento Sans"/>
              </a:rPr>
              <a:t>: 50 mL HbV süst</a:t>
            </a:r>
            <a:endParaRPr/>
          </a:p>
          <a:p>
            <a:pPr indent="-285750" lvl="1" marL="742950" marR="0" rtl="0" algn="l">
              <a:spcBef>
                <a:spcPts val="0"/>
              </a:spcBef>
              <a:spcAft>
                <a:spcPts val="0"/>
              </a:spcAft>
              <a:buClr>
                <a:srgbClr val="004387"/>
              </a:buClr>
              <a:buSzPts val="1800"/>
              <a:buFont typeface="Arial"/>
              <a:buChar char="•"/>
            </a:pPr>
            <a:r>
              <a:rPr b="1" i="0" lang="et-EE" sz="1800" u="none" cap="none" strike="noStrike">
                <a:solidFill>
                  <a:srgbClr val="004387"/>
                </a:solidFill>
                <a:latin typeface="Quattrocento Sans"/>
                <a:ea typeface="Quattrocento Sans"/>
                <a:cs typeface="Quattrocento Sans"/>
                <a:sym typeface="Quattrocento Sans"/>
              </a:rPr>
              <a:t>3. grupp</a:t>
            </a:r>
            <a:r>
              <a:rPr b="0" i="0" lang="et-EE" sz="1800" u="none" cap="none" strike="noStrike">
                <a:solidFill>
                  <a:srgbClr val="004387"/>
                </a:solidFill>
                <a:latin typeface="Quattrocento Sans"/>
                <a:ea typeface="Quattrocento Sans"/>
                <a:cs typeface="Quattrocento Sans"/>
                <a:sym typeface="Quattrocento Sans"/>
              </a:rPr>
              <a:t>: 100 mL HbV süst koos eelravimitega (nt deksametasoon, paratsetamool)</a:t>
            </a:r>
            <a:endParaRPr/>
          </a:p>
          <a:p>
            <a:pPr indent="-114300" lvl="0" marL="0" marR="0" rtl="0" algn="l">
              <a:spcBef>
                <a:spcPts val="0"/>
              </a:spcBef>
              <a:spcAft>
                <a:spcPts val="0"/>
              </a:spcAft>
              <a:buClr>
                <a:srgbClr val="004387"/>
              </a:buClr>
              <a:buSzPts val="1800"/>
              <a:buFont typeface="Arial"/>
              <a:buChar char="•"/>
            </a:pPr>
            <a:r>
              <a:rPr b="1" i="0" lang="et-EE" sz="1800">
                <a:solidFill>
                  <a:srgbClr val="004387"/>
                </a:solidFill>
                <a:latin typeface="Quattrocento Sans"/>
                <a:ea typeface="Quattrocento Sans"/>
                <a:cs typeface="Quattrocento Sans"/>
                <a:sym typeface="Quattrocento Sans"/>
              </a:rPr>
              <a:t>Tulemused</a:t>
            </a:r>
            <a:r>
              <a:rPr b="0" i="0" lang="et-EE" sz="1800">
                <a:solidFill>
                  <a:srgbClr val="004387"/>
                </a:solidFill>
                <a:latin typeface="Quattrocento Sans"/>
                <a:ea typeface="Quattrocento Sans"/>
                <a:cs typeface="Quattrocento Sans"/>
                <a:sym typeface="Quattrocento Sans"/>
              </a:rPr>
              <a:t>:</a:t>
            </a:r>
            <a:endParaRPr/>
          </a:p>
          <a:p>
            <a:pPr indent="-285750" lvl="1" marL="742950" marR="0" rtl="0" algn="l">
              <a:spcBef>
                <a:spcPts val="0"/>
              </a:spcBef>
              <a:spcAft>
                <a:spcPts val="0"/>
              </a:spcAft>
              <a:buClr>
                <a:srgbClr val="004387"/>
              </a:buClr>
              <a:buSzPts val="1800"/>
              <a:buFont typeface="Arial"/>
              <a:buChar char="•"/>
            </a:pPr>
            <a:r>
              <a:rPr b="0" i="0" lang="et-EE" sz="1800" u="none" cap="none" strike="noStrike">
                <a:solidFill>
                  <a:srgbClr val="004387"/>
                </a:solidFill>
                <a:latin typeface="Quattrocento Sans"/>
                <a:ea typeface="Quattrocento Sans"/>
                <a:cs typeface="Quattrocento Sans"/>
                <a:sym typeface="Quattrocento Sans"/>
              </a:rPr>
              <a:t>Täheldati kergeid kuni mõõdukaid kõrvaltoimeid (nt palavik, nahalööve), mis möödusid iseenesest.</a:t>
            </a:r>
            <a:endParaRPr/>
          </a:p>
          <a:p>
            <a:pPr indent="-285750" lvl="1" marL="742950" marR="0" rtl="0" algn="l">
              <a:spcBef>
                <a:spcPts val="0"/>
              </a:spcBef>
              <a:spcAft>
                <a:spcPts val="0"/>
              </a:spcAft>
              <a:buClr>
                <a:srgbClr val="004387"/>
              </a:buClr>
              <a:buSzPts val="1800"/>
              <a:buFont typeface="Arial"/>
              <a:buChar char="•"/>
            </a:pPr>
            <a:r>
              <a:rPr b="0" i="0" lang="et-EE" sz="1800" u="none" cap="none" strike="noStrike">
                <a:solidFill>
                  <a:srgbClr val="004387"/>
                </a:solidFill>
                <a:latin typeface="Quattrocento Sans"/>
                <a:ea typeface="Quattrocento Sans"/>
                <a:cs typeface="Quattrocento Sans"/>
                <a:sym typeface="Quattrocento Sans"/>
              </a:rPr>
              <a:t>Ei esinenud tõsiseid kõrvaltoimeid ega olulisi muutusi elutähtsates näitajates.</a:t>
            </a:r>
            <a:endParaRPr/>
          </a:p>
          <a:p>
            <a:pPr indent="-285750" lvl="1" marL="742950" marR="0" rtl="0" algn="l">
              <a:spcBef>
                <a:spcPts val="0"/>
              </a:spcBef>
              <a:spcAft>
                <a:spcPts val="0"/>
              </a:spcAft>
              <a:buClr>
                <a:srgbClr val="004387"/>
              </a:buClr>
              <a:buSzPts val="1800"/>
              <a:buFont typeface="Arial"/>
              <a:buChar char="•"/>
            </a:pPr>
            <a:r>
              <a:rPr b="0" i="0" lang="et-EE" sz="1800" u="none" cap="none" strike="noStrike">
                <a:solidFill>
                  <a:srgbClr val="004387"/>
                </a:solidFill>
                <a:latin typeface="Quattrocento Sans"/>
                <a:ea typeface="Quattrocento Sans"/>
                <a:cs typeface="Quattrocento Sans"/>
                <a:sym typeface="Quattrocento Sans"/>
              </a:rPr>
              <a:t>Uuring katkestati enne 3. grupi lõpetamist COVID-19 pandeemia ja katseaine aegumise tõttu.</a:t>
            </a:r>
            <a:endParaRPr/>
          </a:p>
          <a:p>
            <a:pPr indent="-114300" lvl="0" marL="0" marR="0" rtl="0" algn="l">
              <a:spcBef>
                <a:spcPts val="0"/>
              </a:spcBef>
              <a:spcAft>
                <a:spcPts val="0"/>
              </a:spcAft>
              <a:buClr>
                <a:srgbClr val="004387"/>
              </a:buClr>
              <a:buSzPts val="1800"/>
              <a:buFont typeface="Arial"/>
              <a:buChar char="•"/>
            </a:pPr>
            <a:r>
              <a:rPr b="1" i="0" lang="et-EE" sz="1800">
                <a:solidFill>
                  <a:srgbClr val="004387"/>
                </a:solidFill>
                <a:latin typeface="Quattrocento Sans"/>
                <a:ea typeface="Quattrocento Sans"/>
                <a:cs typeface="Quattrocento Sans"/>
                <a:sym typeface="Quattrocento Sans"/>
              </a:rPr>
              <a:t>Järeldus</a:t>
            </a:r>
            <a:r>
              <a:rPr b="0" i="0" lang="et-EE" sz="1800">
                <a:solidFill>
                  <a:srgbClr val="004387"/>
                </a:solidFill>
                <a:latin typeface="Quattrocento Sans"/>
                <a:ea typeface="Quattrocento Sans"/>
                <a:cs typeface="Quattrocento Sans"/>
                <a:sym typeface="Quattrocento Sans"/>
              </a:rPr>
              <a:t>: Uuring näitas </a:t>
            </a:r>
            <a:r>
              <a:rPr b="1" i="0" lang="et-EE" sz="1800">
                <a:solidFill>
                  <a:srgbClr val="004387"/>
                </a:solidFill>
                <a:latin typeface="Quattrocento Sans"/>
                <a:ea typeface="Quattrocento Sans"/>
                <a:cs typeface="Quattrocento Sans"/>
                <a:sym typeface="Quattrocento Sans"/>
              </a:rPr>
              <a:t>esialgset ohutust ja talutavust</a:t>
            </a:r>
            <a:r>
              <a:rPr b="0" i="0" lang="et-EE" sz="1800">
                <a:solidFill>
                  <a:srgbClr val="004387"/>
                </a:solidFill>
                <a:latin typeface="Quattrocento Sans"/>
                <a:ea typeface="Quattrocento Sans"/>
                <a:cs typeface="Quattrocento Sans"/>
                <a:sym typeface="Quattrocento Sans"/>
              </a:rPr>
              <a:t>, kuid edasised uuringud on vajalikud, et hinnata efektiivsust ja liikuda edasi 2. faasi, toode planeeritud 2030. </a:t>
            </a:r>
            <a:r>
              <a:rPr lang="et-EE" sz="1800">
                <a:solidFill>
                  <a:srgbClr val="004387"/>
                </a:solidFill>
                <a:latin typeface="Quattrocento Sans"/>
                <a:ea typeface="Quattrocento Sans"/>
                <a:cs typeface="Quattrocento Sans"/>
                <a:sym typeface="Quattrocento Sans"/>
              </a:rPr>
              <a:t>a-ks</a:t>
            </a:r>
            <a:endParaRPr b="0" i="0" sz="1800">
              <a:solidFill>
                <a:srgbClr val="004387"/>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0" i="0" sz="1800">
              <a:solidFill>
                <a:srgbClr val="004387"/>
              </a:solidFill>
              <a:latin typeface="Quattrocento Sans"/>
              <a:ea typeface="Quattrocento Sans"/>
              <a:cs typeface="Quattrocento Sans"/>
              <a:sym typeface="Quattrocento Sans"/>
            </a:endParaRPr>
          </a:p>
          <a:p>
            <a:pPr indent="0" lvl="0" marL="0" marR="0" rtl="0" algn="l">
              <a:spcBef>
                <a:spcPts val="0"/>
              </a:spcBef>
              <a:spcAft>
                <a:spcPts val="0"/>
              </a:spcAft>
              <a:buNone/>
            </a:pPr>
            <a:br>
              <a:rPr lang="et-EE" sz="1800">
                <a:solidFill>
                  <a:srgbClr val="004387"/>
                </a:solidFill>
                <a:latin typeface="Calibri"/>
                <a:ea typeface="Calibri"/>
                <a:cs typeface="Calibri"/>
                <a:sym typeface="Calibri"/>
              </a:rPr>
            </a:br>
            <a:endParaRPr sz="1800">
              <a:solidFill>
                <a:srgbClr val="004387"/>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aphicFrame>
        <p:nvGraphicFramePr>
          <p:cNvPr id="179" name="Google Shape;179;p15"/>
          <p:cNvGraphicFramePr/>
          <p:nvPr/>
        </p:nvGraphicFramePr>
        <p:xfrm>
          <a:off x="1232900" y="1448656"/>
          <a:ext cx="3000000" cy="3000000"/>
        </p:xfrm>
        <a:graphic>
          <a:graphicData uri="http://schemas.openxmlformats.org/drawingml/2006/table">
            <a:tbl>
              <a:tblPr>
                <a:noFill/>
                <a:tableStyleId>{7F7EBA8E-401F-4304-8FD8-66D8C5980C60}</a:tableStyleId>
              </a:tblPr>
              <a:tblGrid>
                <a:gridCol w="3048000"/>
                <a:gridCol w="3048000"/>
                <a:gridCol w="3048000"/>
              </a:tblGrid>
              <a:tr h="533900">
                <a:tc>
                  <a:txBody>
                    <a:bodyPr/>
                    <a:lstStyle/>
                    <a:p>
                      <a:pPr indent="0" lvl="0" marL="0" marR="0" rtl="0" algn="l">
                        <a:spcBef>
                          <a:spcPts val="0"/>
                        </a:spcBef>
                        <a:spcAft>
                          <a:spcPts val="0"/>
                        </a:spcAft>
                        <a:buNone/>
                      </a:pPr>
                      <a:r>
                        <a:rPr b="0" lang="et-EE" sz="2000" u="none" cap="none" strike="noStrike">
                          <a:solidFill>
                            <a:schemeClr val="lt1"/>
                          </a:solidFill>
                        </a:rPr>
                        <a:t>Nimetus</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004387"/>
                    </a:solidFill>
                  </a:tcPr>
                </a:tc>
                <a:tc>
                  <a:txBody>
                    <a:bodyPr/>
                    <a:lstStyle/>
                    <a:p>
                      <a:pPr indent="0" lvl="0" marL="0" marR="0" rtl="0" algn="l">
                        <a:spcBef>
                          <a:spcPts val="0"/>
                        </a:spcBef>
                        <a:spcAft>
                          <a:spcPts val="0"/>
                        </a:spcAft>
                        <a:buNone/>
                      </a:pPr>
                      <a:r>
                        <a:rPr b="0" lang="et-EE" sz="2000" u="none" cap="none" strike="noStrike">
                          <a:solidFill>
                            <a:schemeClr val="lt1"/>
                          </a:solidFill>
                        </a:rPr>
                        <a:t>ErythroMer™</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004387"/>
                    </a:solidFill>
                  </a:tcPr>
                </a:tc>
                <a:tc>
                  <a:txBody>
                    <a:bodyPr/>
                    <a:lstStyle/>
                    <a:p>
                      <a:pPr indent="0" lvl="0" marL="0" marR="0" rtl="0" algn="l">
                        <a:spcBef>
                          <a:spcPts val="0"/>
                        </a:spcBef>
                        <a:spcAft>
                          <a:spcPts val="0"/>
                        </a:spcAft>
                        <a:buNone/>
                      </a:pPr>
                      <a:r>
                        <a:rPr b="0" lang="et-EE" sz="2000" u="none" cap="none" strike="noStrike">
                          <a:solidFill>
                            <a:schemeClr val="lt1"/>
                          </a:solidFill>
                        </a:rPr>
                        <a:t>Hb vesiiklid</a:t>
                      </a:r>
                      <a:endParaRPr b="0" sz="2000" u="none" cap="none" strike="noStrike">
                        <a:solidFill>
                          <a:schemeClr val="lt1"/>
                        </a:solidFill>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solidFill>
                      <a:srgbClr val="004387"/>
                    </a:solidFill>
                  </a:tcPr>
                </a:tc>
              </a:tr>
              <a:tr h="533900">
                <a:tc>
                  <a:txBody>
                    <a:bodyPr/>
                    <a:lstStyle/>
                    <a:p>
                      <a:pPr indent="0" lvl="0" marL="0" marR="0" rtl="0" algn="l">
                        <a:spcBef>
                          <a:spcPts val="0"/>
                        </a:spcBef>
                        <a:spcAft>
                          <a:spcPts val="0"/>
                        </a:spcAft>
                        <a:buNone/>
                      </a:pPr>
                      <a:r>
                        <a:rPr lang="et-EE" sz="2000" u="none" cap="none" strike="noStrike">
                          <a:solidFill>
                            <a:srgbClr val="004387"/>
                          </a:solidFill>
                        </a:rPr>
                        <a:t>Koostis</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Peptiid-lipiid hübriid</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Fosfolipiid + PEG</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r>
              <a:tr h="930175">
                <a:tc>
                  <a:txBody>
                    <a:bodyPr/>
                    <a:lstStyle/>
                    <a:p>
                      <a:pPr indent="0" lvl="0" marL="0" marR="0" rtl="0" algn="l">
                        <a:spcBef>
                          <a:spcPts val="0"/>
                        </a:spcBef>
                        <a:spcAft>
                          <a:spcPts val="0"/>
                        </a:spcAft>
                        <a:buNone/>
                      </a:pPr>
                      <a:r>
                        <a:rPr lang="et-EE" sz="2000" u="none" cap="none" strike="noStrike">
                          <a:solidFill>
                            <a:srgbClr val="004387"/>
                          </a:solidFill>
                        </a:rPr>
                        <a:t>Hapniku vabastamine</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pH-tundlik, reguleeritud</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Passiivne, vähem kontrollitud</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r>
              <a:tr h="533900">
                <a:tc>
                  <a:txBody>
                    <a:bodyPr/>
                    <a:lstStyle/>
                    <a:p>
                      <a:pPr indent="0" lvl="0" marL="0" marR="0" rtl="0" algn="l">
                        <a:spcBef>
                          <a:spcPts val="0"/>
                        </a:spcBef>
                        <a:spcAft>
                          <a:spcPts val="0"/>
                        </a:spcAft>
                        <a:buNone/>
                      </a:pPr>
                      <a:r>
                        <a:rPr lang="et-EE" sz="2000" u="none" cap="none" strike="noStrike">
                          <a:solidFill>
                            <a:srgbClr val="004387"/>
                          </a:solidFill>
                        </a:rPr>
                        <a:t>NO interaktsioon</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Vähendatud sidumine</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Muutlik, sageli probleemne</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r>
              <a:tr h="930175">
                <a:tc>
                  <a:txBody>
                    <a:bodyPr/>
                    <a:lstStyle/>
                    <a:p>
                      <a:pPr indent="0" lvl="0" marL="0" marR="0" rtl="0" algn="l">
                        <a:spcBef>
                          <a:spcPts val="0"/>
                        </a:spcBef>
                        <a:spcAft>
                          <a:spcPts val="0"/>
                        </a:spcAft>
                        <a:buNone/>
                      </a:pPr>
                      <a:r>
                        <a:rPr lang="et-EE" sz="2000" u="none" cap="none" strike="noStrike">
                          <a:solidFill>
                            <a:srgbClr val="004387"/>
                          </a:solidFill>
                        </a:rPr>
                        <a:t>Säilitamine</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Külmkuivatatud, toatemperatuuril</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Külmas või toatemperatuuril</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r>
              <a:tr h="533900">
                <a:tc>
                  <a:txBody>
                    <a:bodyPr/>
                    <a:lstStyle/>
                    <a:p>
                      <a:pPr indent="0" lvl="0" marL="0" marR="0" rtl="0" algn="l">
                        <a:spcBef>
                          <a:spcPts val="0"/>
                        </a:spcBef>
                        <a:spcAft>
                          <a:spcPts val="0"/>
                        </a:spcAft>
                        <a:buNone/>
                      </a:pPr>
                      <a:r>
                        <a:rPr lang="et-EE" sz="2000" u="none" cap="none" strike="noStrike">
                          <a:solidFill>
                            <a:srgbClr val="004387"/>
                          </a:solidFill>
                        </a:rPr>
                        <a:t>Biolagunevus</a:t>
                      </a:r>
                      <a:endParaRPr sz="2000" u="none" cap="none" strike="noStrike">
                        <a:solidFill>
                          <a:srgbClr val="004387"/>
                        </a:solidFill>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Kavandatud lagunemiseks</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Võib püsida kudedes</a:t>
                      </a:r>
                      <a:endParaRPr/>
                    </a:p>
                  </a:txBody>
                  <a:tcPr marT="50800" marB="4445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r>
              <a:tr h="524725">
                <a:tc>
                  <a:txBody>
                    <a:bodyPr/>
                    <a:lstStyle/>
                    <a:p>
                      <a:pPr indent="0" lvl="0" marL="0" marR="0" rtl="0" algn="l">
                        <a:spcBef>
                          <a:spcPts val="0"/>
                        </a:spcBef>
                        <a:spcAft>
                          <a:spcPts val="0"/>
                        </a:spcAft>
                        <a:buNone/>
                      </a:pPr>
                      <a:r>
                        <a:rPr lang="et-EE" sz="2000" u="none" cap="none" strike="noStrike">
                          <a:solidFill>
                            <a:srgbClr val="004387"/>
                          </a:solidFill>
                        </a:rPr>
                        <a:t>Arendusstaatus</a:t>
                      </a:r>
                      <a:endParaRPr/>
                    </a:p>
                  </a:txBody>
                  <a:tcPr marT="50800" marB="3810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Loomkatsed</a:t>
                      </a:r>
                      <a:endParaRPr/>
                    </a:p>
                  </a:txBody>
                  <a:tcPr marT="50800" marB="3810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c>
                  <a:txBody>
                    <a:bodyPr/>
                    <a:lstStyle/>
                    <a:p>
                      <a:pPr indent="0" lvl="0" marL="0" marR="0" rtl="0" algn="l">
                        <a:spcBef>
                          <a:spcPts val="0"/>
                        </a:spcBef>
                        <a:spcAft>
                          <a:spcPts val="0"/>
                        </a:spcAft>
                        <a:buNone/>
                      </a:pPr>
                      <a:r>
                        <a:rPr lang="et-EE" sz="2000" u="none" cap="none" strike="noStrike">
                          <a:solidFill>
                            <a:srgbClr val="004387"/>
                          </a:solidFill>
                        </a:rPr>
                        <a:t>I faasi uuringutes</a:t>
                      </a:r>
                      <a:endParaRPr sz="2000" u="none" cap="none" strike="noStrike">
                        <a:solidFill>
                          <a:srgbClr val="004387"/>
                        </a:solidFill>
                      </a:endParaRPr>
                    </a:p>
                  </a:txBody>
                  <a:tcPr marT="50800" marB="38100" marR="50800" marL="76200">
                    <a:lnL cap="flat" cmpd="sng" w="9525">
                      <a:solidFill>
                        <a:srgbClr val="E6E6E6"/>
                      </a:solidFill>
                      <a:prstDash val="solid"/>
                      <a:round/>
                      <a:headEnd len="sm" w="sm" type="none"/>
                      <a:tailEnd len="sm" w="sm" type="none"/>
                    </a:lnL>
                    <a:lnR cap="flat" cmpd="sng" w="9525">
                      <a:solidFill>
                        <a:srgbClr val="E6E6E6"/>
                      </a:solidFill>
                      <a:prstDash val="solid"/>
                      <a:round/>
                      <a:headEnd len="sm" w="sm" type="none"/>
                      <a:tailEnd len="sm" w="sm" type="none"/>
                    </a:lnR>
                    <a:lnT cap="flat" cmpd="sng" w="9525">
                      <a:solidFill>
                        <a:srgbClr val="E6E6E6"/>
                      </a:solidFill>
                      <a:prstDash val="solid"/>
                      <a:round/>
                      <a:headEnd len="sm" w="sm" type="none"/>
                      <a:tailEnd len="sm" w="sm" type="none"/>
                    </a:lnT>
                    <a:lnB cap="flat" cmpd="sng" w="9525">
                      <a:solidFill>
                        <a:srgbClr val="E6E6E6"/>
                      </a:solidFill>
                      <a:prstDash val="solid"/>
                      <a:round/>
                      <a:headEnd len="sm" w="sm" type="none"/>
                      <a:tailEnd len="sm" w="sm" type="none"/>
                    </a:lnB>
                  </a:tcPr>
                </a:tc>
              </a:tr>
            </a:tbl>
          </a:graphicData>
        </a:graphic>
      </p:graphicFrame>
      <p:sp>
        <p:nvSpPr>
          <p:cNvPr id="180" name="Google Shape;180;p15"/>
          <p:cNvSpPr txBox="1"/>
          <p:nvPr/>
        </p:nvSpPr>
        <p:spPr>
          <a:xfrm>
            <a:off x="1366463" y="554804"/>
            <a:ext cx="574208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t-EE" sz="3200">
                <a:solidFill>
                  <a:srgbClr val="004387"/>
                </a:solidFill>
                <a:latin typeface="Calibri"/>
                <a:ea typeface="Calibri"/>
                <a:cs typeface="Calibri"/>
                <a:sym typeface="Calibri"/>
              </a:rPr>
              <a:t>USA ja Jaapani toodangu võrdlus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ph idx="1" type="body"/>
          </p:nvPr>
        </p:nvSpPr>
        <p:spPr>
          <a:xfrm>
            <a:off x="572030" y="253474"/>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rPr lang="et-EE"/>
              <a:t>RESTORE – UK projekt rakkude kasvatamiseks</a:t>
            </a:r>
            <a:endParaRPr/>
          </a:p>
        </p:txBody>
      </p:sp>
      <p:sp>
        <p:nvSpPr>
          <p:cNvPr id="186" name="Google Shape;186;p16"/>
          <p:cNvSpPr txBox="1"/>
          <p:nvPr>
            <p:ph idx="2" type="body"/>
          </p:nvPr>
        </p:nvSpPr>
        <p:spPr>
          <a:xfrm>
            <a:off x="572030" y="1068539"/>
            <a:ext cx="10810875" cy="3918328"/>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4F4F4F"/>
              </a:buClr>
              <a:buSzPts val="2000"/>
              <a:buFont typeface="Calibri"/>
              <a:buChar char="•"/>
            </a:pPr>
            <a:r>
              <a:rPr lang="et-EE" u="sng">
                <a:solidFill>
                  <a:schemeClr val="hlink"/>
                </a:solidFill>
                <a:hlinkClick r:id="rId3"/>
              </a:rPr>
              <a:t>https://www.youtube.com/watch?v=o0IM-FcX_9U</a:t>
            </a:r>
            <a:endParaRPr/>
          </a:p>
          <a:p>
            <a:pPr indent="0" lvl="0" marL="0" rtl="0" algn="l">
              <a:lnSpc>
                <a:spcPct val="90000"/>
              </a:lnSpc>
              <a:spcBef>
                <a:spcPts val="1000"/>
              </a:spcBef>
              <a:spcAft>
                <a:spcPts val="0"/>
              </a:spcAft>
              <a:buClr>
                <a:srgbClr val="4F4F4F"/>
              </a:buClr>
              <a:buSzPts val="2000"/>
              <a:buNone/>
            </a:pPr>
            <a:r>
              <a:t/>
            </a:r>
            <a:endParaRPr/>
          </a:p>
        </p:txBody>
      </p:sp>
      <p:pic>
        <p:nvPicPr>
          <p:cNvPr id="187" name="Google Shape;187;p16"/>
          <p:cNvPicPr preferRelativeResize="0"/>
          <p:nvPr/>
        </p:nvPicPr>
        <p:blipFill rotWithShape="1">
          <a:blip r:embed="rId4">
            <a:alphaModFix/>
          </a:blip>
          <a:srcRect b="0" l="0" r="0" t="0"/>
          <a:stretch/>
        </p:blipFill>
        <p:spPr>
          <a:xfrm>
            <a:off x="6990423" y="2543037"/>
            <a:ext cx="4392482" cy="3270593"/>
          </a:xfrm>
          <a:prstGeom prst="rect">
            <a:avLst/>
          </a:prstGeom>
          <a:noFill/>
          <a:ln>
            <a:noFill/>
          </a:ln>
        </p:spPr>
      </p:pic>
      <p:pic>
        <p:nvPicPr>
          <p:cNvPr id="188" name="Google Shape;188;p16"/>
          <p:cNvPicPr preferRelativeResize="0"/>
          <p:nvPr/>
        </p:nvPicPr>
        <p:blipFill rotWithShape="1">
          <a:blip r:embed="rId5">
            <a:alphaModFix/>
          </a:blip>
          <a:srcRect b="0" l="0" r="0" t="0"/>
          <a:stretch/>
        </p:blipFill>
        <p:spPr>
          <a:xfrm>
            <a:off x="1150705" y="1646463"/>
            <a:ext cx="4730125" cy="44726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rPr lang="et-EE"/>
              <a:t>RESTORE</a:t>
            </a:r>
            <a:endParaRPr/>
          </a:p>
        </p:txBody>
      </p:sp>
      <p:sp>
        <p:nvSpPr>
          <p:cNvPr id="194" name="Google Shape;194;p17"/>
          <p:cNvSpPr txBox="1"/>
          <p:nvPr>
            <p:ph idx="2" type="body"/>
          </p:nvPr>
        </p:nvSpPr>
        <p:spPr>
          <a:xfrm>
            <a:off x="700720" y="1669672"/>
            <a:ext cx="10810875" cy="4646988"/>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4387"/>
              </a:buClr>
              <a:buSzPts val="2000"/>
              <a:buFont typeface="Calibri"/>
              <a:buChar char="•"/>
            </a:pPr>
            <a:r>
              <a:rPr lang="et-EE">
                <a:solidFill>
                  <a:srgbClr val="004387"/>
                </a:solidFill>
              </a:rPr>
              <a:t>Restore projekti eesmärk on uurida, kas laboris kasvatatud verelibled püsivad vereringes ja on ohutud võrreldes doonorverega.</a:t>
            </a:r>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Projektis osaleb 13 vabatahtlikku, sealhulgas Nick Green, kes sai süsti laboris kasvatatud vererakke.</a:t>
            </a:r>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Veri kogutakse doonoritelt, töödeldakse ja märgistatakse jälgimiseks radioaktiivse kroomiga</a:t>
            </a:r>
            <a:endParaRPr>
              <a:solidFill>
                <a:srgbClr val="004387"/>
              </a:solidFill>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Tootmine on kallis ja aeglane – üks süstlatäis maksab umbes 75 000 dollarit.</a:t>
            </a:r>
            <a:endParaRPr>
              <a:solidFill>
                <a:srgbClr val="004387"/>
              </a:solidFill>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Kasutatakse doonorivere buffy coat’is sisalduvaid hematopoeetilisi tüvirakke ehk perifeerses veres ringlevaid tüvirakke. Kasvamiseks vajalike tingimuste loomine on olnud ülikeeruline ja kulukas. Lõplik küpsemine toimub inimorganismis.</a:t>
            </a:r>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Visioon mitmekorruselistest terasest bioreaktoritest, mis pruulivad puhast, ohutut, universaalselt talutavat O-negatiivset verd liitrite kaupa, on veel kaugel.</a:t>
            </a:r>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UK riiklik terviseuuringute instituut, mis kaasrahastab uuringut RESTORE, nõuab kunstliku vere täiustamist, et muuta selle tootmine elujõuliseks ja äriliselt tasuvaks. 2022. aastal asutati just selleks Scarlet Therapeutics.</a:t>
            </a:r>
            <a:endParaRPr/>
          </a:p>
          <a:p>
            <a:pPr indent="-158750" lvl="0" marL="285750" rtl="0" algn="l">
              <a:lnSpc>
                <a:spcPct val="90000"/>
              </a:lnSpc>
              <a:spcBef>
                <a:spcPts val="1000"/>
              </a:spcBef>
              <a:spcAft>
                <a:spcPts val="0"/>
              </a:spcAft>
              <a:buClr>
                <a:srgbClr val="4F4F4F"/>
              </a:buClr>
              <a:buSzPts val="2000"/>
              <a:buFont typeface="Calibri"/>
              <a:buNone/>
            </a:pPr>
            <a:r>
              <a:t/>
            </a:r>
            <a:endParaRPr>
              <a:solidFill>
                <a:srgbClr val="004387"/>
              </a:solidFill>
            </a:endParaRPr>
          </a:p>
          <a:p>
            <a:pPr indent="-158750" lvl="0" marL="285750" rtl="0" algn="l">
              <a:lnSpc>
                <a:spcPct val="90000"/>
              </a:lnSpc>
              <a:spcBef>
                <a:spcPts val="1000"/>
              </a:spcBef>
              <a:spcAft>
                <a:spcPts val="0"/>
              </a:spcAft>
              <a:buClr>
                <a:srgbClr val="4F4F4F"/>
              </a:buClr>
              <a:buSzPts val="2000"/>
              <a:buFont typeface="Calibri"/>
              <a:buNone/>
            </a:pPr>
            <a:r>
              <a:t/>
            </a:r>
            <a:endParaRPr>
              <a:solidFill>
                <a:srgbClr val="004387"/>
              </a:solidFill>
            </a:endParaRPr>
          </a:p>
          <a:p>
            <a:pPr indent="0" lvl="0" marL="0" rtl="0" algn="l">
              <a:lnSpc>
                <a:spcPct val="90000"/>
              </a:lnSpc>
              <a:spcBef>
                <a:spcPts val="1000"/>
              </a:spcBef>
              <a:spcAft>
                <a:spcPts val="0"/>
              </a:spcAft>
              <a:buClr>
                <a:srgbClr val="4F4F4F"/>
              </a:buClr>
              <a:buSzPts val="2000"/>
              <a:buNone/>
            </a:pPr>
            <a:r>
              <a:t/>
            </a:r>
            <a:endParaRPr>
              <a:solidFill>
                <a:srgbClr val="004387"/>
              </a:solidFill>
            </a:endParaRPr>
          </a:p>
          <a:p>
            <a:pPr indent="-158750" lvl="0" marL="285750" rtl="0" algn="l">
              <a:lnSpc>
                <a:spcPct val="90000"/>
              </a:lnSpc>
              <a:spcBef>
                <a:spcPts val="1000"/>
              </a:spcBef>
              <a:spcAft>
                <a:spcPts val="0"/>
              </a:spcAft>
              <a:buClr>
                <a:srgbClr val="4F4F4F"/>
              </a:buClr>
              <a:buSzPts val="2000"/>
              <a:buFont typeface="Calibri"/>
              <a:buNone/>
            </a:pPr>
            <a:r>
              <a:t/>
            </a:r>
            <a:endParaRPr>
              <a:solidFill>
                <a:srgbClr val="00438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8"/>
          <p:cNvPicPr preferRelativeResize="0"/>
          <p:nvPr/>
        </p:nvPicPr>
        <p:blipFill rotWithShape="1">
          <a:blip r:embed="rId3">
            <a:alphaModFix/>
          </a:blip>
          <a:srcRect b="0" l="0" r="0" t="0"/>
          <a:stretch/>
        </p:blipFill>
        <p:spPr>
          <a:xfrm>
            <a:off x="770965" y="0"/>
            <a:ext cx="102108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9"/>
          <p:cNvPicPr preferRelativeResize="0"/>
          <p:nvPr/>
        </p:nvPicPr>
        <p:blipFill rotWithShape="1">
          <a:blip r:embed="rId3">
            <a:alphaModFix/>
          </a:blip>
          <a:srcRect b="0" l="0" r="0" t="0"/>
          <a:stretch/>
        </p:blipFill>
        <p:spPr>
          <a:xfrm>
            <a:off x="261123" y="190048"/>
            <a:ext cx="11669754" cy="64779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1" type="body"/>
          </p:nvPr>
        </p:nvSpPr>
        <p:spPr>
          <a:xfrm>
            <a:off x="690564" y="541340"/>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rPr lang="et-EE"/>
              <a:t>Ettekande ajend</a:t>
            </a:r>
            <a:endParaRPr/>
          </a:p>
        </p:txBody>
      </p:sp>
      <p:pic>
        <p:nvPicPr>
          <p:cNvPr id="97" name="Google Shape;97;p2"/>
          <p:cNvPicPr preferRelativeResize="0"/>
          <p:nvPr/>
        </p:nvPicPr>
        <p:blipFill rotWithShape="1">
          <a:blip r:embed="rId3">
            <a:alphaModFix/>
          </a:blip>
          <a:srcRect b="0" l="0" r="0" t="0"/>
          <a:stretch/>
        </p:blipFill>
        <p:spPr>
          <a:xfrm>
            <a:off x="609600" y="1947656"/>
            <a:ext cx="5776953" cy="3586092"/>
          </a:xfrm>
          <a:prstGeom prst="rect">
            <a:avLst/>
          </a:prstGeom>
          <a:noFill/>
          <a:ln>
            <a:noFill/>
          </a:ln>
        </p:spPr>
      </p:pic>
      <p:pic>
        <p:nvPicPr>
          <p:cNvPr id="98" name="Google Shape;98;p2"/>
          <p:cNvPicPr preferRelativeResize="0"/>
          <p:nvPr/>
        </p:nvPicPr>
        <p:blipFill rotWithShape="1">
          <a:blip r:embed="rId4">
            <a:alphaModFix/>
          </a:blip>
          <a:srcRect b="0" l="0" r="0" t="0"/>
          <a:stretch/>
        </p:blipFill>
        <p:spPr>
          <a:xfrm>
            <a:off x="3709654" y="1471340"/>
            <a:ext cx="2676899" cy="476316"/>
          </a:xfrm>
          <a:prstGeom prst="rect">
            <a:avLst/>
          </a:prstGeom>
          <a:noFill/>
          <a:ln>
            <a:noFill/>
          </a:ln>
        </p:spPr>
      </p:pic>
      <p:pic>
        <p:nvPicPr>
          <p:cNvPr id="99" name="Google Shape;99;p2"/>
          <p:cNvPicPr preferRelativeResize="0"/>
          <p:nvPr/>
        </p:nvPicPr>
        <p:blipFill rotWithShape="1">
          <a:blip r:embed="rId5">
            <a:alphaModFix/>
          </a:blip>
          <a:srcRect b="0" l="0" r="0" t="0"/>
          <a:stretch/>
        </p:blipFill>
        <p:spPr>
          <a:xfrm>
            <a:off x="6871814" y="127000"/>
            <a:ext cx="4924229" cy="64834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0"/>
          <p:cNvPicPr preferRelativeResize="0"/>
          <p:nvPr/>
        </p:nvPicPr>
        <p:blipFill rotWithShape="1">
          <a:blip r:embed="rId3">
            <a:alphaModFix/>
          </a:blip>
          <a:srcRect b="0" l="0" r="0" t="0"/>
          <a:stretch/>
        </p:blipFill>
        <p:spPr>
          <a:xfrm>
            <a:off x="199202" y="113837"/>
            <a:ext cx="11793596" cy="6630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21"/>
          <p:cNvPicPr preferRelativeResize="0"/>
          <p:nvPr/>
        </p:nvPicPr>
        <p:blipFill rotWithShape="1">
          <a:blip r:embed="rId3">
            <a:alphaModFix/>
          </a:blip>
          <a:srcRect b="0" l="0" r="0" t="0"/>
          <a:stretch/>
        </p:blipFill>
        <p:spPr>
          <a:xfrm>
            <a:off x="261123" y="151942"/>
            <a:ext cx="11669754" cy="655411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2"/>
          <p:cNvPicPr preferRelativeResize="0"/>
          <p:nvPr/>
        </p:nvPicPr>
        <p:blipFill rotWithShape="1">
          <a:blip r:embed="rId3">
            <a:alphaModFix/>
          </a:blip>
          <a:srcRect b="0" l="0" r="0" t="0"/>
          <a:stretch/>
        </p:blipFill>
        <p:spPr>
          <a:xfrm>
            <a:off x="227781" y="185285"/>
            <a:ext cx="11736438" cy="64874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3"/>
          <p:cNvSpPr txBox="1"/>
          <p:nvPr>
            <p:ph idx="1" type="body"/>
          </p:nvPr>
        </p:nvSpPr>
        <p:spPr>
          <a:xfrm>
            <a:off x="584178" y="711669"/>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rPr lang="et-EE"/>
              <a:t>Meie keharakkude modifitseerimine ja kasutamine raviks</a:t>
            </a:r>
            <a:endParaRPr/>
          </a:p>
        </p:txBody>
      </p:sp>
      <p:sp>
        <p:nvSpPr>
          <p:cNvPr id="225" name="Google Shape;225;p23"/>
          <p:cNvSpPr txBox="1"/>
          <p:nvPr>
            <p:ph idx="2" type="body"/>
          </p:nvPr>
        </p:nvSpPr>
        <p:spPr>
          <a:xfrm>
            <a:off x="584178" y="1840002"/>
            <a:ext cx="10810875" cy="3918328"/>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4387"/>
              </a:buClr>
              <a:buSzPts val="2000"/>
              <a:buFont typeface="Quattrocento Sans"/>
              <a:buChar char="•"/>
            </a:pPr>
            <a:r>
              <a:rPr lang="et-EE">
                <a:solidFill>
                  <a:srgbClr val="004387"/>
                </a:solidFill>
                <a:latin typeface="Quattrocento Sans"/>
                <a:ea typeface="Quattrocento Sans"/>
                <a:cs typeface="Quattrocento Sans"/>
                <a:sym typeface="Quattrocento Sans"/>
              </a:rPr>
              <a:t>Teadlased on juba geneetiliselt muundanud valgete vereliblede perekonda kuuluvad T-rakud, et vähirakke ära tunda ja rünnata. </a:t>
            </a:r>
            <a:endParaRPr/>
          </a:p>
          <a:p>
            <a:pPr indent="-285750" lvl="0" marL="285750" rtl="0" algn="l">
              <a:lnSpc>
                <a:spcPct val="90000"/>
              </a:lnSpc>
              <a:spcBef>
                <a:spcPts val="1000"/>
              </a:spcBef>
              <a:spcAft>
                <a:spcPts val="0"/>
              </a:spcAft>
              <a:buClr>
                <a:srgbClr val="004387"/>
              </a:buClr>
              <a:buSzPts val="2000"/>
              <a:buFont typeface="Quattrocento Sans"/>
              <a:buChar char="•"/>
            </a:pPr>
            <a:r>
              <a:rPr lang="et-EE">
                <a:solidFill>
                  <a:srgbClr val="004387"/>
                </a:solidFill>
                <a:latin typeface="Quattrocento Sans"/>
                <a:ea typeface="Quattrocento Sans"/>
                <a:cs typeface="Quattrocento Sans"/>
                <a:sym typeface="Quattrocento Sans"/>
              </a:rPr>
              <a:t>Esimene selline ravim, tuntud kui CAR-T-rakuteraapia, sai 2017. aastal FDA heakskiidu leukeemia raviks. </a:t>
            </a:r>
            <a:endParaRPr/>
          </a:p>
          <a:p>
            <a:pPr indent="-285750" lvl="0" marL="285750" rtl="0" algn="l">
              <a:lnSpc>
                <a:spcPct val="90000"/>
              </a:lnSpc>
              <a:spcBef>
                <a:spcPts val="1000"/>
              </a:spcBef>
              <a:spcAft>
                <a:spcPts val="0"/>
              </a:spcAft>
              <a:buClr>
                <a:srgbClr val="004387"/>
              </a:buClr>
              <a:buSzPts val="2000"/>
              <a:buFont typeface="Quattrocento Sans"/>
              <a:buChar char="•"/>
            </a:pPr>
            <a:r>
              <a:rPr lang="et-EE">
                <a:solidFill>
                  <a:srgbClr val="004387"/>
                </a:solidFill>
                <a:latin typeface="Quattrocento Sans"/>
                <a:ea typeface="Quattrocento Sans"/>
                <a:cs typeface="Quattrocento Sans"/>
                <a:sym typeface="Quattrocento Sans"/>
              </a:rPr>
              <a:t>Punased verelibled ei ole tapjad, nagu nende valged kolleegid, kuid neil on teatud eelised. Esiteks võib sama membraan, mis nii tõhusalt ümbritseb hemoglobiini, varjata immuunsüsteemi eest ka uudseid ensüüme. Laboris kasvatatud punased verelibled, mis sisaldavad ensüümi ja konstrueeritud terapeutiliste valkude väljapumpamiseks, on sisuliselt pisike varjatud ravimitehas, mis jaotab kehas pidevat ravimivaru kuni saja kahekümne päeva jooksul. </a:t>
            </a:r>
            <a:endParaRPr/>
          </a:p>
          <a:p>
            <a:pPr indent="-285750" lvl="0" marL="285750" rtl="0" algn="l">
              <a:lnSpc>
                <a:spcPct val="90000"/>
              </a:lnSpc>
              <a:spcBef>
                <a:spcPts val="1000"/>
              </a:spcBef>
              <a:spcAft>
                <a:spcPts val="0"/>
              </a:spcAft>
              <a:buClr>
                <a:srgbClr val="004387"/>
              </a:buClr>
              <a:buSzPts val="2000"/>
              <a:buFont typeface="Quattrocento Sans"/>
              <a:buChar char="•"/>
            </a:pPr>
            <a:r>
              <a:rPr b="1" lang="et-EE">
                <a:solidFill>
                  <a:srgbClr val="004387"/>
                </a:solidFill>
                <a:latin typeface="Quattrocento Sans"/>
                <a:ea typeface="Quattrocento Sans"/>
                <a:cs typeface="Quattrocento Sans"/>
                <a:sym typeface="Quattrocento Sans"/>
              </a:rPr>
              <a:t>Evolutsioon on andnud meile uskumatu vereloome tüvirakkude tööriistakasti. Kui me mõistame, kuidas seda teha, on see tohutu võimaluste ruum.</a:t>
            </a:r>
            <a:endParaRPr/>
          </a:p>
          <a:p>
            <a:pPr indent="-158750" lvl="0" marL="285750" rtl="0" algn="l">
              <a:lnSpc>
                <a:spcPct val="90000"/>
              </a:lnSpc>
              <a:spcBef>
                <a:spcPts val="1000"/>
              </a:spcBef>
              <a:spcAft>
                <a:spcPts val="0"/>
              </a:spcAft>
              <a:buClr>
                <a:srgbClr val="4F4F4F"/>
              </a:buClr>
              <a:buSzPts val="2000"/>
              <a:buFont typeface="Calibri"/>
              <a:buNone/>
            </a:pPr>
            <a:r>
              <a:t/>
            </a:r>
            <a:endParaRPr>
              <a:solidFill>
                <a:srgbClr val="00438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nvSpPr>
        <p:spPr>
          <a:xfrm>
            <a:off x="1775011" y="1882589"/>
            <a:ext cx="7866834"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t-EE" sz="5400">
                <a:solidFill>
                  <a:srgbClr val="004387"/>
                </a:solidFill>
                <a:latin typeface="Calibri"/>
                <a:ea typeface="Calibri"/>
                <a:cs typeface="Calibri"/>
                <a:sym typeface="Calibri"/>
              </a:rPr>
              <a:t>TÄNAN TÄHELEPANU EEST!</a:t>
            </a:r>
            <a:endParaRPr/>
          </a:p>
          <a:p>
            <a:pPr indent="0" lvl="0" marL="0" marR="0" rtl="0" algn="l">
              <a:spcBef>
                <a:spcPts val="0"/>
              </a:spcBef>
              <a:spcAft>
                <a:spcPts val="0"/>
              </a:spcAft>
              <a:buNone/>
            </a:pPr>
            <a:r>
              <a:t/>
            </a:r>
            <a:endParaRPr b="1" sz="5400">
              <a:solidFill>
                <a:srgbClr val="004387"/>
              </a:solidFill>
              <a:latin typeface="Calibri"/>
              <a:ea typeface="Calibri"/>
              <a:cs typeface="Calibri"/>
              <a:sym typeface="Calibri"/>
            </a:endParaRPr>
          </a:p>
          <a:p>
            <a:pPr indent="0" lvl="0" marL="0" marR="0" rtl="0" algn="l">
              <a:spcBef>
                <a:spcPts val="0"/>
              </a:spcBef>
              <a:spcAft>
                <a:spcPts val="0"/>
              </a:spcAft>
              <a:buNone/>
            </a:pPr>
            <a:r>
              <a:rPr b="1" lang="et-EE" sz="5400">
                <a:solidFill>
                  <a:srgbClr val="004387"/>
                </a:solidFill>
                <a:latin typeface="Calibri"/>
                <a:ea typeface="Calibri"/>
                <a:cs typeface="Calibri"/>
                <a:sym typeface="Calibri"/>
              </a:rPr>
              <a:t>KÜSIMUSI?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idx="1" type="body"/>
          </p:nvPr>
        </p:nvSpPr>
        <p:spPr>
          <a:xfrm>
            <a:off x="309562" y="111467"/>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rPr lang="et-EE"/>
              <a:t>Narratiiv</a:t>
            </a:r>
            <a:endParaRPr/>
          </a:p>
        </p:txBody>
      </p:sp>
      <p:sp>
        <p:nvSpPr>
          <p:cNvPr id="105" name="Google Shape;105;p3"/>
          <p:cNvSpPr txBox="1"/>
          <p:nvPr>
            <p:ph idx="2" type="body"/>
          </p:nvPr>
        </p:nvSpPr>
        <p:spPr>
          <a:xfrm>
            <a:off x="620016" y="911036"/>
            <a:ext cx="3812013" cy="3918328"/>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4387"/>
              </a:buClr>
              <a:buSzPts val="2000"/>
              <a:buFont typeface="Calibri"/>
              <a:buChar char="•"/>
            </a:pPr>
            <a:r>
              <a:rPr lang="et-EE">
                <a:solidFill>
                  <a:srgbClr val="004387"/>
                </a:solidFill>
              </a:rPr>
              <a:t>2 kohevat küülikut Baltimore Kalocyte laboris</a:t>
            </a:r>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Baltimore'is asuvates metallpuurides hellitati küülikuid fliistekkide ning värske heina, vee ja graanulitega, mida serveeriti ekraani ees, mis voogedastas kümnetunnist YouTube'i videot pealkirjaga "Rahustage ärevaid küülikuid (testitud)". Video näitas lõputut jada jänkudest, kes hüppasid läbi heinamaade ja keda õrnalt kõrvade taga kõditati. </a:t>
            </a:r>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Küülikutele tekitati hemorraagiline šokk</a:t>
            </a:r>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Küülikutele süstiti 60 ml ErythroMer’i</a:t>
            </a:r>
            <a:endParaRPr>
              <a:solidFill>
                <a:srgbClr val="004387"/>
              </a:solidFill>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Üks toibus, teine mitte</a:t>
            </a:r>
            <a:endParaRPr/>
          </a:p>
          <a:p>
            <a:pPr indent="-158750" lvl="0" marL="285750" rtl="0" algn="l">
              <a:lnSpc>
                <a:spcPct val="90000"/>
              </a:lnSpc>
              <a:spcBef>
                <a:spcPts val="1000"/>
              </a:spcBef>
              <a:spcAft>
                <a:spcPts val="0"/>
              </a:spcAft>
              <a:buClr>
                <a:srgbClr val="4F4F4F"/>
              </a:buClr>
              <a:buSzPts val="2000"/>
              <a:buFont typeface="Calibri"/>
              <a:buNone/>
            </a:pPr>
            <a:r>
              <a:t/>
            </a:r>
            <a:endParaRPr>
              <a:solidFill>
                <a:srgbClr val="004387"/>
              </a:solidFill>
            </a:endParaRPr>
          </a:p>
        </p:txBody>
      </p:sp>
      <p:pic>
        <p:nvPicPr>
          <p:cNvPr id="106" name="Google Shape;106;p3"/>
          <p:cNvPicPr preferRelativeResize="0"/>
          <p:nvPr/>
        </p:nvPicPr>
        <p:blipFill rotWithShape="1">
          <a:blip r:embed="rId3">
            <a:alphaModFix/>
          </a:blip>
          <a:srcRect b="0" l="0" r="0" t="0"/>
          <a:stretch/>
        </p:blipFill>
        <p:spPr>
          <a:xfrm>
            <a:off x="5994235" y="1667932"/>
            <a:ext cx="3810330" cy="3920068"/>
          </a:xfrm>
          <a:prstGeom prst="rect">
            <a:avLst/>
          </a:prstGeom>
          <a:noFill/>
          <a:ln>
            <a:noFill/>
          </a:ln>
        </p:spPr>
      </p:pic>
      <p:sp>
        <p:nvSpPr>
          <p:cNvPr id="107" name="Google Shape;107;p3"/>
          <p:cNvSpPr txBox="1"/>
          <p:nvPr/>
        </p:nvSpPr>
        <p:spPr>
          <a:xfrm>
            <a:off x="6910795" y="911036"/>
            <a:ext cx="4982407" cy="39183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rgbClr val="004387"/>
              </a:buClr>
              <a:buSzPts val="2000"/>
              <a:buFont typeface="Calibri"/>
              <a:buChar char="•"/>
            </a:pPr>
            <a:r>
              <a:rPr b="0" i="0" lang="et-EE" sz="2000" u="none" cap="none" strike="noStrike">
                <a:solidFill>
                  <a:srgbClr val="004387"/>
                </a:solidFill>
                <a:latin typeface="Calibri"/>
                <a:ea typeface="Calibri"/>
                <a:cs typeface="Calibri"/>
                <a:sym typeface="Calibri"/>
              </a:rPr>
              <a:t>Vabatahtlik Nick Green, 64-aastane     osalise tööajaga Cambridge'i ülikooli administraator </a:t>
            </a:r>
            <a:endParaRPr/>
          </a:p>
          <a:p>
            <a:pPr indent="-285750" lvl="0" marL="285750" marR="0" rtl="0" algn="l">
              <a:lnSpc>
                <a:spcPct val="90000"/>
              </a:lnSpc>
              <a:spcBef>
                <a:spcPts val="1000"/>
              </a:spcBef>
              <a:spcAft>
                <a:spcPts val="0"/>
              </a:spcAft>
              <a:buClr>
                <a:srgbClr val="004387"/>
              </a:buClr>
              <a:buSzPts val="2000"/>
              <a:buFont typeface="Calibri"/>
              <a:buChar char="•"/>
            </a:pPr>
            <a:r>
              <a:rPr b="0" i="0" lang="et-EE" sz="2000" u="none" cap="none" strike="noStrike">
                <a:solidFill>
                  <a:srgbClr val="004387"/>
                </a:solidFill>
                <a:latin typeface="Calibri"/>
                <a:ea typeface="Calibri"/>
                <a:cs typeface="Calibri"/>
                <a:sym typeface="Calibri"/>
              </a:rPr>
              <a:t>Green leppis kergelt masendava kohvikulõunaga – juustu ja hapukurgi võileiva ning läikiva punase õunaga – ning ilmast lobisemisega.</a:t>
            </a:r>
            <a:endParaRPr/>
          </a:p>
          <a:p>
            <a:pPr indent="-285750" lvl="0" marL="285750" marR="0" rtl="0" algn="l">
              <a:lnSpc>
                <a:spcPct val="90000"/>
              </a:lnSpc>
              <a:spcBef>
                <a:spcPts val="1000"/>
              </a:spcBef>
              <a:spcAft>
                <a:spcPts val="0"/>
              </a:spcAft>
              <a:buClr>
                <a:srgbClr val="004387"/>
              </a:buClr>
              <a:buSzPts val="2000"/>
              <a:buFont typeface="Calibri"/>
              <a:buChar char="•"/>
            </a:pPr>
            <a:r>
              <a:rPr b="0" i="0" lang="et-EE" sz="2000" u="none" cap="none" strike="noStrike">
                <a:solidFill>
                  <a:srgbClr val="004387"/>
                </a:solidFill>
                <a:latin typeface="Calibri"/>
                <a:ea typeface="Calibri"/>
                <a:cs typeface="Calibri"/>
                <a:sym typeface="Calibri"/>
              </a:rPr>
              <a:t>Green oli heas vormis ja terve. Innuka jalgratturina oli ta tol hommikul pedaalinud Cambridge'i äärelinnas asuvasse uurimisasutusse ja plaanis hiljem pärastlõunal tööle sõita</a:t>
            </a:r>
            <a:endParaRPr/>
          </a:p>
          <a:p>
            <a:pPr indent="-285750" lvl="0" marL="285750" marR="0" rtl="0" algn="l">
              <a:lnSpc>
                <a:spcPct val="90000"/>
              </a:lnSpc>
              <a:spcBef>
                <a:spcPts val="1000"/>
              </a:spcBef>
              <a:spcAft>
                <a:spcPts val="0"/>
              </a:spcAft>
              <a:buClr>
                <a:srgbClr val="004387"/>
              </a:buClr>
              <a:buSzPts val="2000"/>
              <a:buFont typeface="Calibri"/>
              <a:buChar char="•"/>
            </a:pPr>
            <a:r>
              <a:rPr b="0" i="0" lang="et-EE" sz="2000" u="none" cap="none" strike="noStrike">
                <a:solidFill>
                  <a:srgbClr val="004387"/>
                </a:solidFill>
                <a:latin typeface="Calibri"/>
                <a:ea typeface="Calibri"/>
                <a:cs typeface="Calibri"/>
                <a:sym typeface="Calibri"/>
              </a:rPr>
              <a:t>Green sai paar teelusikatäit radioaktiivse kroom-51-ga kaetud laboris tüvirakkudest kasvatatud erütrotsüüte</a:t>
            </a:r>
            <a:endParaRPr/>
          </a:p>
          <a:p>
            <a:pPr indent="-285750" lvl="0" marL="285750" marR="0" rtl="0" algn="l">
              <a:lnSpc>
                <a:spcPct val="90000"/>
              </a:lnSpc>
              <a:spcBef>
                <a:spcPts val="1000"/>
              </a:spcBef>
              <a:spcAft>
                <a:spcPts val="0"/>
              </a:spcAft>
              <a:buClr>
                <a:srgbClr val="004387"/>
              </a:buClr>
              <a:buSzPts val="2000"/>
              <a:buFont typeface="Calibri"/>
              <a:buChar char="•"/>
            </a:pPr>
            <a:r>
              <a:rPr b="0" i="0" lang="et-EE" sz="2000" u="none" cap="none" strike="noStrike">
                <a:solidFill>
                  <a:srgbClr val="004387"/>
                </a:solidFill>
                <a:latin typeface="Calibri"/>
                <a:ea typeface="Calibri"/>
                <a:cs typeface="Calibri"/>
                <a:sym typeface="Calibri"/>
              </a:rPr>
              <a:t>Greeni oodatakse tagasi veel mitme kuu jooksul, et näha, palju märgistatud rakke tema vereringes veel alles on</a:t>
            </a:r>
            <a:endParaRPr/>
          </a:p>
          <a:p>
            <a:pPr indent="-158750" lvl="0" marL="285750" marR="0" rtl="0" algn="l">
              <a:lnSpc>
                <a:spcPct val="90000"/>
              </a:lnSpc>
              <a:spcBef>
                <a:spcPts val="1000"/>
              </a:spcBef>
              <a:spcAft>
                <a:spcPts val="0"/>
              </a:spcAft>
              <a:buClr>
                <a:srgbClr val="4F4F4F"/>
              </a:buClr>
              <a:buSzPts val="2000"/>
              <a:buFont typeface="Calibri"/>
              <a:buNone/>
            </a:pPr>
            <a:r>
              <a:t/>
            </a:r>
            <a:endParaRPr b="0" i="0" sz="2000" u="none" cap="none" strike="noStrike">
              <a:solidFill>
                <a:srgbClr val="004387"/>
              </a:solidFill>
              <a:latin typeface="Calibri"/>
              <a:ea typeface="Calibri"/>
              <a:cs typeface="Calibri"/>
              <a:sym typeface="Calibri"/>
            </a:endParaRPr>
          </a:p>
        </p:txBody>
      </p:sp>
      <p:pic>
        <p:nvPicPr>
          <p:cNvPr id="108" name="Google Shape;108;p3"/>
          <p:cNvPicPr preferRelativeResize="0"/>
          <p:nvPr/>
        </p:nvPicPr>
        <p:blipFill rotWithShape="1">
          <a:blip r:embed="rId4">
            <a:alphaModFix/>
          </a:blip>
          <a:srcRect b="0" l="0" r="0" t="0"/>
          <a:stretch/>
        </p:blipFill>
        <p:spPr>
          <a:xfrm>
            <a:off x="4096622" y="0"/>
            <a:ext cx="2878666" cy="2213054"/>
          </a:xfrm>
          <a:prstGeom prst="rect">
            <a:avLst/>
          </a:prstGeom>
          <a:noFill/>
          <a:ln>
            <a:noFill/>
          </a:ln>
        </p:spPr>
      </p:pic>
      <p:pic>
        <p:nvPicPr>
          <p:cNvPr id="109" name="Google Shape;109;p3"/>
          <p:cNvPicPr preferRelativeResize="0"/>
          <p:nvPr/>
        </p:nvPicPr>
        <p:blipFill rotWithShape="1">
          <a:blip r:embed="rId5">
            <a:alphaModFix/>
          </a:blip>
          <a:srcRect b="0" l="0" r="0" t="0"/>
          <a:stretch/>
        </p:blipFill>
        <p:spPr>
          <a:xfrm>
            <a:off x="11176484" y="94533"/>
            <a:ext cx="916186" cy="10939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idx="1" type="body"/>
          </p:nvPr>
        </p:nvSpPr>
        <p:spPr>
          <a:xfrm>
            <a:off x="690562" y="514568"/>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t/>
            </a:r>
            <a:endParaRPr/>
          </a:p>
          <a:p>
            <a:pPr indent="0" lvl="0" marL="0" rtl="0" algn="l">
              <a:lnSpc>
                <a:spcPct val="90000"/>
              </a:lnSpc>
              <a:spcBef>
                <a:spcPts val="1000"/>
              </a:spcBef>
              <a:spcAft>
                <a:spcPts val="0"/>
              </a:spcAft>
              <a:buClr>
                <a:srgbClr val="004387"/>
              </a:buClr>
              <a:buSzPts val="3600"/>
              <a:buNone/>
            </a:pPr>
            <a:r>
              <a:rPr lang="et-EE"/>
              <a:t>XX sajandi kaheksakümnendad</a:t>
            </a:r>
            <a:endParaRPr/>
          </a:p>
          <a:p>
            <a:pPr indent="0" lvl="0" marL="0" rtl="0" algn="l">
              <a:lnSpc>
                <a:spcPct val="90000"/>
              </a:lnSpc>
              <a:spcBef>
                <a:spcPts val="1000"/>
              </a:spcBef>
              <a:spcAft>
                <a:spcPts val="0"/>
              </a:spcAft>
              <a:buClr>
                <a:srgbClr val="004387"/>
              </a:buClr>
              <a:buSzPts val="3600"/>
              <a:buNone/>
            </a:pPr>
            <a:r>
              <a:rPr lang="et-EE"/>
              <a:t>Perfluorosüsinikud – hapnik vedelikus</a:t>
            </a:r>
            <a:endParaRPr/>
          </a:p>
        </p:txBody>
      </p:sp>
      <p:sp>
        <p:nvSpPr>
          <p:cNvPr id="115" name="Google Shape;115;p4"/>
          <p:cNvSpPr txBox="1"/>
          <p:nvPr/>
        </p:nvSpPr>
        <p:spPr>
          <a:xfrm>
            <a:off x="266700" y="1422798"/>
            <a:ext cx="11496675" cy="325941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t-EE" sz="1800" u="none" cap="none" strike="noStrike">
                <a:solidFill>
                  <a:srgbClr val="004387"/>
                </a:solidFill>
                <a:latin typeface="Calibri"/>
                <a:ea typeface="Calibri"/>
                <a:cs typeface="Calibri"/>
                <a:sym typeface="Calibri"/>
              </a:rPr>
              <a:t>Tegu on sünteetiliste orgaaniliste kemikaalide klassiga, mida nimetatakse perfluorosüsinikeks (PFC), mida algselt kasutati uraani eraldamisel. Levinuima preparaadi Fluosol-DA töötas välja Jaapani suurima verepanga juht dr Ryoichi Naito. </a:t>
            </a:r>
            <a:endParaRPr/>
          </a:p>
          <a:p>
            <a:pPr indent="0" lvl="0" marL="0" marR="0" rtl="0" algn="l">
              <a:lnSpc>
                <a:spcPct val="107000"/>
              </a:lnSpc>
              <a:spcBef>
                <a:spcPts val="800"/>
              </a:spcBef>
              <a:spcAft>
                <a:spcPts val="0"/>
              </a:spcAft>
              <a:buNone/>
            </a:pPr>
            <a:r>
              <a:rPr b="0" i="0" lang="et-EE" sz="1800" u="none" cap="none" strike="noStrike">
                <a:solidFill>
                  <a:srgbClr val="004387"/>
                </a:solidFill>
                <a:latin typeface="Calibri"/>
                <a:ea typeface="Calibri"/>
                <a:cs typeface="Calibri"/>
                <a:sym typeface="Calibri"/>
              </a:rPr>
              <a:t>PFC-d olid keemiliselt inertsed ja võisid kanda suures koguses lahustunud hapnikku. </a:t>
            </a:r>
            <a:endParaRPr/>
          </a:p>
          <a:p>
            <a:pPr indent="0" lvl="0" marL="0" marR="0" rtl="0" algn="l">
              <a:lnSpc>
                <a:spcPct val="107000"/>
              </a:lnSpc>
              <a:spcBef>
                <a:spcPts val="800"/>
              </a:spcBef>
              <a:spcAft>
                <a:spcPts val="0"/>
              </a:spcAft>
              <a:buNone/>
            </a:pPr>
            <a:r>
              <a:rPr b="0" i="0" lang="et-EE" sz="1800" u="none" cap="none" strike="noStrike">
                <a:solidFill>
                  <a:srgbClr val="004387"/>
                </a:solidFill>
                <a:latin typeface="Calibri"/>
                <a:ea typeface="Calibri"/>
                <a:cs typeface="Calibri"/>
                <a:sym typeface="Calibri"/>
              </a:rPr>
              <a:t>Kuid tavaliselt vajasid need külmutatud säilitamist, nendega kaasnesid sageli rasked kõrvaltoimed ja need toimisid ainult siis, kui patsient hingas sisse ka rikastatud hapnikku.</a:t>
            </a:r>
            <a:endParaRPr b="0" i="0" sz="1800" u="none" cap="none" strike="noStrike">
              <a:solidFill>
                <a:srgbClr val="004387"/>
              </a:solidFill>
              <a:latin typeface="Calibri"/>
              <a:ea typeface="Calibri"/>
              <a:cs typeface="Calibri"/>
              <a:sym typeface="Calibri"/>
            </a:endParaRPr>
          </a:p>
          <a:p>
            <a:pPr indent="0" lvl="0" marL="0" marR="0" rtl="0" algn="l">
              <a:lnSpc>
                <a:spcPct val="107000"/>
              </a:lnSpc>
              <a:spcBef>
                <a:spcPts val="800"/>
              </a:spcBef>
              <a:spcAft>
                <a:spcPts val="0"/>
              </a:spcAft>
              <a:buNone/>
            </a:pPr>
            <a:r>
              <a:rPr b="0" i="0" lang="et-EE" sz="1800" u="none" cap="none" strike="noStrike">
                <a:solidFill>
                  <a:srgbClr val="004387"/>
                </a:solidFill>
                <a:latin typeface="Calibri"/>
                <a:ea typeface="Calibri"/>
                <a:cs typeface="Calibri"/>
                <a:sym typeface="Calibri"/>
              </a:rPr>
              <a:t>FDA kiitis Fluosol-DA kasutamiseks heaks 1989. aastal, enne kui see viis aastat hiljem tagasi võeti, kuna ilmnesid tõendid, et selle riskid kaaluvad üles igasuguse kasu.</a:t>
            </a:r>
            <a:endParaRPr/>
          </a:p>
          <a:p>
            <a:pPr indent="0" lvl="0" marL="0" marR="0" rtl="0" algn="l">
              <a:lnSpc>
                <a:spcPct val="107000"/>
              </a:lnSpc>
              <a:spcBef>
                <a:spcPts val="800"/>
              </a:spcBef>
              <a:spcAft>
                <a:spcPts val="0"/>
              </a:spcAft>
              <a:buNone/>
            </a:pPr>
            <a:r>
              <a:rPr b="0" i="0" lang="et-EE" sz="1800" u="none" cap="none" strike="noStrike">
                <a:solidFill>
                  <a:srgbClr val="004387"/>
                </a:solidFill>
                <a:latin typeface="Calibri"/>
                <a:ea typeface="Calibri"/>
                <a:cs typeface="Calibri"/>
                <a:sym typeface="Calibri"/>
              </a:rPr>
              <a:t>Hetkel ei ole andmeid nende kliinilisest kasutamisest vere asendajana, käivad mõned uuringud</a:t>
            </a:r>
            <a:endParaRPr/>
          </a:p>
          <a:p>
            <a:pPr indent="0" lvl="0" marL="0" marR="0" rtl="0" algn="l">
              <a:lnSpc>
                <a:spcPct val="107000"/>
              </a:lnSpc>
              <a:spcBef>
                <a:spcPts val="800"/>
              </a:spcBef>
              <a:spcAft>
                <a:spcPts val="0"/>
              </a:spcAft>
              <a:buNone/>
            </a:pPr>
            <a:r>
              <a:rPr b="0" i="0" lang="et-EE" sz="1800" u="none" cap="none" strike="noStrike">
                <a:solidFill>
                  <a:srgbClr val="004387"/>
                </a:solidFill>
                <a:latin typeface="Calibri"/>
                <a:ea typeface="Calibri"/>
                <a:cs typeface="Calibri"/>
                <a:sym typeface="Calibri"/>
              </a:rPr>
              <a:t>kasutuseks muudel eesmärkidel – müokardi infarkti ravi, kiiritusravi tõhustamiseks.</a:t>
            </a:r>
            <a:endParaRPr b="0" i="0" sz="1800" u="none" cap="none" strike="noStrike">
              <a:solidFill>
                <a:srgbClr val="004387"/>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b="0" l="0" r="0" t="0"/>
          <a:stretch/>
        </p:blipFill>
        <p:spPr>
          <a:xfrm>
            <a:off x="933450" y="4864050"/>
            <a:ext cx="8477250" cy="1957388"/>
          </a:xfrm>
          <a:prstGeom prst="rect">
            <a:avLst/>
          </a:prstGeom>
          <a:noFill/>
          <a:ln>
            <a:noFill/>
          </a:ln>
        </p:spPr>
      </p:pic>
      <p:pic>
        <p:nvPicPr>
          <p:cNvPr id="117" name="Google Shape;117;p4"/>
          <p:cNvPicPr preferRelativeResize="0"/>
          <p:nvPr/>
        </p:nvPicPr>
        <p:blipFill rotWithShape="1">
          <a:blip r:embed="rId4">
            <a:alphaModFix/>
          </a:blip>
          <a:srcRect b="0" l="0" r="0" t="0"/>
          <a:stretch/>
        </p:blipFill>
        <p:spPr>
          <a:xfrm>
            <a:off x="9913819" y="3656027"/>
            <a:ext cx="1692393" cy="30733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idx="1" type="body"/>
          </p:nvPr>
        </p:nvSpPr>
        <p:spPr>
          <a:xfrm>
            <a:off x="504297" y="1235606"/>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t/>
            </a:r>
            <a:endParaRPr/>
          </a:p>
          <a:p>
            <a:pPr indent="0" lvl="0" marL="0" rtl="0" algn="l">
              <a:lnSpc>
                <a:spcPct val="90000"/>
              </a:lnSpc>
              <a:spcBef>
                <a:spcPts val="1000"/>
              </a:spcBef>
              <a:spcAft>
                <a:spcPts val="0"/>
              </a:spcAft>
              <a:buClr>
                <a:srgbClr val="004387"/>
              </a:buClr>
              <a:buSzPts val="3600"/>
              <a:buNone/>
            </a:pPr>
            <a:r>
              <a:rPr lang="et-EE"/>
              <a:t>Üheksakümnendad</a:t>
            </a:r>
            <a:endParaRPr/>
          </a:p>
          <a:p>
            <a:pPr indent="0" lvl="0" marL="0" rtl="0" algn="l">
              <a:lnSpc>
                <a:spcPct val="90000"/>
              </a:lnSpc>
              <a:spcBef>
                <a:spcPts val="1000"/>
              </a:spcBef>
              <a:spcAft>
                <a:spcPts val="0"/>
              </a:spcAft>
              <a:buClr>
                <a:srgbClr val="004387"/>
              </a:buClr>
              <a:buSzPts val="3600"/>
              <a:buNone/>
            </a:pPr>
            <a:r>
              <a:rPr lang="et-EE"/>
              <a:t>Hemoglobiinipõhised hapnikukandjad</a:t>
            </a:r>
            <a:endParaRPr/>
          </a:p>
        </p:txBody>
      </p:sp>
      <p:sp>
        <p:nvSpPr>
          <p:cNvPr id="123" name="Google Shape;123;p5"/>
          <p:cNvSpPr txBox="1"/>
          <p:nvPr>
            <p:ph idx="2" type="body"/>
          </p:nvPr>
        </p:nvSpPr>
        <p:spPr>
          <a:xfrm>
            <a:off x="572028" y="2321605"/>
            <a:ext cx="10810875" cy="3918328"/>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rgbClr val="004387"/>
              </a:buClr>
              <a:buSzPts val="2000"/>
              <a:buFont typeface="Calibri"/>
              <a:buChar char="•"/>
            </a:pPr>
            <a:r>
              <a:rPr lang="et-EE">
                <a:solidFill>
                  <a:srgbClr val="004387"/>
                </a:solidFill>
              </a:rPr>
              <a:t>Üheksakümnendatel olid mitmed suured farmaatsiaettevõtted, sealhulgas Baxter, oma hemoglobiinipõhistes hapnikukandjates (HBOC) piisavalt kindlad, et olid jõudnud III faasi kliiniliste uuringuteni, mis oli viimane takistus enne FDA heakskiitu. Probleemiks oli ainult vasokonstriktsioon, mida HBOC tekitas. Arvati aga, et selline vasokonstriktsioon võib olla kasulik, sest see tõstaks ägeda verekaotuse ohvrite vererõhku.</a:t>
            </a:r>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See optimism osutus kohatuks. Baxteri algne HBOC-i uuring on üks surmavamaid kliinilisi uuringuid intensiivravi ajaloos. Viiekümne kahest patsiendist, kellele manustati Baxteri toodet, suri kakskümmend neli, võrreldes ainult kaheksaga neljakümne kuuest kontrollpatsiendist, kellele anti standardset soolalahust. Katsed heitsid varju kogu kunstvere loomise projektile.</a:t>
            </a:r>
            <a:endParaRPr/>
          </a:p>
          <a:p>
            <a:pPr indent="-285750" lvl="0" marL="285750" rtl="0" algn="l">
              <a:lnSpc>
                <a:spcPct val="90000"/>
              </a:lnSpc>
              <a:spcBef>
                <a:spcPts val="1000"/>
              </a:spcBef>
              <a:spcAft>
                <a:spcPts val="0"/>
              </a:spcAft>
              <a:buClr>
                <a:srgbClr val="004387"/>
              </a:buClr>
              <a:buSzPts val="2000"/>
              <a:buFont typeface="Calibri"/>
              <a:buChar char="•"/>
            </a:pPr>
            <a:r>
              <a:rPr lang="et-EE">
                <a:solidFill>
                  <a:srgbClr val="004387"/>
                </a:solidFill>
              </a:rPr>
              <a:t>Isegi väikesed kogused hemoglobiini väljaspool punaliblesid seovad lämmastikoksiidi. Mida vähem lämmastikoksiidi veresoones, seda ahenenum see on – see tähendab, et hemoglobiin, mida Baxter manustas raskelt vigastatud patsientidele, käis ringi ja sulges vereringe just sel hetkel, kui seda kõige rohkem vajati.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idx="1" type="body"/>
          </p:nvPr>
        </p:nvSpPr>
        <p:spPr>
          <a:xfrm>
            <a:off x="445031" y="910577"/>
            <a:ext cx="10810875" cy="7318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4387"/>
              </a:buClr>
              <a:buSzPts val="3600"/>
              <a:buNone/>
            </a:pPr>
            <a:r>
              <a:rPr lang="et-EE"/>
              <a:t>XXI sajand – nanokapslid, Hb on kapslisse paigutatud</a:t>
            </a:r>
            <a:endParaRPr/>
          </a:p>
          <a:p>
            <a:pPr indent="0" lvl="0" marL="0" rtl="0" algn="l">
              <a:lnSpc>
                <a:spcPct val="90000"/>
              </a:lnSpc>
              <a:spcBef>
                <a:spcPts val="1000"/>
              </a:spcBef>
              <a:spcAft>
                <a:spcPts val="0"/>
              </a:spcAft>
              <a:buClr>
                <a:srgbClr val="004387"/>
              </a:buClr>
              <a:buSzPts val="3600"/>
              <a:buNone/>
            </a:pPr>
            <a:r>
              <a:rPr lang="et-EE"/>
              <a:t>ErythroMer</a:t>
            </a:r>
            <a:endParaRPr/>
          </a:p>
        </p:txBody>
      </p:sp>
      <p:pic>
        <p:nvPicPr>
          <p:cNvPr id="129" name="Google Shape;129;p6"/>
          <p:cNvPicPr preferRelativeResize="0"/>
          <p:nvPr/>
        </p:nvPicPr>
        <p:blipFill rotWithShape="1">
          <a:blip r:embed="rId3">
            <a:alphaModFix/>
          </a:blip>
          <a:srcRect b="0" l="0" r="0" t="0"/>
          <a:stretch/>
        </p:blipFill>
        <p:spPr>
          <a:xfrm>
            <a:off x="3064754" y="2057281"/>
            <a:ext cx="4115157" cy="2743438"/>
          </a:xfrm>
          <a:prstGeom prst="rect">
            <a:avLst/>
          </a:prstGeom>
          <a:noFill/>
          <a:ln>
            <a:noFill/>
          </a:ln>
        </p:spPr>
      </p:pic>
      <p:sp>
        <p:nvSpPr>
          <p:cNvPr id="130" name="Google Shape;130;p6"/>
          <p:cNvSpPr txBox="1"/>
          <p:nvPr/>
        </p:nvSpPr>
        <p:spPr>
          <a:xfrm>
            <a:off x="948267" y="5052115"/>
            <a:ext cx="1045587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t-EE" sz="2400" u="none" cap="none" strike="noStrike">
                <a:solidFill>
                  <a:srgbClr val="004387"/>
                </a:solidFill>
                <a:latin typeface="Calibri"/>
                <a:ea typeface="Calibri"/>
                <a:cs typeface="Calibri"/>
                <a:sym typeface="Calibri"/>
              </a:rPr>
              <a:t>USA-s Baltimore Kalocyte laboris arendatud sünteetiline nanopartikkel, mis matkib </a:t>
            </a:r>
            <a:endParaRPr/>
          </a:p>
          <a:p>
            <a:pPr indent="0" lvl="0" marL="0" marR="0" rtl="0" algn="l">
              <a:spcBef>
                <a:spcPts val="0"/>
              </a:spcBef>
              <a:spcAft>
                <a:spcPts val="0"/>
              </a:spcAft>
              <a:buNone/>
            </a:pPr>
            <a:r>
              <a:rPr lang="et-EE" sz="2400">
                <a:solidFill>
                  <a:srgbClr val="004387"/>
                </a:solidFill>
                <a:latin typeface="Calibri"/>
                <a:ea typeface="Calibri"/>
                <a:cs typeface="Calibri"/>
                <a:sym typeface="Calibri"/>
              </a:rPr>
              <a:t>punaste vereliblede </a:t>
            </a:r>
            <a:endParaRPr/>
          </a:p>
          <a:p>
            <a:pPr indent="0" lvl="0" marL="0" marR="0" rtl="0" algn="l">
              <a:spcBef>
                <a:spcPts val="0"/>
              </a:spcBef>
              <a:spcAft>
                <a:spcPts val="0"/>
              </a:spcAft>
              <a:buNone/>
            </a:pPr>
            <a:r>
              <a:rPr lang="et-EE" sz="2400">
                <a:solidFill>
                  <a:srgbClr val="004387"/>
                </a:solidFill>
                <a:latin typeface="Calibri"/>
                <a:ea typeface="Calibri"/>
                <a:cs typeface="Calibri"/>
                <a:sym typeface="Calibri"/>
              </a:rPr>
              <a:t>hapnikukandmise funktsiooni ja säilib toatemperatuuril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7"/>
          <p:cNvPicPr preferRelativeResize="0"/>
          <p:nvPr/>
        </p:nvPicPr>
        <p:blipFill rotWithShape="1">
          <a:blip r:embed="rId3">
            <a:alphaModFix/>
          </a:blip>
          <a:srcRect b="0" l="0" r="0" t="0"/>
          <a:stretch/>
        </p:blipFill>
        <p:spPr>
          <a:xfrm>
            <a:off x="295122" y="90983"/>
            <a:ext cx="11601755" cy="66760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8"/>
          <p:cNvPicPr preferRelativeResize="0"/>
          <p:nvPr/>
        </p:nvPicPr>
        <p:blipFill rotWithShape="1">
          <a:blip r:embed="rId3">
            <a:alphaModFix/>
          </a:blip>
          <a:srcRect b="0" l="0" r="0" t="0"/>
          <a:stretch/>
        </p:blipFill>
        <p:spPr>
          <a:xfrm>
            <a:off x="139699" y="15090"/>
            <a:ext cx="11912601" cy="68278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9"/>
          <p:cNvPicPr preferRelativeResize="0"/>
          <p:nvPr/>
        </p:nvPicPr>
        <p:blipFill rotWithShape="1">
          <a:blip r:embed="rId3">
            <a:alphaModFix/>
          </a:blip>
          <a:srcRect b="0" l="0" r="0" t="0"/>
          <a:stretch/>
        </p:blipFill>
        <p:spPr>
          <a:xfrm>
            <a:off x="838199" y="161031"/>
            <a:ext cx="10772776" cy="66207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H16_9">
  <a:themeElements>
    <a:clrScheme name="PERH">
      <a:dk1>
        <a:srgbClr val="2F2F2F"/>
      </a:dk1>
      <a:lt1>
        <a:srgbClr val="FFFFFF"/>
      </a:lt1>
      <a:dk2>
        <a:srgbClr val="808080"/>
      </a:dk2>
      <a:lt2>
        <a:srgbClr val="F0F0F0"/>
      </a:lt2>
      <a:accent1>
        <a:srgbClr val="D50000"/>
      </a:accent1>
      <a:accent2>
        <a:srgbClr val="003478"/>
      </a:accent2>
      <a:accent3>
        <a:srgbClr val="FF8861"/>
      </a:accent3>
      <a:accent4>
        <a:srgbClr val="6EFFF5"/>
      </a:accent4>
      <a:accent5>
        <a:srgbClr val="FFDA61"/>
      </a:accent5>
      <a:accent6>
        <a:srgbClr val="7AFF97"/>
      </a:accent6>
      <a:hlink>
        <a:srgbClr val="D50000"/>
      </a:hlink>
      <a:folHlink>
        <a:srgbClr val="0034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2017-01-20T12:28:37Z</dcterms:created>
  <dc:creator>Keiu Meesak</dc:creator>
</cp:coreProperties>
</file>