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3" r:id="rId7"/>
    <p:sldId id="264" r:id="rId8"/>
    <p:sldId id="272" r:id="rId9"/>
    <p:sldId id="266" r:id="rId10"/>
    <p:sldId id="265" r:id="rId11"/>
    <p:sldId id="268" r:id="rId12"/>
    <p:sldId id="267" r:id="rId13"/>
    <p:sldId id="276" r:id="rId14"/>
    <p:sldId id="277" r:id="rId15"/>
    <p:sldId id="278" r:id="rId16"/>
    <p:sldId id="269" r:id="rId17"/>
    <p:sldId id="270" r:id="rId18"/>
    <p:sldId id="279" r:id="rId19"/>
    <p:sldId id="280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004387"/>
    <a:srgbClr val="205C99"/>
    <a:srgbClr val="376DA3"/>
    <a:srgbClr val="F5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9C505FD0-7AC1-1737-D7ED-87FC8E4CF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58" t="29892"/>
          <a:stretch>
            <a:fillRect/>
          </a:stretch>
        </p:blipFill>
        <p:spPr>
          <a:xfrm rot="12498854" flipH="1">
            <a:off x="-1544462" y="259325"/>
            <a:ext cx="8627357" cy="7213071"/>
          </a:xfrm>
          <a:custGeom>
            <a:avLst/>
            <a:gdLst>
              <a:gd name="connsiteX0" fmla="*/ 0 w 8283662"/>
              <a:gd name="connsiteY0" fmla="*/ 5487336 h 6925718"/>
              <a:gd name="connsiteX1" fmla="*/ 2669777 w 8283662"/>
              <a:gd name="connsiteY1" fmla="*/ 6925718 h 6925718"/>
              <a:gd name="connsiteX2" fmla="*/ 6798660 w 8283662"/>
              <a:gd name="connsiteY2" fmla="*/ 6925718 h 6925718"/>
              <a:gd name="connsiteX3" fmla="*/ 8283662 w 8283662"/>
              <a:gd name="connsiteY3" fmla="*/ 4169410 h 6925718"/>
              <a:gd name="connsiteX4" fmla="*/ 8283662 w 8283662"/>
              <a:gd name="connsiteY4" fmla="*/ 2870151 h 6925718"/>
              <a:gd name="connsiteX5" fmla="*/ 2956384 w 8283662"/>
              <a:gd name="connsiteY5" fmla="*/ 0 h 6925718"/>
              <a:gd name="connsiteX6" fmla="*/ 0 w 8283662"/>
              <a:gd name="connsiteY6" fmla="*/ 5487336 h 69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3662" h="6925718">
                <a:moveTo>
                  <a:pt x="0" y="5487336"/>
                </a:moveTo>
                <a:lnTo>
                  <a:pt x="2669777" y="6925718"/>
                </a:lnTo>
                <a:lnTo>
                  <a:pt x="6798660" y="6925718"/>
                </a:lnTo>
                <a:lnTo>
                  <a:pt x="8283662" y="4169410"/>
                </a:lnTo>
                <a:lnTo>
                  <a:pt x="8283662" y="2870151"/>
                </a:lnTo>
                <a:lnTo>
                  <a:pt x="2956384" y="0"/>
                </a:lnTo>
                <a:lnTo>
                  <a:pt x="0" y="5487336"/>
                </a:lnTo>
                <a:close/>
              </a:path>
            </a:pathLst>
          </a:cu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57130382-F8E0-3758-5111-E091DE653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05" r="41799"/>
          <a:stretch>
            <a:fillRect/>
          </a:stretch>
        </p:blipFill>
        <p:spPr>
          <a:xfrm rot="1571018">
            <a:off x="4253138" y="-1202942"/>
            <a:ext cx="8790945" cy="9433606"/>
          </a:xfrm>
          <a:custGeom>
            <a:avLst/>
            <a:gdLst>
              <a:gd name="connsiteX0" fmla="*/ 0 w 8790945"/>
              <a:gd name="connsiteY0" fmla="*/ 2962414 h 9433606"/>
              <a:gd name="connsiteX1" fmla="*/ 6024766 w 8790945"/>
              <a:gd name="connsiteY1" fmla="*/ 0 h 9433606"/>
              <a:gd name="connsiteX2" fmla="*/ 8790945 w 8790945"/>
              <a:gd name="connsiteY2" fmla="*/ 5625675 h 9433606"/>
              <a:gd name="connsiteX3" fmla="*/ 1046624 w 8790945"/>
              <a:gd name="connsiteY3" fmla="*/ 9433606 h 9433606"/>
              <a:gd name="connsiteX4" fmla="*/ 0 w 8790945"/>
              <a:gd name="connsiteY4" fmla="*/ 9433606 h 9433606"/>
              <a:gd name="connsiteX5" fmla="*/ 0 w 8790945"/>
              <a:gd name="connsiteY5" fmla="*/ 2962414 h 94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945" h="9433606">
                <a:moveTo>
                  <a:pt x="0" y="2962414"/>
                </a:moveTo>
                <a:lnTo>
                  <a:pt x="6024766" y="0"/>
                </a:lnTo>
                <a:lnTo>
                  <a:pt x="8790945" y="5625675"/>
                </a:lnTo>
                <a:lnTo>
                  <a:pt x="1046624" y="9433606"/>
                </a:lnTo>
                <a:lnTo>
                  <a:pt x="0" y="9433606"/>
                </a:lnTo>
                <a:lnTo>
                  <a:pt x="0" y="2962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52485"/>
            <a:ext cx="9144000" cy="1663174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23883"/>
            <a:ext cx="9144000" cy="683219"/>
          </a:xfrm>
          <a:gradFill flip="none" rotWithShape="1">
            <a:gsLst>
              <a:gs pos="0">
                <a:srgbClr val="F50614"/>
              </a:gs>
              <a:gs pos="90000">
                <a:srgbClr val="376DA3">
                  <a:lumMod val="80000"/>
                </a:srgbClr>
              </a:gs>
            </a:gsLst>
            <a:lin ang="108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D620E-7C16-0F14-C117-11F9053C11D7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hv</a:t>
            </a:r>
            <a:endParaRPr lang="en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435903-522D-054D-97E4-E7911E85CB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7146" y="624938"/>
            <a:ext cx="2597709" cy="888690"/>
          </a:xfrm>
          <a:prstGeom prst="rect">
            <a:avLst/>
          </a:prstGeom>
        </p:spPr>
      </p:pic>
      <p:sp>
        <p:nvSpPr>
          <p:cNvPr id="354" name="TextBox 353">
            <a:extLst>
              <a:ext uri="{FF2B5EF4-FFF2-40B4-BE49-F238E27FC236}">
                <a16:creationId xmlns:a16="http://schemas.microsoft.com/office/drawing/2014/main" id="{446A024D-E712-FEF1-F5CD-A75DE40C17CA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36BD741-8FBF-3F98-FD7A-27E61528E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58" t="29892"/>
          <a:stretch>
            <a:fillRect/>
          </a:stretch>
        </p:blipFill>
        <p:spPr>
          <a:xfrm rot="12498854" flipH="1">
            <a:off x="-1676915" y="355363"/>
            <a:ext cx="9140550" cy="7642136"/>
          </a:xfrm>
          <a:custGeom>
            <a:avLst/>
            <a:gdLst>
              <a:gd name="connsiteX0" fmla="*/ 0 w 8283662"/>
              <a:gd name="connsiteY0" fmla="*/ 5487336 h 6925718"/>
              <a:gd name="connsiteX1" fmla="*/ 2669777 w 8283662"/>
              <a:gd name="connsiteY1" fmla="*/ 6925718 h 6925718"/>
              <a:gd name="connsiteX2" fmla="*/ 6798660 w 8283662"/>
              <a:gd name="connsiteY2" fmla="*/ 6925718 h 6925718"/>
              <a:gd name="connsiteX3" fmla="*/ 8283662 w 8283662"/>
              <a:gd name="connsiteY3" fmla="*/ 4169410 h 6925718"/>
              <a:gd name="connsiteX4" fmla="*/ 8283662 w 8283662"/>
              <a:gd name="connsiteY4" fmla="*/ 2870151 h 6925718"/>
              <a:gd name="connsiteX5" fmla="*/ 2956384 w 8283662"/>
              <a:gd name="connsiteY5" fmla="*/ 0 h 6925718"/>
              <a:gd name="connsiteX6" fmla="*/ 0 w 8283662"/>
              <a:gd name="connsiteY6" fmla="*/ 5487336 h 69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3662" h="6925718">
                <a:moveTo>
                  <a:pt x="0" y="5487336"/>
                </a:moveTo>
                <a:lnTo>
                  <a:pt x="2669777" y="6925718"/>
                </a:lnTo>
                <a:lnTo>
                  <a:pt x="6798660" y="6925718"/>
                </a:lnTo>
                <a:lnTo>
                  <a:pt x="8283662" y="4169410"/>
                </a:lnTo>
                <a:lnTo>
                  <a:pt x="8283662" y="2870151"/>
                </a:lnTo>
                <a:lnTo>
                  <a:pt x="2956384" y="0"/>
                </a:lnTo>
                <a:lnTo>
                  <a:pt x="0" y="5487336"/>
                </a:lnTo>
                <a:close/>
              </a:path>
            </a:pathLst>
          </a:cu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BE9EB5-6837-40BE-DB36-20E2AB5F8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71" y="2265530"/>
            <a:ext cx="5389230" cy="1000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8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B33166-655E-CD6D-8E90-643F3335A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771" y="3592287"/>
            <a:ext cx="5389230" cy="713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rgbClr val="4F4F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F0DF0CC-7B41-B2FD-070F-C56B224F16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201" y="0"/>
            <a:ext cx="5638799" cy="6858000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EBCDA-5CE6-1555-9FE7-58C9E237D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771" y="624938"/>
            <a:ext cx="1542943" cy="5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0F9FB99F-26FB-B473-C34B-77673C510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05" r="41799"/>
          <a:stretch>
            <a:fillRect/>
          </a:stretch>
        </p:blipFill>
        <p:spPr>
          <a:xfrm rot="1571018">
            <a:off x="4253138" y="-1202942"/>
            <a:ext cx="8790945" cy="9433606"/>
          </a:xfrm>
          <a:custGeom>
            <a:avLst/>
            <a:gdLst>
              <a:gd name="connsiteX0" fmla="*/ 0 w 8790945"/>
              <a:gd name="connsiteY0" fmla="*/ 2962414 h 9433606"/>
              <a:gd name="connsiteX1" fmla="*/ 6024766 w 8790945"/>
              <a:gd name="connsiteY1" fmla="*/ 0 h 9433606"/>
              <a:gd name="connsiteX2" fmla="*/ 8790945 w 8790945"/>
              <a:gd name="connsiteY2" fmla="*/ 5625675 h 9433606"/>
              <a:gd name="connsiteX3" fmla="*/ 1046624 w 8790945"/>
              <a:gd name="connsiteY3" fmla="*/ 9433606 h 9433606"/>
              <a:gd name="connsiteX4" fmla="*/ 0 w 8790945"/>
              <a:gd name="connsiteY4" fmla="*/ 9433606 h 9433606"/>
              <a:gd name="connsiteX5" fmla="*/ 0 w 8790945"/>
              <a:gd name="connsiteY5" fmla="*/ 2962414 h 94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945" h="9433606">
                <a:moveTo>
                  <a:pt x="0" y="2962414"/>
                </a:moveTo>
                <a:lnTo>
                  <a:pt x="6024766" y="0"/>
                </a:lnTo>
                <a:lnTo>
                  <a:pt x="8790945" y="5625675"/>
                </a:lnTo>
                <a:lnTo>
                  <a:pt x="1046624" y="9433606"/>
                </a:lnTo>
                <a:lnTo>
                  <a:pt x="0" y="9433606"/>
                </a:lnTo>
                <a:lnTo>
                  <a:pt x="0" y="2962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4" y="466344"/>
            <a:ext cx="5245201" cy="825927"/>
          </a:xfrm>
        </p:spPr>
        <p:txBody>
          <a:bodyPr lIns="0" tIns="0" rIns="0" bIns="0" anchor="ctr" anchorCtr="0">
            <a:noAutofit/>
          </a:bodyPr>
          <a:lstStyle>
            <a:lvl1pPr>
              <a:defRPr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14C86-3E30-ED12-F59C-108FCFD6ADB2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hv</a:t>
            </a:r>
            <a:endParaRPr lang="en-SE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4E156CA-55FF-EA9E-7231-D72ECC646B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38799" cy="6259398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DAE8629-F836-C368-627A-41D5142AD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4" y="1645921"/>
            <a:ext cx="5245201" cy="42468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828263-0E46-FAA4-C122-A5906CC3F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7500" y="6477392"/>
            <a:ext cx="1039632" cy="1730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2EDCA-C0EE-F3C2-20DA-2A4AEFEE6160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636C28-759B-9790-EEF7-2C5C04EDD2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4867" y="6491058"/>
            <a:ext cx="1037631" cy="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E0A4BDA0-D933-7826-B3A5-2C5B0A608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58" t="29892"/>
          <a:stretch>
            <a:fillRect/>
          </a:stretch>
        </p:blipFill>
        <p:spPr>
          <a:xfrm rot="12498854" flipH="1">
            <a:off x="-1544462" y="259325"/>
            <a:ext cx="8627357" cy="7213071"/>
          </a:xfrm>
          <a:custGeom>
            <a:avLst/>
            <a:gdLst>
              <a:gd name="connsiteX0" fmla="*/ 0 w 8283662"/>
              <a:gd name="connsiteY0" fmla="*/ 5487336 h 6925718"/>
              <a:gd name="connsiteX1" fmla="*/ 2669777 w 8283662"/>
              <a:gd name="connsiteY1" fmla="*/ 6925718 h 6925718"/>
              <a:gd name="connsiteX2" fmla="*/ 6798660 w 8283662"/>
              <a:gd name="connsiteY2" fmla="*/ 6925718 h 6925718"/>
              <a:gd name="connsiteX3" fmla="*/ 8283662 w 8283662"/>
              <a:gd name="connsiteY3" fmla="*/ 4169410 h 6925718"/>
              <a:gd name="connsiteX4" fmla="*/ 8283662 w 8283662"/>
              <a:gd name="connsiteY4" fmla="*/ 2870151 h 6925718"/>
              <a:gd name="connsiteX5" fmla="*/ 2956384 w 8283662"/>
              <a:gd name="connsiteY5" fmla="*/ 0 h 6925718"/>
              <a:gd name="connsiteX6" fmla="*/ 0 w 8283662"/>
              <a:gd name="connsiteY6" fmla="*/ 5487336 h 69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3662" h="6925718">
                <a:moveTo>
                  <a:pt x="0" y="5487336"/>
                </a:moveTo>
                <a:lnTo>
                  <a:pt x="2669777" y="6925718"/>
                </a:lnTo>
                <a:lnTo>
                  <a:pt x="6798660" y="6925718"/>
                </a:lnTo>
                <a:lnTo>
                  <a:pt x="8283662" y="4169410"/>
                </a:lnTo>
                <a:lnTo>
                  <a:pt x="8283662" y="2870151"/>
                </a:lnTo>
                <a:lnTo>
                  <a:pt x="2956384" y="0"/>
                </a:lnTo>
                <a:lnTo>
                  <a:pt x="0" y="5487336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1" y="0"/>
            <a:ext cx="5638799" cy="6259398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14C86-3E30-ED12-F59C-108FCFD6ADB2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hv</a:t>
            </a:r>
            <a:endParaRPr lang="en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02C46E-E81A-FDE3-2FCE-2EEB74D9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7" y="466344"/>
            <a:ext cx="5245201" cy="825927"/>
          </a:xfrm>
        </p:spPr>
        <p:txBody>
          <a:bodyPr lIns="0" tIns="0" rIns="0" bIns="0" anchor="ctr" anchorCtr="0">
            <a:noAutofit/>
          </a:bodyPr>
          <a:lstStyle>
            <a:lvl1pPr>
              <a:defRPr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F5C453-CE29-7021-0F3F-2D63CD32F5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867" y="1645921"/>
            <a:ext cx="5245201" cy="42468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437324-1EF4-C8B0-A43C-8DC735776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7500" y="6477392"/>
            <a:ext cx="1039632" cy="1730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71B7B-2A1B-6D41-A366-DCA4A3E6424E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9F8BD0-96F9-F561-EF91-F235438A55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4867" y="6491058"/>
            <a:ext cx="1037631" cy="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25A91E7-FFB2-527F-4513-1986520A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05" r="41799"/>
          <a:stretch>
            <a:fillRect/>
          </a:stretch>
        </p:blipFill>
        <p:spPr>
          <a:xfrm rot="1571018">
            <a:off x="4253138" y="-1202942"/>
            <a:ext cx="8790945" cy="9433606"/>
          </a:xfrm>
          <a:custGeom>
            <a:avLst/>
            <a:gdLst>
              <a:gd name="connsiteX0" fmla="*/ 0 w 8790945"/>
              <a:gd name="connsiteY0" fmla="*/ 2962414 h 9433606"/>
              <a:gd name="connsiteX1" fmla="*/ 6024766 w 8790945"/>
              <a:gd name="connsiteY1" fmla="*/ 0 h 9433606"/>
              <a:gd name="connsiteX2" fmla="*/ 8790945 w 8790945"/>
              <a:gd name="connsiteY2" fmla="*/ 5625675 h 9433606"/>
              <a:gd name="connsiteX3" fmla="*/ 1046624 w 8790945"/>
              <a:gd name="connsiteY3" fmla="*/ 9433606 h 9433606"/>
              <a:gd name="connsiteX4" fmla="*/ 0 w 8790945"/>
              <a:gd name="connsiteY4" fmla="*/ 9433606 h 9433606"/>
              <a:gd name="connsiteX5" fmla="*/ 0 w 8790945"/>
              <a:gd name="connsiteY5" fmla="*/ 2962414 h 94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945" h="9433606">
                <a:moveTo>
                  <a:pt x="0" y="2962414"/>
                </a:moveTo>
                <a:lnTo>
                  <a:pt x="6024766" y="0"/>
                </a:lnTo>
                <a:lnTo>
                  <a:pt x="8790945" y="5625675"/>
                </a:lnTo>
                <a:lnTo>
                  <a:pt x="1046624" y="9433606"/>
                </a:lnTo>
                <a:lnTo>
                  <a:pt x="0" y="9433606"/>
                </a:lnTo>
                <a:lnTo>
                  <a:pt x="0" y="2962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7FFDF-42AC-85ED-CDC8-3A85E86CE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29378D6-13F6-2E34-6577-A281ABA3CE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867" y="1508289"/>
            <a:ext cx="10842265" cy="4384511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A719B-F562-7768-F7D9-F3D3482F2A90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hv</a:t>
            </a:r>
            <a:endParaRPr lang="en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21DBBD-224C-70DB-1BBE-D20884992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7500" y="6477392"/>
            <a:ext cx="1039632" cy="1730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CBF00-4D0F-17F5-D49E-E65E6A332D8C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B9C3F-3D9B-A449-88F5-CA08162060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4867" y="6491058"/>
            <a:ext cx="1037631" cy="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C128-FFA3-0C47-2857-BFC1FD8A7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479DD-0CDF-4DF8-DDA1-041984A3E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ADCA5AB-4D52-B3EB-C201-988B0D351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58" t="29892"/>
          <a:stretch>
            <a:fillRect/>
          </a:stretch>
        </p:blipFill>
        <p:spPr>
          <a:xfrm rot="12498854" flipH="1">
            <a:off x="-1544462" y="259325"/>
            <a:ext cx="8627357" cy="7213071"/>
          </a:xfrm>
          <a:custGeom>
            <a:avLst/>
            <a:gdLst>
              <a:gd name="connsiteX0" fmla="*/ 0 w 8283662"/>
              <a:gd name="connsiteY0" fmla="*/ 5487336 h 6925718"/>
              <a:gd name="connsiteX1" fmla="*/ 2669777 w 8283662"/>
              <a:gd name="connsiteY1" fmla="*/ 6925718 h 6925718"/>
              <a:gd name="connsiteX2" fmla="*/ 6798660 w 8283662"/>
              <a:gd name="connsiteY2" fmla="*/ 6925718 h 6925718"/>
              <a:gd name="connsiteX3" fmla="*/ 8283662 w 8283662"/>
              <a:gd name="connsiteY3" fmla="*/ 4169410 h 6925718"/>
              <a:gd name="connsiteX4" fmla="*/ 8283662 w 8283662"/>
              <a:gd name="connsiteY4" fmla="*/ 2870151 h 6925718"/>
              <a:gd name="connsiteX5" fmla="*/ 2956384 w 8283662"/>
              <a:gd name="connsiteY5" fmla="*/ 0 h 6925718"/>
              <a:gd name="connsiteX6" fmla="*/ 0 w 8283662"/>
              <a:gd name="connsiteY6" fmla="*/ 5487336 h 69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3662" h="6925718">
                <a:moveTo>
                  <a:pt x="0" y="5487336"/>
                </a:moveTo>
                <a:lnTo>
                  <a:pt x="2669777" y="6925718"/>
                </a:lnTo>
                <a:lnTo>
                  <a:pt x="6798660" y="6925718"/>
                </a:lnTo>
                <a:lnTo>
                  <a:pt x="8283662" y="4169410"/>
                </a:lnTo>
                <a:lnTo>
                  <a:pt x="8283662" y="2870151"/>
                </a:lnTo>
                <a:lnTo>
                  <a:pt x="2956384" y="0"/>
                </a:lnTo>
                <a:lnTo>
                  <a:pt x="0" y="5487336"/>
                </a:lnTo>
                <a:close/>
              </a:path>
            </a:pathLst>
          </a:cu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B6250B6-28C8-D5C1-383E-B3130391F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05" r="41799"/>
          <a:stretch>
            <a:fillRect/>
          </a:stretch>
        </p:blipFill>
        <p:spPr>
          <a:xfrm rot="1571018">
            <a:off x="4253138" y="-1202942"/>
            <a:ext cx="8790945" cy="9433606"/>
          </a:xfrm>
          <a:custGeom>
            <a:avLst/>
            <a:gdLst>
              <a:gd name="connsiteX0" fmla="*/ 0 w 8790945"/>
              <a:gd name="connsiteY0" fmla="*/ 2962414 h 9433606"/>
              <a:gd name="connsiteX1" fmla="*/ 6024766 w 8790945"/>
              <a:gd name="connsiteY1" fmla="*/ 0 h 9433606"/>
              <a:gd name="connsiteX2" fmla="*/ 8790945 w 8790945"/>
              <a:gd name="connsiteY2" fmla="*/ 5625675 h 9433606"/>
              <a:gd name="connsiteX3" fmla="*/ 1046624 w 8790945"/>
              <a:gd name="connsiteY3" fmla="*/ 9433606 h 9433606"/>
              <a:gd name="connsiteX4" fmla="*/ 0 w 8790945"/>
              <a:gd name="connsiteY4" fmla="*/ 9433606 h 9433606"/>
              <a:gd name="connsiteX5" fmla="*/ 0 w 8790945"/>
              <a:gd name="connsiteY5" fmla="*/ 2962414 h 94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945" h="9433606">
                <a:moveTo>
                  <a:pt x="0" y="2962414"/>
                </a:moveTo>
                <a:lnTo>
                  <a:pt x="6024766" y="0"/>
                </a:lnTo>
                <a:lnTo>
                  <a:pt x="8790945" y="5625675"/>
                </a:lnTo>
                <a:lnTo>
                  <a:pt x="1046624" y="9433606"/>
                </a:lnTo>
                <a:lnTo>
                  <a:pt x="0" y="9433606"/>
                </a:lnTo>
                <a:lnTo>
                  <a:pt x="0" y="2962414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B008C-68E1-47E9-B7A0-88FB48C05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074347-AABD-A1E8-450F-48D2CFF4F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115" y="624840"/>
            <a:ext cx="10893018" cy="523893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ECA1C-7AED-0429-2E28-D10EEF450FC4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hv</a:t>
            </a:r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DF80F-5DF0-09BE-7E10-35E36F09B3C6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FB7ABB-84D5-C0E8-42CC-90216C91C9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67" y="6491058"/>
            <a:ext cx="1037631" cy="159346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2CD0636-4BED-CE5A-EBE5-0E21536D5E25}"/>
              </a:ext>
            </a:extLst>
          </p:cNvPr>
          <p:cNvSpPr txBox="1">
            <a:spLocks/>
          </p:cNvSpPr>
          <p:nvPr userDrawn="1"/>
        </p:nvSpPr>
        <p:spPr>
          <a:xfrm>
            <a:off x="10477500" y="6476979"/>
            <a:ext cx="1039632" cy="17301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5C3DC-9A5B-7173-7B06-CEA200A11A2E}"/>
              </a:ext>
            </a:extLst>
          </p:cNvPr>
          <p:cNvSpPr/>
          <p:nvPr userDrawn="1"/>
        </p:nvSpPr>
        <p:spPr>
          <a:xfrm>
            <a:off x="1" y="6268969"/>
            <a:ext cx="12192000" cy="589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7" y="696939"/>
            <a:ext cx="10842266" cy="5890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867" y="1447138"/>
            <a:ext cx="10842266" cy="448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7500" y="6477392"/>
            <a:ext cx="1039632" cy="1730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07A07-6D36-B909-CD88-4E9047366336}"/>
              </a:ext>
            </a:extLst>
          </p:cNvPr>
          <p:cNvSpPr txBox="1"/>
          <p:nvPr userDrawn="1"/>
        </p:nvSpPr>
        <p:spPr>
          <a:xfrm>
            <a:off x="5024438" y="6477393"/>
            <a:ext cx="2143125" cy="173011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et-EE" sz="1200" b="0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Suurkonverents </a:t>
            </a:r>
            <a:r>
              <a:rPr lang="et-EE" sz="1200" b="1" dirty="0">
                <a:solidFill>
                  <a:srgbClr val="205C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"Tuleviku haigla"</a:t>
            </a:r>
            <a:endParaRPr lang="en-SE" sz="1200" b="1" dirty="0">
              <a:solidFill>
                <a:srgbClr val="205C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2B68EA-40EF-C2A4-4D4E-6228692CF4D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4867" y="6491058"/>
            <a:ext cx="1037631" cy="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7" r:id="rId4"/>
    <p:sldLayoutId id="2147483669" r:id="rId5"/>
    <p:sldLayoutId id="2147483671" r:id="rId6"/>
    <p:sldLayoutId id="2147483668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300" baseline="0">
          <a:solidFill>
            <a:srgbClr val="00438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lutspende.ch/de/travel-chec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lutspende.ch/de/travel-check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168C-993D-DB54-B22E-77758ECAC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Uued verega levivad infektsioonid Euroopas ja Eestis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8F897-B582-A577-870E-0AEC6E1E2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mtClean="0"/>
              <a:t>Mait Altmets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078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Lääne-Niiluse viirus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Flaviviirus</a:t>
            </a:r>
            <a:endParaRPr lang="et-EE" dirty="0" smtClean="0"/>
          </a:p>
          <a:p>
            <a:r>
              <a:rPr lang="en-US" dirty="0" err="1" smtClean="0"/>
              <a:t>Looduslik</a:t>
            </a:r>
            <a:r>
              <a:rPr lang="en-US" dirty="0" smtClean="0"/>
              <a:t> </a:t>
            </a:r>
            <a:r>
              <a:rPr lang="en-US" dirty="0" err="1"/>
              <a:t>reservuaar</a:t>
            </a:r>
            <a:r>
              <a:rPr lang="en-US" dirty="0"/>
              <a:t> – </a:t>
            </a:r>
            <a:r>
              <a:rPr lang="en-US" dirty="0" err="1"/>
              <a:t>linnud</a:t>
            </a:r>
            <a:r>
              <a:rPr lang="en-US" dirty="0"/>
              <a:t>; </a:t>
            </a:r>
            <a:r>
              <a:rPr lang="en-US" dirty="0" err="1"/>
              <a:t>inimene</a:t>
            </a:r>
            <a:r>
              <a:rPr lang="en-US" dirty="0"/>
              <a:t> ja </a:t>
            </a:r>
            <a:r>
              <a:rPr lang="en-US" dirty="0" err="1"/>
              <a:t>hobune</a:t>
            </a:r>
            <a:r>
              <a:rPr lang="en-US" dirty="0"/>
              <a:t> on “</a:t>
            </a:r>
            <a:r>
              <a:rPr lang="en-US" dirty="0" err="1"/>
              <a:t>lõpp-peremehed</a:t>
            </a:r>
            <a:r>
              <a:rPr lang="en-US" dirty="0" smtClean="0"/>
              <a:t>”</a:t>
            </a:r>
            <a:endParaRPr lang="et-EE" dirty="0" smtClean="0"/>
          </a:p>
          <a:p>
            <a:r>
              <a:rPr lang="en-US" dirty="0" err="1" smtClean="0"/>
              <a:t>Enamik</a:t>
            </a:r>
            <a:r>
              <a:rPr lang="en-US" dirty="0" smtClean="0"/>
              <a:t> </a:t>
            </a:r>
            <a:r>
              <a:rPr lang="en-US" dirty="0" err="1"/>
              <a:t>nakatumisi</a:t>
            </a:r>
            <a:r>
              <a:rPr lang="en-US" dirty="0"/>
              <a:t> </a:t>
            </a:r>
            <a:r>
              <a:rPr lang="en-US" dirty="0" err="1"/>
              <a:t>asümptomaatilised</a:t>
            </a:r>
            <a:r>
              <a:rPr lang="en-US" dirty="0"/>
              <a:t> </a:t>
            </a:r>
            <a:r>
              <a:rPr lang="en-US" dirty="0" smtClean="0"/>
              <a:t>≈</a:t>
            </a:r>
            <a:r>
              <a:rPr lang="en-US" dirty="0"/>
              <a:t>80</a:t>
            </a:r>
            <a:r>
              <a:rPr lang="en-US" dirty="0" smtClean="0"/>
              <a:t>%</a:t>
            </a:r>
            <a:endParaRPr lang="et-EE" dirty="0" smtClean="0"/>
          </a:p>
          <a:p>
            <a:r>
              <a:rPr lang="en-US" dirty="0" err="1" smtClean="0"/>
              <a:t>Sümptomaatilisel</a:t>
            </a:r>
            <a:r>
              <a:rPr lang="en-US" dirty="0" smtClean="0"/>
              <a:t> </a:t>
            </a:r>
            <a:r>
              <a:rPr lang="en-US" dirty="0" err="1"/>
              <a:t>kulul</a:t>
            </a:r>
            <a:r>
              <a:rPr lang="en-US" dirty="0"/>
              <a:t> </a:t>
            </a:r>
            <a:r>
              <a:rPr lang="en-US" dirty="0" err="1" smtClean="0"/>
              <a:t>esineb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viiruspalavik </a:t>
            </a:r>
            <a:r>
              <a:rPr lang="en-US" sz="2000" b="0" dirty="0" smtClean="0">
                <a:solidFill>
                  <a:srgbClr val="4F4F4F"/>
                </a:solidFill>
              </a:rPr>
              <a:t>≈</a:t>
            </a:r>
            <a:r>
              <a:rPr lang="en-US" sz="2000" b="0" dirty="0">
                <a:solidFill>
                  <a:srgbClr val="4F4F4F"/>
                </a:solidFill>
              </a:rPr>
              <a:t>20</a:t>
            </a:r>
            <a:r>
              <a:rPr lang="en-US" sz="2000" b="0" dirty="0" smtClean="0">
                <a:solidFill>
                  <a:srgbClr val="4F4F4F"/>
                </a:solidFill>
              </a:rPr>
              <a:t>%: </a:t>
            </a:r>
            <a:r>
              <a:rPr lang="en-US" sz="2000" b="0" dirty="0" err="1">
                <a:solidFill>
                  <a:srgbClr val="4F4F4F"/>
                </a:solidFill>
              </a:rPr>
              <a:t>palavik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lihasvalud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 smtClean="0">
                <a:solidFill>
                  <a:srgbClr val="4F4F4F"/>
                </a:solidFill>
              </a:rPr>
              <a:t>lööve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n</a:t>
            </a:r>
            <a:r>
              <a:rPr lang="en-US" sz="2000" b="0" dirty="0" err="1" smtClean="0">
                <a:solidFill>
                  <a:srgbClr val="4F4F4F"/>
                </a:solidFill>
              </a:rPr>
              <a:t>euroinvasiivne</a:t>
            </a:r>
            <a:r>
              <a:rPr lang="en-US" sz="2000" b="0" dirty="0" smtClean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haigus</a:t>
            </a:r>
            <a:r>
              <a:rPr lang="en-US" sz="2000" b="0" dirty="0">
                <a:solidFill>
                  <a:srgbClr val="4F4F4F"/>
                </a:solidFill>
              </a:rPr>
              <a:t> (&lt;1%): </a:t>
            </a:r>
            <a:r>
              <a:rPr lang="en-US" sz="2000" b="0" dirty="0" err="1">
                <a:solidFill>
                  <a:srgbClr val="4F4F4F"/>
                </a:solidFill>
              </a:rPr>
              <a:t>meningiit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entsefaliit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t-EE" sz="2000" b="0" dirty="0" smtClean="0">
                <a:solidFill>
                  <a:srgbClr val="4F4F4F"/>
                </a:solidFill>
              </a:rPr>
              <a:t>äge lõtv halvatus</a:t>
            </a:r>
          </a:p>
          <a:p>
            <a:r>
              <a:rPr lang="en-US" dirty="0" err="1" smtClean="0"/>
              <a:t>Kõrgem</a:t>
            </a:r>
            <a:r>
              <a:rPr lang="en-US" dirty="0" smtClean="0"/>
              <a:t> </a:t>
            </a:r>
            <a:r>
              <a:rPr lang="en-US" dirty="0"/>
              <a:t>risk </a:t>
            </a:r>
            <a:r>
              <a:rPr lang="en-US" dirty="0" err="1"/>
              <a:t>raskeks</a:t>
            </a:r>
            <a:r>
              <a:rPr lang="en-US" dirty="0"/>
              <a:t> </a:t>
            </a:r>
            <a:r>
              <a:rPr lang="en-US" dirty="0" err="1"/>
              <a:t>haiguseks</a:t>
            </a:r>
            <a:r>
              <a:rPr lang="en-US" dirty="0"/>
              <a:t>: </a:t>
            </a:r>
            <a:r>
              <a:rPr lang="en-US" dirty="0" err="1"/>
              <a:t>eakad</a:t>
            </a:r>
            <a:r>
              <a:rPr lang="en-US" dirty="0"/>
              <a:t>, </a:t>
            </a:r>
            <a:r>
              <a:rPr lang="en-US" dirty="0" err="1" smtClean="0"/>
              <a:t>immuunsupresseeritud</a:t>
            </a:r>
            <a:endParaRPr lang="et-EE" dirty="0" smtClean="0"/>
          </a:p>
          <a:p>
            <a:endParaRPr lang="et-EE" dirty="0" smtClean="0"/>
          </a:p>
          <a:p>
            <a:r>
              <a:rPr lang="en-US" dirty="0" err="1"/>
              <a:t>Vireemiline</a:t>
            </a:r>
            <a:r>
              <a:rPr lang="en-US" dirty="0"/>
              <a:t> </a:t>
            </a:r>
            <a:r>
              <a:rPr lang="en-US" dirty="0" err="1"/>
              <a:t>faas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olla </a:t>
            </a:r>
            <a:r>
              <a:rPr lang="en-US" dirty="0" err="1" smtClean="0"/>
              <a:t>asümptomaatiline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Uuringuid Saksamaal ja Prantsusmaal – leiud doonoritel. Tõendid veretoodetega ülekande kohta USA-st.</a:t>
            </a:r>
          </a:p>
          <a:p>
            <a:r>
              <a:rPr lang="et-EE" dirty="0" smtClean="0"/>
              <a:t>Hetkel risk madal, aga olemas</a:t>
            </a:r>
          </a:p>
        </p:txBody>
      </p:sp>
      <p:pic>
        <p:nvPicPr>
          <p:cNvPr id="7" name="Picture 4" descr="http://www.mayoclinic.org/~/media/kcms/gbs/patient%20consumer/images/2013/11/15/17/36/ds00226_%20ds00438_im00836_r7_westnileviruscyclethu_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7819" y="281613"/>
            <a:ext cx="3432360" cy="2231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2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Dengue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err="1" smtClean="0"/>
              <a:t>Flaviviirus</a:t>
            </a:r>
            <a:endParaRPr lang="et-EE" dirty="0" smtClean="0"/>
          </a:p>
          <a:p>
            <a:r>
              <a:rPr lang="et-EE" dirty="0" smtClean="0"/>
              <a:t>4 </a:t>
            </a:r>
            <a:r>
              <a:rPr lang="fi-FI" dirty="0" smtClean="0"/>
              <a:t>serotüüpi </a:t>
            </a:r>
            <a:r>
              <a:rPr lang="fi-FI" dirty="0"/>
              <a:t>(DENV-1–4) → </a:t>
            </a:r>
            <a:r>
              <a:rPr lang="et-EE" dirty="0" smtClean="0"/>
              <a:t>infektsioon</a:t>
            </a:r>
            <a:r>
              <a:rPr lang="fi-FI" dirty="0" smtClean="0"/>
              <a:t> </a:t>
            </a:r>
            <a:r>
              <a:rPr lang="fi-FI" dirty="0"/>
              <a:t>ühega ei kaitse teise </a:t>
            </a:r>
            <a:r>
              <a:rPr lang="fi-FI" dirty="0" smtClean="0"/>
              <a:t>eest</a:t>
            </a:r>
            <a:endParaRPr lang="et-EE" dirty="0" smtClean="0"/>
          </a:p>
          <a:p>
            <a:r>
              <a:rPr lang="et-EE" dirty="0" smtClean="0"/>
              <a:t>Järsk sümptomite algus</a:t>
            </a:r>
          </a:p>
          <a:p>
            <a:r>
              <a:rPr lang="en-US" dirty="0" err="1" smtClean="0"/>
              <a:t>Haiguskulg</a:t>
            </a:r>
            <a:r>
              <a:rPr lang="et-EE" dirty="0" smtClean="0"/>
              <a:t>:</a:t>
            </a: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a</a:t>
            </a:r>
            <a:r>
              <a:rPr lang="en-US" sz="2000" b="0" dirty="0" err="1" smtClean="0">
                <a:solidFill>
                  <a:srgbClr val="4F4F4F"/>
                </a:solidFill>
              </a:rPr>
              <a:t>sümptomaatiline</a:t>
            </a:r>
            <a:r>
              <a:rPr lang="en-US" sz="2000" b="0" dirty="0" smtClean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või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kerge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palavikuline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haigus</a:t>
            </a:r>
            <a:r>
              <a:rPr lang="en-US" sz="2000" b="0" dirty="0">
                <a:solidFill>
                  <a:srgbClr val="4F4F4F"/>
                </a:solidFill>
              </a:rPr>
              <a:t> (</a:t>
            </a:r>
            <a:r>
              <a:rPr lang="en-US" sz="2000" b="0" dirty="0" err="1">
                <a:solidFill>
                  <a:srgbClr val="4F4F4F"/>
                </a:solidFill>
              </a:rPr>
              <a:t>suurem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osa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nakatumisi</a:t>
            </a:r>
            <a:r>
              <a:rPr lang="en-US" sz="2000" b="0" dirty="0" smtClean="0">
                <a:solidFill>
                  <a:srgbClr val="4F4F4F"/>
                </a:solidFill>
              </a:rPr>
              <a:t>)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pPr lvl="1"/>
            <a:r>
              <a:rPr lang="en-US" sz="2000" b="0" dirty="0" smtClean="0">
                <a:solidFill>
                  <a:srgbClr val="4F4F4F"/>
                </a:solidFill>
              </a:rPr>
              <a:t>Dengue </a:t>
            </a:r>
            <a:r>
              <a:rPr lang="en-US" sz="2000" b="0" dirty="0" err="1">
                <a:solidFill>
                  <a:srgbClr val="4F4F4F"/>
                </a:solidFill>
              </a:rPr>
              <a:t>palavik</a:t>
            </a:r>
            <a:r>
              <a:rPr lang="en-US" sz="2000" b="0" dirty="0">
                <a:solidFill>
                  <a:srgbClr val="4F4F4F"/>
                </a:solidFill>
              </a:rPr>
              <a:t>: </a:t>
            </a:r>
            <a:r>
              <a:rPr lang="en-US" sz="2000" b="0" dirty="0" err="1">
                <a:solidFill>
                  <a:srgbClr val="4F4F4F"/>
                </a:solidFill>
              </a:rPr>
              <a:t>kõrge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palavik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tugev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peavalu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valu</a:t>
            </a:r>
            <a:r>
              <a:rPr lang="en-US" sz="2000" b="0" dirty="0">
                <a:solidFill>
                  <a:srgbClr val="4F4F4F"/>
                </a:solidFill>
              </a:rPr>
              <a:t> “</a:t>
            </a:r>
            <a:r>
              <a:rPr lang="en-US" sz="2000" b="0" dirty="0" err="1">
                <a:solidFill>
                  <a:srgbClr val="4F4F4F"/>
                </a:solidFill>
              </a:rPr>
              <a:t>luudes</a:t>
            </a:r>
            <a:r>
              <a:rPr lang="en-US" sz="2000" b="0" dirty="0">
                <a:solidFill>
                  <a:srgbClr val="4F4F4F"/>
                </a:solidFill>
              </a:rPr>
              <a:t>”, </a:t>
            </a:r>
            <a:r>
              <a:rPr lang="en-US" sz="2000" b="0" dirty="0" err="1" smtClean="0">
                <a:solidFill>
                  <a:srgbClr val="4F4F4F"/>
                </a:solidFill>
              </a:rPr>
              <a:t>lööve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r</a:t>
            </a:r>
            <a:r>
              <a:rPr lang="en-US" sz="2000" b="0" dirty="0" smtClean="0">
                <a:solidFill>
                  <a:srgbClr val="4F4F4F"/>
                </a:solidFill>
              </a:rPr>
              <a:t>aske </a:t>
            </a:r>
            <a:r>
              <a:rPr lang="en-US" sz="2000" b="0" dirty="0">
                <a:solidFill>
                  <a:srgbClr val="4F4F4F"/>
                </a:solidFill>
              </a:rPr>
              <a:t>dengue: </a:t>
            </a:r>
            <a:r>
              <a:rPr lang="en-US" sz="2000" b="0" dirty="0" err="1" smtClean="0">
                <a:solidFill>
                  <a:srgbClr val="4F4F4F"/>
                </a:solidFill>
              </a:rPr>
              <a:t>plasmaleke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verejooks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 smtClean="0">
                <a:solidFill>
                  <a:srgbClr val="4F4F4F"/>
                </a:solidFill>
              </a:rPr>
              <a:t>šokk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r>
              <a:rPr lang="et-EE" dirty="0" smtClean="0"/>
              <a:t>Kurnatus nädalaid</a:t>
            </a:r>
          </a:p>
          <a:p>
            <a:endParaRPr lang="et-EE" dirty="0" smtClean="0"/>
          </a:p>
          <a:p>
            <a:r>
              <a:rPr lang="et-EE" dirty="0" smtClean="0"/>
              <a:t>Euroopas esimesed puhangud 2010 a</a:t>
            </a:r>
          </a:p>
          <a:p>
            <a:r>
              <a:rPr lang="et-EE" dirty="0" smtClean="0"/>
              <a:t>Olemas vaktsiin (soovituslikult varasemalt põdenutele, vajalik test)</a:t>
            </a:r>
          </a:p>
          <a:p>
            <a:endParaRPr lang="et-EE" dirty="0"/>
          </a:p>
          <a:p>
            <a:r>
              <a:rPr lang="et-EE" dirty="0" smtClean="0"/>
              <a:t>Veretoodetega ülekandeks risk olemas. Näited Brasiiliast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844" y="301658"/>
            <a:ext cx="3151870" cy="37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94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Chikungunya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Togaviridae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alfaviirus</a:t>
            </a:r>
            <a:r>
              <a:rPr lang="en-US" dirty="0" smtClean="0"/>
              <a:t>)</a:t>
            </a:r>
            <a:endParaRPr lang="et-EE" dirty="0" smtClean="0"/>
          </a:p>
          <a:p>
            <a:r>
              <a:rPr lang="en-US" dirty="0" err="1" smtClean="0"/>
              <a:t>Haiguskulg</a:t>
            </a:r>
            <a:endParaRPr lang="et-EE" dirty="0" smtClean="0"/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ä</a:t>
            </a:r>
            <a:r>
              <a:rPr lang="en-US" sz="2000" b="0" dirty="0" err="1" smtClean="0">
                <a:solidFill>
                  <a:srgbClr val="4F4F4F"/>
                </a:solidFill>
              </a:rPr>
              <a:t>ge</a:t>
            </a:r>
            <a:r>
              <a:rPr lang="en-US" sz="2000" b="0" dirty="0" smtClean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palavik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väga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tugev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liigesevalu</a:t>
            </a:r>
            <a:r>
              <a:rPr lang="en-US" sz="2000" b="0" dirty="0">
                <a:solidFill>
                  <a:srgbClr val="4F4F4F"/>
                </a:solidFill>
              </a:rPr>
              <a:t> (“chikungunya” </a:t>
            </a:r>
            <a:r>
              <a:rPr lang="en-US" sz="2000" b="0" dirty="0" err="1">
                <a:solidFill>
                  <a:srgbClr val="4F4F4F"/>
                </a:solidFill>
              </a:rPr>
              <a:t>tähendab</a:t>
            </a:r>
            <a:r>
              <a:rPr lang="en-US" sz="2000" b="0" dirty="0">
                <a:solidFill>
                  <a:srgbClr val="4F4F4F"/>
                </a:solidFill>
              </a:rPr>
              <a:t> “see, </a:t>
            </a:r>
            <a:r>
              <a:rPr lang="en-US" sz="2000" b="0" dirty="0" err="1">
                <a:solidFill>
                  <a:srgbClr val="4F4F4F"/>
                </a:solidFill>
              </a:rPr>
              <a:t>kes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kummardub</a:t>
            </a:r>
            <a:r>
              <a:rPr lang="en-US" sz="2000" b="0" dirty="0" smtClean="0">
                <a:solidFill>
                  <a:srgbClr val="4F4F4F"/>
                </a:solidFill>
              </a:rPr>
              <a:t>”)</a:t>
            </a:r>
            <a:endParaRPr lang="et-EE" sz="2000" b="0" dirty="0">
              <a:solidFill>
                <a:srgbClr val="4F4F4F"/>
              </a:solidFill>
            </a:endParaRP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v</a:t>
            </a:r>
            <a:r>
              <a:rPr lang="en-US" sz="2000" b="0" dirty="0" err="1" smtClean="0">
                <a:solidFill>
                  <a:srgbClr val="4F4F4F"/>
                </a:solidFill>
              </a:rPr>
              <a:t>õib</a:t>
            </a:r>
            <a:r>
              <a:rPr lang="en-US" sz="2000" b="0" dirty="0" smtClean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kaasneda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lööve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>
                <a:solidFill>
                  <a:srgbClr val="4F4F4F"/>
                </a:solidFill>
              </a:rPr>
              <a:t>peavalu</a:t>
            </a:r>
            <a:r>
              <a:rPr lang="en-US" sz="2000" b="0" dirty="0">
                <a:solidFill>
                  <a:srgbClr val="4F4F4F"/>
                </a:solidFill>
              </a:rPr>
              <a:t>, </a:t>
            </a:r>
            <a:r>
              <a:rPr lang="en-US" sz="2000" b="0" dirty="0" err="1" smtClean="0">
                <a:solidFill>
                  <a:srgbClr val="4F4F4F"/>
                </a:solidFill>
              </a:rPr>
              <a:t>iiveldus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pPr lvl="1"/>
            <a:r>
              <a:rPr lang="et-EE" sz="2000" b="0" dirty="0" smtClean="0">
                <a:solidFill>
                  <a:srgbClr val="4F4F4F"/>
                </a:solidFill>
              </a:rPr>
              <a:t>l</a:t>
            </a:r>
            <a:r>
              <a:rPr lang="en-US" sz="2000" b="0" dirty="0" err="1" smtClean="0">
                <a:solidFill>
                  <a:srgbClr val="4F4F4F"/>
                </a:solidFill>
              </a:rPr>
              <a:t>iigesvalud</a:t>
            </a:r>
            <a:r>
              <a:rPr lang="en-US" sz="2000" b="0" dirty="0" smtClean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võivad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püsida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nädalaid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>
                <a:solidFill>
                  <a:srgbClr val="4F4F4F"/>
                </a:solidFill>
              </a:rPr>
              <a:t>kuni</a:t>
            </a:r>
            <a:r>
              <a:rPr lang="en-US" sz="2000" b="0" dirty="0">
                <a:solidFill>
                  <a:srgbClr val="4F4F4F"/>
                </a:solidFill>
              </a:rPr>
              <a:t> </a:t>
            </a:r>
            <a:r>
              <a:rPr lang="en-US" sz="2000" b="0" dirty="0" err="1" smtClean="0">
                <a:solidFill>
                  <a:srgbClr val="4F4F4F"/>
                </a:solidFill>
              </a:rPr>
              <a:t>kuid</a:t>
            </a:r>
            <a:endParaRPr lang="et-EE" sz="2000" b="0" dirty="0" smtClean="0">
              <a:solidFill>
                <a:srgbClr val="4F4F4F"/>
              </a:solidFill>
            </a:endParaRPr>
          </a:p>
          <a:p>
            <a:r>
              <a:rPr lang="en-US" dirty="0" err="1" smtClean="0"/>
              <a:t>Raske</a:t>
            </a:r>
            <a:r>
              <a:rPr lang="en-US" dirty="0" smtClean="0"/>
              <a:t> </a:t>
            </a:r>
            <a:r>
              <a:rPr lang="en-US" dirty="0" err="1"/>
              <a:t>haigus</a:t>
            </a:r>
            <a:r>
              <a:rPr lang="en-US" dirty="0"/>
              <a:t> on </a:t>
            </a:r>
            <a:r>
              <a:rPr lang="en-US" dirty="0" err="1"/>
              <a:t>haruldane</a:t>
            </a:r>
            <a:r>
              <a:rPr lang="en-US" dirty="0"/>
              <a:t>;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ohustatud</a:t>
            </a:r>
            <a:r>
              <a:rPr lang="en-US" dirty="0"/>
              <a:t> on </a:t>
            </a:r>
            <a:r>
              <a:rPr lang="en-US" dirty="0" err="1"/>
              <a:t>eakad</a:t>
            </a:r>
            <a:r>
              <a:rPr lang="en-US" dirty="0"/>
              <a:t> ja </a:t>
            </a:r>
            <a:r>
              <a:rPr lang="en-US" dirty="0" err="1"/>
              <a:t>kaasuvate</a:t>
            </a:r>
            <a:r>
              <a:rPr lang="en-US" dirty="0"/>
              <a:t> </a:t>
            </a:r>
            <a:r>
              <a:rPr lang="en-US" dirty="0" err="1"/>
              <a:t>haigustega</a:t>
            </a:r>
            <a:r>
              <a:rPr lang="en-US" dirty="0"/>
              <a:t> </a:t>
            </a:r>
            <a:r>
              <a:rPr lang="en-US" dirty="0" err="1" smtClean="0"/>
              <a:t>inimesed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2007 a Itaalias (puhang algselt Reunioni saarel India ookeanis)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6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 ohud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Infektsioon</a:t>
            </a:r>
            <a:r>
              <a:rPr lang="en-US" dirty="0" smtClean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ainus</a:t>
            </a:r>
            <a:r>
              <a:rPr lang="en-US" dirty="0"/>
              <a:t> risk</a:t>
            </a:r>
          </a:p>
          <a:p>
            <a:pPr lvl="1"/>
            <a:r>
              <a:rPr lang="en-US" sz="1600" b="0" dirty="0" err="1" smtClean="0">
                <a:solidFill>
                  <a:srgbClr val="4F4F4F"/>
                </a:solidFill>
              </a:rPr>
              <a:t>ka</a:t>
            </a:r>
            <a:r>
              <a:rPr lang="en-US" sz="1600" b="0" dirty="0" smtClean="0">
                <a:solidFill>
                  <a:srgbClr val="4F4F4F"/>
                </a:solidFill>
              </a:rPr>
              <a:t> </a:t>
            </a:r>
            <a:r>
              <a:rPr lang="en-US" sz="1600" b="0" dirty="0" err="1">
                <a:solidFill>
                  <a:srgbClr val="4F4F4F"/>
                </a:solidFill>
              </a:rPr>
              <a:t>verepuudus</a:t>
            </a:r>
            <a:r>
              <a:rPr lang="en-US" sz="1600" b="0" dirty="0">
                <a:solidFill>
                  <a:srgbClr val="4F4F4F"/>
                </a:solidFill>
              </a:rPr>
              <a:t> on </a:t>
            </a:r>
            <a:r>
              <a:rPr lang="en-US" sz="1600" b="0" dirty="0" err="1">
                <a:solidFill>
                  <a:srgbClr val="4F4F4F"/>
                </a:solidFill>
              </a:rPr>
              <a:t>oht</a:t>
            </a:r>
            <a:r>
              <a:rPr lang="en-US" sz="1600" b="0" dirty="0">
                <a:solidFill>
                  <a:srgbClr val="4F4F4F"/>
                </a:solidFill>
              </a:rPr>
              <a:t> </a:t>
            </a:r>
            <a:r>
              <a:rPr lang="en-US" sz="1600" b="0" dirty="0" err="1">
                <a:solidFill>
                  <a:srgbClr val="4F4F4F"/>
                </a:solidFill>
              </a:rPr>
              <a:t>patsiendile</a:t>
            </a:r>
            <a:endParaRPr lang="en-US" sz="1600" b="0" dirty="0">
              <a:solidFill>
                <a:srgbClr val="4F4F4F"/>
              </a:solidFill>
            </a:endParaRPr>
          </a:p>
          <a:p>
            <a:r>
              <a:rPr lang="en-US" dirty="0" err="1" smtClean="0"/>
              <a:t>Ekstreemsed</a:t>
            </a:r>
            <a:r>
              <a:rPr lang="en-US" dirty="0" smtClean="0"/>
              <a:t> </a:t>
            </a:r>
            <a:r>
              <a:rPr lang="en-US" dirty="0" err="1"/>
              <a:t>ilmastikud</a:t>
            </a:r>
            <a:r>
              <a:rPr lang="en-US" dirty="0"/>
              <a:t> ja </a:t>
            </a:r>
            <a:r>
              <a:rPr lang="en-US" dirty="0" err="1"/>
              <a:t>kriisid</a:t>
            </a:r>
            <a:endParaRPr lang="en-US" dirty="0"/>
          </a:p>
          <a:p>
            <a:pPr lvl="1"/>
            <a:r>
              <a:rPr lang="en-US" sz="1600" b="0" dirty="0" err="1" smtClean="0">
                <a:solidFill>
                  <a:srgbClr val="4F4F4F"/>
                </a:solidFill>
              </a:rPr>
              <a:t>katkestavad</a:t>
            </a:r>
            <a:r>
              <a:rPr lang="en-US" sz="1600" b="0" dirty="0" smtClean="0">
                <a:solidFill>
                  <a:srgbClr val="4F4F4F"/>
                </a:solidFill>
              </a:rPr>
              <a:t> </a:t>
            </a:r>
            <a:r>
              <a:rPr lang="en-US" sz="1600" b="0" dirty="0" err="1">
                <a:solidFill>
                  <a:srgbClr val="4F4F4F"/>
                </a:solidFill>
              </a:rPr>
              <a:t>doonorlust</a:t>
            </a:r>
            <a:r>
              <a:rPr lang="en-US" sz="1600" b="0" dirty="0">
                <a:solidFill>
                  <a:srgbClr val="4F4F4F"/>
                </a:solidFill>
              </a:rPr>
              <a:t> ja </a:t>
            </a:r>
            <a:r>
              <a:rPr lang="en-US" sz="1600" b="0" dirty="0" err="1">
                <a:solidFill>
                  <a:srgbClr val="4F4F4F"/>
                </a:solidFill>
              </a:rPr>
              <a:t>logistikat</a:t>
            </a:r>
            <a:endParaRPr lang="en-US" sz="1600" b="0" dirty="0">
              <a:solidFill>
                <a:srgbClr val="4F4F4F"/>
              </a:solidFill>
            </a:endParaRPr>
          </a:p>
          <a:p>
            <a:r>
              <a:rPr lang="en-US" dirty="0" err="1" smtClean="0"/>
              <a:t>Vajalik</a:t>
            </a:r>
            <a:r>
              <a:rPr lang="en-US" dirty="0" smtClean="0"/>
              <a:t> </a:t>
            </a:r>
            <a:r>
              <a:rPr lang="en-US" dirty="0" err="1"/>
              <a:t>vastupidav</a:t>
            </a:r>
            <a:r>
              <a:rPr lang="en-US" dirty="0"/>
              <a:t> </a:t>
            </a:r>
            <a:r>
              <a:rPr lang="en-US" dirty="0" err="1"/>
              <a:t>tarneahel</a:t>
            </a:r>
            <a:endParaRPr lang="en-US" dirty="0"/>
          </a:p>
          <a:p>
            <a:pPr lvl="1"/>
            <a:r>
              <a:rPr lang="en-US" sz="1600" b="0" dirty="0" smtClean="0">
                <a:solidFill>
                  <a:srgbClr val="4F4F4F"/>
                </a:solidFill>
              </a:rPr>
              <a:t>“</a:t>
            </a:r>
            <a:r>
              <a:rPr lang="en-US" sz="1600" b="0" dirty="0">
                <a:solidFill>
                  <a:srgbClr val="4F4F4F"/>
                </a:solidFill>
              </a:rPr>
              <a:t>blood under pressure”</a:t>
            </a:r>
          </a:p>
          <a:p>
            <a:endParaRPr lang="en-US" dirty="0"/>
          </a:p>
        </p:txBody>
      </p:sp>
      <p:pic>
        <p:nvPicPr>
          <p:cNvPr id="7170" name="Picture 2" descr="https://www.thelancet.com/cms/10.1016/S2542-5196(25)00051-8/asset/35e38598-58ca-4d62-a65c-0890b5d82a02/main.assets/gr3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6" y="1292271"/>
            <a:ext cx="5924654" cy="39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29047" y="6344238"/>
            <a:ext cx="393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Lancet Planet Health 2025; 9: e304–13</a:t>
            </a:r>
          </a:p>
        </p:txBody>
      </p:sp>
    </p:spTree>
    <p:extLst>
      <p:ext uri="{BB962C8B-B14F-4D97-AF65-F5344CB8AC3E}">
        <p14:creationId xmlns:p14="http://schemas.microsoft.com/office/powerpoint/2010/main" val="25183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riske maandada?</a:t>
            </a:r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r="24676"/>
          <a:stretch>
            <a:fillRect/>
          </a:stretch>
        </p:blipFill>
        <p:spPr>
          <a:xfrm>
            <a:off x="1131218" y="1348830"/>
            <a:ext cx="3308808" cy="418550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Doonorite valik ja piirangud</a:t>
            </a:r>
          </a:p>
          <a:p>
            <a:r>
              <a:rPr lang="et-EE" dirty="0" smtClean="0"/>
              <a:t>Seire, laboratoorsed meetodi (NAT</a:t>
            </a:r>
            <a:r>
              <a:rPr lang="et-EE" dirty="0" smtClean="0"/>
              <a:t>)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Patogeenide hävitamise tehnoloogiad</a:t>
            </a:r>
          </a:p>
          <a:p>
            <a:endParaRPr lang="et-EE" dirty="0"/>
          </a:p>
          <a:p>
            <a:r>
              <a:rPr lang="et-EE" dirty="0" smtClean="0"/>
              <a:t>Ühtsed õigusnormid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25336" y="6353666"/>
            <a:ext cx="13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ECDC, </a:t>
            </a:r>
            <a:r>
              <a:rPr lang="et-EE" dirty="0" err="1" smtClean="0"/>
              <a:t>SoHO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88" y="2430268"/>
            <a:ext cx="6136645" cy="18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1161933"/>
            <a:ext cx="10998765" cy="4534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809"/>
            <a:ext cx="3159349" cy="3269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411" y="6317472"/>
            <a:ext cx="29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Travel-Check | blutspende.ch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2" y="696939"/>
            <a:ext cx="5797848" cy="381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944"/>
            <a:ext cx="5296172" cy="3302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84" y="3212913"/>
            <a:ext cx="4934204" cy="3645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298" y="6308045"/>
            <a:ext cx="29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Travel-Check | blutspende.ch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SoHO</a:t>
            </a:r>
            <a:r>
              <a:rPr lang="et-EE" dirty="0" smtClean="0"/>
              <a:t>-direktiiv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Õigusakt</a:t>
            </a:r>
            <a:r>
              <a:rPr lang="en-US" dirty="0"/>
              <a:t>: Regulation (EU) 2024/1938 of the European Parliament and of the Council on substances of human origin (</a:t>
            </a:r>
            <a:r>
              <a:rPr lang="en-US" dirty="0" err="1"/>
              <a:t>SoHO</a:t>
            </a:r>
            <a:r>
              <a:rPr lang="en-US" dirty="0" smtClean="0"/>
              <a:t>)</a:t>
            </a:r>
            <a:endParaRPr lang="et-EE" dirty="0" smtClean="0"/>
          </a:p>
          <a:p>
            <a:r>
              <a:rPr lang="en-US" dirty="0" err="1" smtClean="0"/>
              <a:t>Kehtima</a:t>
            </a:r>
            <a:r>
              <a:rPr lang="en-US" dirty="0" smtClean="0"/>
              <a:t> </a:t>
            </a:r>
            <a:r>
              <a:rPr lang="en-US" dirty="0" err="1" smtClean="0"/>
              <a:t>hakkab</a:t>
            </a:r>
            <a:r>
              <a:rPr lang="et-EE" dirty="0" smtClean="0"/>
              <a:t> </a:t>
            </a:r>
            <a:r>
              <a:rPr lang="en-US" dirty="0" err="1" smtClean="0"/>
              <a:t>alates</a:t>
            </a:r>
            <a:r>
              <a:rPr lang="en-US" dirty="0" smtClean="0"/>
              <a:t> </a:t>
            </a:r>
            <a:r>
              <a:rPr lang="en-US" dirty="0"/>
              <a:t>7. </a:t>
            </a:r>
            <a:r>
              <a:rPr lang="en-US" dirty="0" err="1"/>
              <a:t>augustist</a:t>
            </a:r>
            <a:r>
              <a:rPr lang="en-US" dirty="0"/>
              <a:t> 2027 (</a:t>
            </a:r>
            <a:r>
              <a:rPr lang="en-US" dirty="0" err="1"/>
              <a:t>järgnevad</a:t>
            </a:r>
            <a:r>
              <a:rPr lang="en-US" dirty="0"/>
              <a:t> </a:t>
            </a:r>
            <a:r>
              <a:rPr lang="en-US" dirty="0" err="1"/>
              <a:t>üleminekuperioodid</a:t>
            </a:r>
            <a:r>
              <a:rPr lang="en-US" dirty="0" smtClean="0"/>
              <a:t>)</a:t>
            </a:r>
            <a:endParaRPr lang="et-EE" dirty="0" smtClean="0"/>
          </a:p>
          <a:p>
            <a:r>
              <a:rPr lang="en-US" dirty="0" err="1" smtClean="0"/>
              <a:t>Vereohutuse</a:t>
            </a:r>
            <a:r>
              <a:rPr lang="en-US" dirty="0" smtClean="0"/>
              <a:t> </a:t>
            </a:r>
            <a:r>
              <a:rPr lang="en-US" dirty="0" err="1"/>
              <a:t>aspektist</a:t>
            </a:r>
            <a:r>
              <a:rPr lang="en-US" dirty="0"/>
              <a:t> </a:t>
            </a:r>
            <a:r>
              <a:rPr lang="en-US" dirty="0" err="1"/>
              <a:t>olulisemad</a:t>
            </a:r>
            <a:r>
              <a:rPr lang="en-US" dirty="0"/>
              <a:t> </a:t>
            </a:r>
            <a:r>
              <a:rPr lang="en-US" dirty="0" err="1"/>
              <a:t>punktid</a:t>
            </a:r>
            <a:r>
              <a:rPr lang="en-US" dirty="0" smtClean="0"/>
              <a:t>:</a:t>
            </a:r>
            <a:endParaRPr lang="et-EE" dirty="0" smtClean="0"/>
          </a:p>
          <a:p>
            <a:pPr lvl="1"/>
            <a:r>
              <a:rPr lang="en-US" sz="2000" b="0" dirty="0" smtClean="0">
                <a:solidFill>
                  <a:srgbClr val="4F4F4F"/>
                </a:solidFill>
              </a:rPr>
              <a:t>– </a:t>
            </a:r>
            <a:r>
              <a:rPr lang="en-US" sz="1800" b="0" dirty="0" err="1">
                <a:solidFill>
                  <a:srgbClr val="4F4F4F"/>
                </a:solidFill>
              </a:rPr>
              <a:t>kohaldamisala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laieneb</a:t>
            </a:r>
            <a:r>
              <a:rPr lang="en-US" sz="1800" b="0" dirty="0">
                <a:solidFill>
                  <a:srgbClr val="4F4F4F"/>
                </a:solidFill>
              </a:rPr>
              <a:t>: </a:t>
            </a:r>
            <a:r>
              <a:rPr lang="en-US" sz="1800" b="0" dirty="0" err="1">
                <a:solidFill>
                  <a:srgbClr val="4F4F4F"/>
                </a:solidFill>
              </a:rPr>
              <a:t>veri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smtClean="0">
                <a:solidFill>
                  <a:srgbClr val="4F4F4F"/>
                </a:solidFill>
              </a:rPr>
              <a:t>k</a:t>
            </a:r>
            <a:r>
              <a:rPr lang="et-EE" sz="1800" b="0" dirty="0" smtClean="0">
                <a:solidFill>
                  <a:srgbClr val="4F4F4F"/>
                </a:solidFill>
              </a:rPr>
              <a:t>o</a:t>
            </a:r>
            <a:r>
              <a:rPr lang="en-US" sz="1800" b="0" dirty="0" err="1" smtClean="0">
                <a:solidFill>
                  <a:srgbClr val="4F4F4F"/>
                </a:solidFill>
              </a:rPr>
              <a:t>ed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rakud</a:t>
            </a:r>
            <a:r>
              <a:rPr lang="en-US" sz="1800" b="0" dirty="0">
                <a:solidFill>
                  <a:srgbClr val="4F4F4F"/>
                </a:solidFill>
              </a:rPr>
              <a:t> → </a:t>
            </a:r>
            <a:r>
              <a:rPr lang="en-US" sz="1800" b="0" dirty="0" err="1">
                <a:solidFill>
                  <a:srgbClr val="4F4F4F"/>
                </a:solidFill>
              </a:rPr>
              <a:t>ühtne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süsteem</a:t>
            </a:r>
            <a:r>
              <a:rPr lang="en-US" sz="1800" b="0" dirty="0">
                <a:solidFill>
                  <a:srgbClr val="4F4F4F"/>
                </a:solidFill>
              </a:rPr>
              <a:t> </a:t>
            </a:r>
            <a:endParaRPr lang="et-EE" sz="1800" b="0" dirty="0" smtClean="0">
              <a:solidFill>
                <a:srgbClr val="4F4F4F"/>
              </a:solidFill>
            </a:endParaRPr>
          </a:p>
          <a:p>
            <a:pPr lvl="1"/>
            <a:r>
              <a:rPr lang="en-US" sz="1800" b="0" dirty="0" smtClean="0">
                <a:solidFill>
                  <a:srgbClr val="4F4F4F"/>
                </a:solidFill>
              </a:rPr>
              <a:t>– </a:t>
            </a:r>
            <a:r>
              <a:rPr lang="en-US" sz="1800" b="0" dirty="0" err="1">
                <a:solidFill>
                  <a:srgbClr val="4F4F4F"/>
                </a:solidFill>
              </a:rPr>
              <a:t>riskipõhine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ohutusjuhtimine</a:t>
            </a:r>
            <a:r>
              <a:rPr lang="en-US" sz="1800" b="0" dirty="0">
                <a:solidFill>
                  <a:srgbClr val="4F4F4F"/>
                </a:solidFill>
              </a:rPr>
              <a:t>: </a:t>
            </a:r>
            <a:r>
              <a:rPr lang="en-US" sz="1800" b="0" dirty="0" err="1">
                <a:solidFill>
                  <a:srgbClr val="4F4F4F"/>
                </a:solidFill>
              </a:rPr>
              <a:t>liikmesriigid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peavad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rakendama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dünaamilist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seiret</a:t>
            </a:r>
            <a:r>
              <a:rPr lang="en-US" sz="1800" b="0" dirty="0">
                <a:solidFill>
                  <a:srgbClr val="4F4F4F"/>
                </a:solidFill>
              </a:rPr>
              <a:t> ja </a:t>
            </a:r>
            <a:r>
              <a:rPr lang="en-US" sz="1800" b="0" dirty="0" err="1">
                <a:solidFill>
                  <a:srgbClr val="4F4F4F"/>
                </a:solidFill>
              </a:rPr>
              <a:t>reageerimist</a:t>
            </a:r>
            <a:r>
              <a:rPr lang="en-US" sz="1800" b="0" dirty="0">
                <a:solidFill>
                  <a:srgbClr val="4F4F4F"/>
                </a:solidFill>
              </a:rPr>
              <a:t> </a:t>
            </a:r>
            <a:endParaRPr lang="et-EE" sz="1800" b="0" dirty="0" smtClean="0">
              <a:solidFill>
                <a:srgbClr val="4F4F4F"/>
              </a:solidFill>
            </a:endParaRPr>
          </a:p>
          <a:p>
            <a:pPr lvl="1"/>
            <a:r>
              <a:rPr lang="en-US" sz="1800" b="0" dirty="0" smtClean="0">
                <a:solidFill>
                  <a:srgbClr val="4F4F4F"/>
                </a:solidFill>
              </a:rPr>
              <a:t>– </a:t>
            </a:r>
            <a:r>
              <a:rPr lang="en-US" sz="1800" b="0" dirty="0" err="1">
                <a:solidFill>
                  <a:srgbClr val="4F4F4F"/>
                </a:solidFill>
              </a:rPr>
              <a:t>üleeuroopaline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järelevalve</a:t>
            </a:r>
            <a:r>
              <a:rPr lang="en-US" sz="1800" b="0" dirty="0">
                <a:solidFill>
                  <a:srgbClr val="4F4F4F"/>
                </a:solidFill>
              </a:rPr>
              <a:t> ja </a:t>
            </a:r>
            <a:r>
              <a:rPr lang="en-US" sz="1800" b="0" dirty="0" err="1">
                <a:solidFill>
                  <a:srgbClr val="4F4F4F"/>
                </a:solidFill>
              </a:rPr>
              <a:t>andmevahetus</a:t>
            </a:r>
            <a:r>
              <a:rPr lang="en-US" sz="1800" b="0" dirty="0">
                <a:solidFill>
                  <a:srgbClr val="4F4F4F"/>
                </a:solidFill>
              </a:rPr>
              <a:t>: </a:t>
            </a:r>
            <a:r>
              <a:rPr lang="en-US" sz="1800" b="0" dirty="0" err="1">
                <a:solidFill>
                  <a:srgbClr val="4F4F4F"/>
                </a:solidFill>
              </a:rPr>
              <a:t>laborisüsteem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donori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jälgitavus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kõrvaljuhtumite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registreerimine</a:t>
            </a:r>
            <a:r>
              <a:rPr lang="en-US" sz="1800" b="0" dirty="0">
                <a:solidFill>
                  <a:srgbClr val="4F4F4F"/>
                </a:solidFill>
              </a:rPr>
              <a:t> </a:t>
            </a:r>
            <a:endParaRPr lang="et-EE" sz="1800" b="0" dirty="0" smtClean="0">
              <a:solidFill>
                <a:srgbClr val="4F4F4F"/>
              </a:solidFill>
            </a:endParaRPr>
          </a:p>
          <a:p>
            <a:pPr lvl="1"/>
            <a:r>
              <a:rPr lang="en-US" sz="1800" b="0" dirty="0" smtClean="0">
                <a:solidFill>
                  <a:srgbClr val="4F4F4F"/>
                </a:solidFill>
              </a:rPr>
              <a:t>– </a:t>
            </a:r>
            <a:r>
              <a:rPr lang="en-US" sz="1800" b="0" dirty="0" err="1">
                <a:solidFill>
                  <a:srgbClr val="4F4F4F"/>
                </a:solidFill>
              </a:rPr>
              <a:t>donoriküsimustiku</a:t>
            </a:r>
            <a:r>
              <a:rPr lang="en-US" sz="1800" b="0" dirty="0">
                <a:solidFill>
                  <a:srgbClr val="4F4F4F"/>
                </a:solidFill>
              </a:rPr>
              <a:t> ja </a:t>
            </a:r>
            <a:r>
              <a:rPr lang="en-US" sz="1800" b="0" dirty="0" err="1">
                <a:solidFill>
                  <a:srgbClr val="4F4F4F"/>
                </a:solidFill>
              </a:rPr>
              <a:t>sõeluuringu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tugevdamine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ning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standardiseerimine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üle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ELi</a:t>
            </a:r>
            <a:r>
              <a:rPr lang="en-US" sz="1800" b="0" dirty="0">
                <a:solidFill>
                  <a:srgbClr val="4F4F4F"/>
                </a:solidFill>
              </a:rPr>
              <a:t> </a:t>
            </a:r>
            <a:endParaRPr lang="et-EE" sz="1800" b="0" dirty="0" smtClean="0">
              <a:solidFill>
                <a:srgbClr val="4F4F4F"/>
              </a:solidFill>
            </a:endParaRPr>
          </a:p>
          <a:p>
            <a:pPr lvl="1"/>
            <a:r>
              <a:rPr lang="en-US" sz="1800" b="0" dirty="0" smtClean="0">
                <a:solidFill>
                  <a:srgbClr val="4F4F4F"/>
                </a:solidFill>
              </a:rPr>
              <a:t>– </a:t>
            </a:r>
            <a:r>
              <a:rPr lang="en-US" sz="1800" b="0" dirty="0" err="1">
                <a:solidFill>
                  <a:srgbClr val="4F4F4F"/>
                </a:solidFill>
              </a:rPr>
              <a:t>tarneahela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läbipaistvus</a:t>
            </a:r>
            <a:r>
              <a:rPr lang="en-US" sz="1800" b="0" dirty="0">
                <a:solidFill>
                  <a:srgbClr val="4F4F4F"/>
                </a:solidFill>
              </a:rPr>
              <a:t> ja </a:t>
            </a:r>
            <a:r>
              <a:rPr lang="en-US" sz="1800" b="0" dirty="0" err="1">
                <a:solidFill>
                  <a:srgbClr val="4F4F4F"/>
                </a:solidFill>
              </a:rPr>
              <a:t>vastupidavus</a:t>
            </a:r>
            <a:r>
              <a:rPr lang="en-US" sz="1800" b="0" dirty="0">
                <a:solidFill>
                  <a:srgbClr val="4F4F4F"/>
                </a:solidFill>
              </a:rPr>
              <a:t>: </a:t>
            </a:r>
            <a:r>
              <a:rPr lang="en-US" sz="1800" b="0" dirty="0" err="1">
                <a:solidFill>
                  <a:srgbClr val="4F4F4F"/>
                </a:solidFill>
              </a:rPr>
              <a:t>kriisi</a:t>
            </a:r>
            <a:r>
              <a:rPr lang="en-US" sz="1800" b="0" dirty="0">
                <a:solidFill>
                  <a:srgbClr val="4F4F4F"/>
                </a:solidFill>
              </a:rPr>
              <a:t>- ja </a:t>
            </a:r>
            <a:r>
              <a:rPr lang="en-US" sz="1800" b="0" dirty="0" err="1">
                <a:solidFill>
                  <a:srgbClr val="4F4F4F"/>
                </a:solidFill>
              </a:rPr>
              <a:t>hooajalised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riskid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peavad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olema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arvestatud</a:t>
            </a:r>
            <a:endParaRPr lang="en-US" sz="1800" b="0" dirty="0">
              <a:solidFill>
                <a:srgbClr val="4F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kontekst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Riskipõhine lähenemine</a:t>
            </a:r>
          </a:p>
          <a:p>
            <a:pPr lvl="1"/>
            <a:r>
              <a:rPr lang="et-EE" sz="1800" b="0" dirty="0" smtClean="0">
                <a:solidFill>
                  <a:srgbClr val="4F4F4F"/>
                </a:solidFill>
              </a:rPr>
              <a:t>Nt hooajalisus</a:t>
            </a:r>
          </a:p>
          <a:p>
            <a:r>
              <a:rPr lang="et-EE" dirty="0" smtClean="0"/>
              <a:t>Integreeritud seire</a:t>
            </a:r>
          </a:p>
          <a:p>
            <a:pPr lvl="1"/>
            <a:r>
              <a:rPr lang="et-EE" sz="1800" b="0" dirty="0">
                <a:solidFill>
                  <a:srgbClr val="4F4F4F"/>
                </a:solidFill>
              </a:rPr>
              <a:t>Terviseamet, ECDC ja muude andmete integreerimine</a:t>
            </a:r>
          </a:p>
          <a:p>
            <a:r>
              <a:rPr lang="et-EE" dirty="0" smtClean="0"/>
              <a:t>Selge kommunikatsioon riskidest</a:t>
            </a:r>
          </a:p>
          <a:p>
            <a:pPr lvl="1"/>
            <a:r>
              <a:rPr lang="et-EE" sz="1800" b="0" dirty="0" smtClean="0">
                <a:solidFill>
                  <a:srgbClr val="4F4F4F"/>
                </a:solidFill>
              </a:rPr>
              <a:t>Ajutised piirangud, selgitused</a:t>
            </a:r>
          </a:p>
          <a:p>
            <a:r>
              <a:rPr lang="et-EE" dirty="0" smtClean="0"/>
              <a:t>Kihiline riskide maandamine</a:t>
            </a:r>
          </a:p>
        </p:txBody>
      </p:sp>
      <p:pic>
        <p:nvPicPr>
          <p:cNvPr id="8194" name="Picture 2" descr="Verekeskus_Fb_1080x1080_S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0" y="1293070"/>
            <a:ext cx="4623880" cy="46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Riskid</a:t>
            </a:r>
            <a:r>
              <a:rPr lang="en-US" dirty="0"/>
              <a:t> </a:t>
            </a:r>
            <a:r>
              <a:rPr lang="en-US" dirty="0" err="1"/>
              <a:t>muutuvad</a:t>
            </a:r>
            <a:r>
              <a:rPr lang="en-US" dirty="0"/>
              <a:t>, 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→ </a:t>
            </a:r>
            <a:r>
              <a:rPr lang="en-US" dirty="0" err="1" smtClean="0"/>
              <a:t>kliima</a:t>
            </a:r>
            <a:r>
              <a:rPr lang="et-EE" dirty="0" smtClean="0"/>
              <a:t>muutused</a:t>
            </a:r>
            <a:r>
              <a:rPr lang="en-US" dirty="0" smtClean="0"/>
              <a:t>, </a:t>
            </a:r>
            <a:r>
              <a:rPr lang="en-US" dirty="0" err="1"/>
              <a:t>vektorid</a:t>
            </a:r>
            <a:r>
              <a:rPr lang="en-US" dirty="0"/>
              <a:t>, </a:t>
            </a:r>
            <a:r>
              <a:rPr lang="en-US" dirty="0" err="1" smtClean="0"/>
              <a:t>reisimine</a:t>
            </a:r>
            <a:endParaRPr lang="et-EE" dirty="0" smtClean="0"/>
          </a:p>
          <a:p>
            <a:r>
              <a:rPr lang="en-US" dirty="0" err="1" smtClean="0"/>
              <a:t>Arboviirused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suurim</a:t>
            </a:r>
            <a:r>
              <a:rPr lang="en-US" dirty="0"/>
              <a:t> </a:t>
            </a:r>
            <a:r>
              <a:rPr lang="en-US" dirty="0" err="1"/>
              <a:t>hooajaline</a:t>
            </a:r>
            <a:r>
              <a:rPr lang="en-US" dirty="0"/>
              <a:t> TTI-risk (WNV, DENV, CHIKV</a:t>
            </a:r>
            <a:r>
              <a:rPr lang="en-US" dirty="0" smtClean="0"/>
              <a:t>)</a:t>
            </a:r>
            <a:endParaRPr lang="et-EE" dirty="0" smtClean="0"/>
          </a:p>
          <a:p>
            <a:r>
              <a:rPr lang="et-EE" dirty="0" smtClean="0"/>
              <a:t>Jätkuvalt ka muud riskid olemas nt </a:t>
            </a:r>
            <a:r>
              <a:rPr lang="en-US" dirty="0" smtClean="0"/>
              <a:t>HEV</a:t>
            </a:r>
            <a:endParaRPr lang="et-EE" dirty="0" smtClean="0"/>
          </a:p>
          <a:p>
            <a:r>
              <a:rPr lang="en-US" dirty="0" err="1" smtClean="0"/>
              <a:t>Kihiline</a:t>
            </a:r>
            <a:r>
              <a:rPr lang="en-US" dirty="0" smtClean="0"/>
              <a:t> </a:t>
            </a:r>
            <a:r>
              <a:rPr lang="en-US" dirty="0" err="1"/>
              <a:t>kaitse</a:t>
            </a:r>
            <a:r>
              <a:rPr lang="en-US" dirty="0"/>
              <a:t> &gt; </a:t>
            </a:r>
            <a:r>
              <a:rPr lang="en-US" dirty="0" err="1"/>
              <a:t>üksik</a:t>
            </a:r>
            <a:r>
              <a:rPr lang="en-US" dirty="0"/>
              <a:t> </a:t>
            </a:r>
            <a:r>
              <a:rPr lang="en-US" dirty="0" err="1" smtClean="0"/>
              <a:t>meede</a:t>
            </a:r>
            <a:endParaRPr lang="et-EE" dirty="0" smtClean="0"/>
          </a:p>
          <a:p>
            <a:r>
              <a:rPr lang="et-EE" dirty="0" smtClean="0"/>
              <a:t>Haavatavad patsientide grupid</a:t>
            </a:r>
            <a:endParaRPr lang="et-EE" dirty="0" smtClean="0"/>
          </a:p>
          <a:p>
            <a:r>
              <a:rPr lang="en-US" dirty="0" err="1" smtClean="0"/>
              <a:t>SoHO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dünaamiline</a:t>
            </a:r>
            <a:r>
              <a:rPr lang="en-US" dirty="0"/>
              <a:t>, </a:t>
            </a:r>
            <a:r>
              <a:rPr lang="en-US" dirty="0" err="1"/>
              <a:t>riskipõhine</a:t>
            </a:r>
            <a:r>
              <a:rPr lang="en-US" dirty="0"/>
              <a:t> </a:t>
            </a:r>
            <a:r>
              <a:rPr lang="en-US" dirty="0" err="1"/>
              <a:t>ajastuEesti</a:t>
            </a:r>
            <a:r>
              <a:rPr lang="en-US" dirty="0"/>
              <a:t> </a:t>
            </a:r>
            <a:r>
              <a:rPr lang="en-US" dirty="0" err="1"/>
              <a:t>eelis</a:t>
            </a:r>
            <a:r>
              <a:rPr lang="en-US" dirty="0"/>
              <a:t>: </a:t>
            </a:r>
            <a:r>
              <a:rPr lang="en-US" dirty="0" err="1"/>
              <a:t>väike</a:t>
            </a:r>
            <a:r>
              <a:rPr lang="en-US" dirty="0"/>
              <a:t> </a:t>
            </a:r>
            <a:r>
              <a:rPr lang="en-US" dirty="0" err="1"/>
              <a:t>süsteem</a:t>
            </a:r>
            <a:r>
              <a:rPr lang="en-US" dirty="0"/>
              <a:t> = </a:t>
            </a:r>
            <a:r>
              <a:rPr lang="en-US" dirty="0" err="1"/>
              <a:t>kiire</a:t>
            </a:r>
            <a:r>
              <a:rPr lang="en-US" dirty="0"/>
              <a:t> </a:t>
            </a:r>
            <a:r>
              <a:rPr lang="en-US" dirty="0" err="1"/>
              <a:t>reageerimine</a:t>
            </a:r>
            <a:endParaRPr lang="en-US" dirty="0"/>
          </a:p>
        </p:txBody>
      </p:sp>
      <p:pic>
        <p:nvPicPr>
          <p:cNvPr id="10242" name="Picture 2" descr="Comm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t="19977" r="22053" b="5307"/>
          <a:stretch/>
        </p:blipFill>
        <p:spPr bwMode="auto">
          <a:xfrm>
            <a:off x="6410632" y="1292271"/>
            <a:ext cx="5555226" cy="38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04C0-3545-72CB-E293-CF0AA32B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Uued ohud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0D8C-06B4-2F93-B852-4355371B6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5" y="1611313"/>
            <a:ext cx="5245100" cy="4295775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r>
              <a:rPr lang="et-EE" sz="2000" dirty="0" smtClean="0"/>
              <a:t>Muutunud riskid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 smtClean="0"/>
              <a:t>kliimamuutused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/>
              <a:t>g</a:t>
            </a:r>
            <a:r>
              <a:rPr lang="et-EE" sz="1800" dirty="0" smtClean="0"/>
              <a:t>lobaliseerumine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 smtClean="0"/>
              <a:t>reisimine</a:t>
            </a:r>
          </a:p>
          <a:p>
            <a:pPr marL="285750" indent="-285750">
              <a:buClr>
                <a:srgbClr val="FF0000"/>
              </a:buClr>
              <a:buSzPct val="125000"/>
            </a:pPr>
            <a:r>
              <a:rPr lang="et-EE" sz="2000" dirty="0" smtClean="0"/>
              <a:t>Vektorite poolt levitatavad haigused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 smtClean="0"/>
              <a:t>uued levikualad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 smtClean="0"/>
              <a:t>uued haigused</a:t>
            </a:r>
          </a:p>
          <a:p>
            <a:pPr marL="742950" lvl="1" indent="-285750">
              <a:buClr>
                <a:srgbClr val="FF0000"/>
              </a:buClr>
              <a:buSzPct val="125000"/>
            </a:pPr>
            <a:r>
              <a:rPr lang="et-EE" sz="1800" dirty="0" smtClean="0"/>
              <a:t>„vaikne“ </a:t>
            </a:r>
            <a:r>
              <a:rPr lang="et-EE" sz="1800" dirty="0" err="1" smtClean="0"/>
              <a:t>vireemia</a:t>
            </a:r>
            <a:endParaRPr lang="et-EE" sz="1800" dirty="0" smtClean="0"/>
          </a:p>
          <a:p>
            <a:pPr marL="285750" indent="-285750">
              <a:buClr>
                <a:srgbClr val="FF0000"/>
              </a:buClr>
              <a:buSzPct val="125000"/>
            </a:pPr>
            <a:endParaRPr lang="et-EE" sz="2000" dirty="0"/>
          </a:p>
          <a:p>
            <a:pPr marL="285750" indent="-285750">
              <a:buClr>
                <a:srgbClr val="FF0000"/>
              </a:buClr>
              <a:buSzPct val="125000"/>
            </a:pPr>
            <a:endParaRPr lang="et-EE" sz="2000" dirty="0" smtClean="0"/>
          </a:p>
          <a:p>
            <a:pPr marL="285750" indent="-285750">
              <a:buClr>
                <a:srgbClr val="FF0000"/>
              </a:buClr>
              <a:buSzPct val="125000"/>
            </a:pPr>
            <a:endParaRPr lang="en-S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9" y="1046375"/>
            <a:ext cx="4942760" cy="34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Muutunud kliima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7" y="1285971"/>
            <a:ext cx="11260378" cy="50057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12970" y="6383460"/>
            <a:ext cx="224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climate.copernicus.eu</a:t>
            </a:r>
          </a:p>
        </p:txBody>
      </p:sp>
    </p:spTree>
    <p:extLst>
      <p:ext uri="{BB962C8B-B14F-4D97-AF65-F5344CB8AC3E}">
        <p14:creationId xmlns:p14="http://schemas.microsoft.com/office/powerpoint/2010/main" val="37926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rki.de/SharedDocs/Bilder/GesundheitAZ/K/Klimawandel_Gesundheit-Schaubild.png?__blob=poster&amp;v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6" y="254522"/>
            <a:ext cx="8785588" cy="62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654544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https://www.who.int/news-room/fact-sheets/detail/climate-change-and-health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52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15" r="490"/>
          <a:stretch/>
        </p:blipFill>
        <p:spPr>
          <a:xfrm>
            <a:off x="961534" y="1078582"/>
            <a:ext cx="9992413" cy="5110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Globaliseerumise mõjud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90272" y="6488668"/>
            <a:ext cx="519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t-EE" dirty="0"/>
              <a:t>at</a:t>
            </a:r>
            <a:r>
              <a:rPr lang="en-US" dirty="0" err="1"/>
              <a:t>ure</a:t>
            </a:r>
            <a:r>
              <a:rPr lang="en-US" dirty="0"/>
              <a:t> Revie</a:t>
            </a:r>
            <a:r>
              <a:rPr lang="et-EE" dirty="0" err="1"/>
              <a:t>ws</a:t>
            </a:r>
            <a:r>
              <a:rPr lang="en-US" dirty="0"/>
              <a:t> M</a:t>
            </a:r>
            <a:r>
              <a:rPr lang="et-EE" dirty="0" err="1"/>
              <a:t>ic</a:t>
            </a:r>
            <a:r>
              <a:rPr lang="en-US" dirty="0"/>
              <a:t>r</a:t>
            </a:r>
            <a:r>
              <a:rPr lang="et-EE" dirty="0" err="1"/>
              <a:t>obiology</a:t>
            </a:r>
            <a:r>
              <a:rPr lang="en-US" dirty="0"/>
              <a:t> volume 20 | April 2022 </a:t>
            </a:r>
          </a:p>
        </p:txBody>
      </p:sp>
    </p:spTree>
    <p:extLst>
      <p:ext uri="{BB962C8B-B14F-4D97-AF65-F5344CB8AC3E}">
        <p14:creationId xmlns:p14="http://schemas.microsoft.com/office/powerpoint/2010/main" val="1182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Invasiivsed</a:t>
            </a:r>
            <a:r>
              <a:rPr lang="et-EE" dirty="0" smtClean="0"/>
              <a:t> </a:t>
            </a:r>
            <a:r>
              <a:rPr lang="en-US" i="1" dirty="0" err="1" smtClean="0"/>
              <a:t>Aedes</a:t>
            </a:r>
            <a:r>
              <a:rPr lang="en-US" dirty="0" err="1" smtClean="0"/>
              <a:t>-sääseliigid</a:t>
            </a:r>
            <a:r>
              <a:rPr lang="et-EE" dirty="0" smtClean="0"/>
              <a:t> 2020 vs 2025</a:t>
            </a:r>
            <a:endParaRPr lang="en-US" dirty="0"/>
          </a:p>
        </p:txBody>
      </p:sp>
      <p:pic>
        <p:nvPicPr>
          <p:cNvPr id="1026" name="Picture 2" descr="https://www.ecdc.europa.eu/sites/default/files/images/GR-Aedes-invasive-mosquitoes-2020-10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909"/>
            <a:ext cx="6186182" cy="43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dc.europa.eu/sites/default/files/images/GR_Aedes_invasive_mosquitoes_2025_06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38" y="1461908"/>
            <a:ext cx="6182062" cy="43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57642" y="6363093"/>
            <a:ext cx="68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Muutunud epidemioloogia Euroopas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13" y="1285971"/>
            <a:ext cx="11470211" cy="5093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3693" y="63950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Lancet Regional Health - Europe </a:t>
            </a:r>
            <a:r>
              <a:rPr lang="en-US" dirty="0" smtClean="0"/>
              <a:t>2025;53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Arboviirused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Lääne-Niiluse viirus (</a:t>
            </a:r>
            <a:r>
              <a:rPr lang="en-US" dirty="0"/>
              <a:t>WNV</a:t>
            </a:r>
            <a:r>
              <a:rPr lang="et-EE" dirty="0"/>
              <a:t>)</a:t>
            </a:r>
            <a:r>
              <a:rPr lang="en-US" dirty="0"/>
              <a:t> — </a:t>
            </a:r>
            <a:r>
              <a:rPr lang="en-US" dirty="0" err="1"/>
              <a:t>sääsk</a:t>
            </a:r>
            <a:r>
              <a:rPr lang="en-US" dirty="0"/>
              <a:t> </a:t>
            </a:r>
            <a:r>
              <a:rPr lang="en-US" dirty="0" err="1"/>
              <a:t>Culex</a:t>
            </a:r>
            <a:r>
              <a:rPr lang="en-US" dirty="0"/>
              <a:t>, </a:t>
            </a:r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peamine</a:t>
            </a:r>
            <a:r>
              <a:rPr lang="en-US" dirty="0"/>
              <a:t> </a:t>
            </a:r>
            <a:r>
              <a:rPr lang="en-US" dirty="0" err="1"/>
              <a:t>hooajaline</a:t>
            </a:r>
            <a:r>
              <a:rPr lang="en-US" dirty="0"/>
              <a:t> TTI-risk</a:t>
            </a:r>
            <a:endParaRPr lang="et-EE" dirty="0"/>
          </a:p>
          <a:p>
            <a:r>
              <a:rPr lang="en-US" dirty="0" smtClean="0"/>
              <a:t>Dengue </a:t>
            </a:r>
            <a:r>
              <a:rPr lang="en-US" dirty="0"/>
              <a:t>(DENV) — </a:t>
            </a:r>
            <a:r>
              <a:rPr lang="en-US" dirty="0" err="1"/>
              <a:t>lokaalsed</a:t>
            </a:r>
            <a:r>
              <a:rPr lang="en-US" dirty="0"/>
              <a:t> </a:t>
            </a:r>
            <a:r>
              <a:rPr lang="en-US" dirty="0" err="1"/>
              <a:t>kolded</a:t>
            </a:r>
            <a:r>
              <a:rPr lang="en-US" dirty="0"/>
              <a:t>,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vireemia</a:t>
            </a:r>
            <a:r>
              <a:rPr lang="en-US" dirty="0"/>
              <a:t>, </a:t>
            </a:r>
            <a:r>
              <a:rPr lang="en-US" dirty="0" err="1"/>
              <a:t>transfusioonirisk</a:t>
            </a:r>
            <a:r>
              <a:rPr lang="en-US" dirty="0"/>
              <a:t> </a:t>
            </a:r>
            <a:r>
              <a:rPr lang="en-US" dirty="0" err="1"/>
              <a:t>võimalik</a:t>
            </a:r>
            <a:endParaRPr lang="en-US" dirty="0"/>
          </a:p>
          <a:p>
            <a:r>
              <a:rPr lang="en-US" dirty="0"/>
              <a:t>Chikungunya (CHIKV) — </a:t>
            </a:r>
            <a:r>
              <a:rPr lang="en-US" dirty="0" err="1"/>
              <a:t>levik</a:t>
            </a:r>
            <a:r>
              <a:rPr lang="en-US" dirty="0"/>
              <a:t> </a:t>
            </a:r>
            <a:r>
              <a:rPr lang="en-US" dirty="0" err="1"/>
              <a:t>Aedes’ega</a:t>
            </a:r>
            <a:r>
              <a:rPr lang="en-US" dirty="0"/>
              <a:t>, </a:t>
            </a:r>
            <a:r>
              <a:rPr lang="en-US" dirty="0" err="1"/>
              <a:t>üha</a:t>
            </a:r>
            <a:r>
              <a:rPr lang="en-US" dirty="0"/>
              <a:t> </a:t>
            </a:r>
            <a:r>
              <a:rPr lang="en-US" dirty="0" err="1"/>
              <a:t>sagedasemad</a:t>
            </a:r>
            <a:r>
              <a:rPr lang="en-US" dirty="0"/>
              <a:t> </a:t>
            </a:r>
            <a:r>
              <a:rPr lang="en-US" dirty="0" err="1"/>
              <a:t>lokaalsed</a:t>
            </a:r>
            <a:r>
              <a:rPr lang="en-US" dirty="0"/>
              <a:t> </a:t>
            </a:r>
            <a:r>
              <a:rPr lang="en-US" dirty="0" err="1"/>
              <a:t>kolletepisoodid</a:t>
            </a:r>
            <a:endParaRPr lang="en-US" dirty="0"/>
          </a:p>
          <a:p>
            <a:r>
              <a:rPr lang="en-US" dirty="0" err="1"/>
              <a:t>Zika</a:t>
            </a:r>
            <a:r>
              <a:rPr lang="en-US" dirty="0"/>
              <a:t> (ZIKV) — </a:t>
            </a:r>
            <a:r>
              <a:rPr lang="en-US" dirty="0" err="1"/>
              <a:t>madalam</a:t>
            </a:r>
            <a:r>
              <a:rPr lang="en-US" dirty="0"/>
              <a:t>, </a:t>
            </a:r>
            <a:r>
              <a:rPr lang="en-US" dirty="0" err="1"/>
              <a:t>aga</a:t>
            </a:r>
            <a:r>
              <a:rPr lang="en-US" dirty="0"/>
              <a:t> </a:t>
            </a:r>
            <a:r>
              <a:rPr lang="en-US" dirty="0" err="1"/>
              <a:t>reaalne</a:t>
            </a:r>
            <a:r>
              <a:rPr lang="en-US" dirty="0"/>
              <a:t> </a:t>
            </a:r>
            <a:r>
              <a:rPr lang="en-US" dirty="0" err="1"/>
              <a:t>transfusioonioht</a:t>
            </a:r>
            <a:r>
              <a:rPr lang="en-US" dirty="0"/>
              <a:t> </a:t>
            </a:r>
            <a:r>
              <a:rPr lang="en-US" dirty="0" err="1"/>
              <a:t>aknaperioodil</a:t>
            </a:r>
            <a:endParaRPr lang="en-US" dirty="0"/>
          </a:p>
          <a:p>
            <a:r>
              <a:rPr lang="en-US" dirty="0" err="1" smtClean="0"/>
              <a:t>Ühi</a:t>
            </a:r>
            <a:r>
              <a:rPr lang="et-EE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joon</a:t>
            </a:r>
            <a:r>
              <a:rPr lang="et-EE" dirty="0" err="1" smtClean="0"/>
              <a:t>ed</a:t>
            </a:r>
            <a:endParaRPr lang="en-US" dirty="0"/>
          </a:p>
          <a:p>
            <a:pPr lvl="1"/>
            <a:r>
              <a:rPr lang="en-US" sz="1800" b="0" i="1" dirty="0" err="1">
                <a:solidFill>
                  <a:srgbClr val="4F4F4F"/>
                </a:solidFill>
              </a:rPr>
              <a:t>Aedes</a:t>
            </a:r>
            <a:r>
              <a:rPr lang="en-US" sz="1800" b="0" i="1" dirty="0">
                <a:solidFill>
                  <a:srgbClr val="4F4F4F"/>
                </a:solidFill>
              </a:rPr>
              <a:t> </a:t>
            </a:r>
            <a:r>
              <a:rPr lang="en-US" sz="1800" b="0" i="1" dirty="0" err="1">
                <a:solidFill>
                  <a:srgbClr val="4F4F4F"/>
                </a:solidFill>
              </a:rPr>
              <a:t>aegypti</a:t>
            </a:r>
            <a:r>
              <a:rPr lang="en-US" sz="1800" b="0" i="1" dirty="0">
                <a:solidFill>
                  <a:srgbClr val="4F4F4F"/>
                </a:solidFill>
              </a:rPr>
              <a:t>/</a:t>
            </a:r>
            <a:r>
              <a:rPr lang="en-US" sz="1800" b="0" i="1" dirty="0" err="1">
                <a:solidFill>
                  <a:srgbClr val="4F4F4F"/>
                </a:solidFill>
              </a:rPr>
              <a:t>albopictus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suvi</a:t>
            </a:r>
            <a:r>
              <a:rPr lang="en-US" sz="1800" b="0" dirty="0">
                <a:solidFill>
                  <a:srgbClr val="4F4F4F"/>
                </a:solidFill>
              </a:rPr>
              <a:t>–</a:t>
            </a:r>
            <a:r>
              <a:rPr lang="en-US" sz="1800" b="0" dirty="0" err="1">
                <a:solidFill>
                  <a:srgbClr val="4F4F4F"/>
                </a:solidFill>
              </a:rPr>
              <a:t>sügis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reisimine</a:t>
            </a:r>
            <a:r>
              <a:rPr lang="en-US" sz="1800" b="0" dirty="0">
                <a:solidFill>
                  <a:srgbClr val="4F4F4F"/>
                </a:solidFill>
              </a:rPr>
              <a:t>, </a:t>
            </a:r>
            <a:r>
              <a:rPr lang="en-US" sz="1800" b="0" dirty="0" err="1">
                <a:solidFill>
                  <a:srgbClr val="4F4F4F"/>
                </a:solidFill>
              </a:rPr>
              <a:t>asümptomaatiline</a:t>
            </a:r>
            <a:r>
              <a:rPr lang="en-US" sz="1800" b="0" dirty="0">
                <a:solidFill>
                  <a:srgbClr val="4F4F4F"/>
                </a:solidFill>
              </a:rPr>
              <a:t> </a:t>
            </a:r>
            <a:r>
              <a:rPr lang="en-US" sz="1800" b="0" dirty="0" err="1">
                <a:solidFill>
                  <a:srgbClr val="4F4F4F"/>
                </a:solidFill>
              </a:rPr>
              <a:t>doonorifaas</a:t>
            </a:r>
            <a:endParaRPr lang="en-US" sz="1800" b="0" dirty="0">
              <a:solidFill>
                <a:srgbClr val="4F4F4F"/>
              </a:solidFill>
            </a:endParaRPr>
          </a:p>
          <a:p>
            <a:endParaRPr lang="en-US" sz="1600" dirty="0"/>
          </a:p>
        </p:txBody>
      </p:sp>
      <p:pic>
        <p:nvPicPr>
          <p:cNvPr id="5124" name="Picture 4" descr="https://www.frontiersin.org/files/Articles/1488106/fmicb-15-1488106-HTML/image_m/fmicb-15-1488106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34" y="1074655"/>
            <a:ext cx="5630501" cy="42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 tekitajad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Malaaria</a:t>
            </a:r>
          </a:p>
          <a:p>
            <a:r>
              <a:rPr lang="et-EE" dirty="0" smtClean="0"/>
              <a:t>E-viirushepatiit (HEV) – zoonootiline, laialt levinud</a:t>
            </a:r>
          </a:p>
          <a:p>
            <a:r>
              <a:rPr lang="et-EE" dirty="0" smtClean="0"/>
              <a:t>Puukentsefaliidi viirus (</a:t>
            </a:r>
            <a:r>
              <a:rPr lang="en-US" dirty="0" smtClean="0"/>
              <a:t>TBE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en-US" dirty="0" err="1" smtClean="0"/>
              <a:t>puu</a:t>
            </a:r>
            <a:r>
              <a:rPr lang="et-EE" dirty="0" err="1" smtClean="0"/>
              <a:t>kide</a:t>
            </a:r>
            <a:r>
              <a:rPr lang="et-EE" dirty="0" smtClean="0"/>
              <a:t> leviv </a:t>
            </a:r>
            <a:r>
              <a:rPr lang="en-US" dirty="0" err="1" smtClean="0"/>
              <a:t>viirus</a:t>
            </a:r>
            <a:r>
              <a:rPr lang="en-US" dirty="0"/>
              <a:t>; </a:t>
            </a:r>
            <a:r>
              <a:rPr lang="en-US" dirty="0" err="1"/>
              <a:t>transfusioonirisk</a:t>
            </a:r>
            <a:r>
              <a:rPr lang="en-US" dirty="0"/>
              <a:t> </a:t>
            </a:r>
            <a:r>
              <a:rPr lang="en-US" dirty="0" err="1"/>
              <a:t>madal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regionaalne</a:t>
            </a:r>
            <a:r>
              <a:rPr lang="en-US" dirty="0"/>
              <a:t> </a:t>
            </a:r>
            <a:r>
              <a:rPr lang="en-US" dirty="0" err="1" smtClean="0"/>
              <a:t>fookus</a:t>
            </a:r>
            <a:endParaRPr lang="et-EE" dirty="0" smtClean="0"/>
          </a:p>
          <a:p>
            <a:r>
              <a:rPr lang="et-EE" dirty="0" smtClean="0"/>
              <a:t>Krimmi-Kongo hemorraagiline viirus (</a:t>
            </a:r>
            <a:r>
              <a:rPr lang="en-US" dirty="0" smtClean="0"/>
              <a:t>CCHF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en-US" i="1" dirty="0" err="1"/>
              <a:t>Hyalomma</a:t>
            </a:r>
            <a:r>
              <a:rPr lang="en-US" dirty="0"/>
              <a:t> </a:t>
            </a:r>
            <a:r>
              <a:rPr lang="en-US" dirty="0" err="1"/>
              <a:t>puugid</a:t>
            </a:r>
            <a:r>
              <a:rPr lang="en-US" dirty="0"/>
              <a:t>; </a:t>
            </a:r>
            <a:r>
              <a:rPr lang="en-US" dirty="0" err="1"/>
              <a:t>harv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raske</a:t>
            </a:r>
            <a:r>
              <a:rPr lang="en-US" dirty="0"/>
              <a:t> </a:t>
            </a:r>
            <a:r>
              <a:rPr lang="en-US" dirty="0" err="1" smtClean="0"/>
              <a:t>haiguskulg</a:t>
            </a:r>
            <a:endParaRPr lang="et-EE" dirty="0" smtClean="0"/>
          </a:p>
          <a:p>
            <a:r>
              <a:rPr lang="et-EE" dirty="0" err="1"/>
              <a:t>Chagase</a:t>
            </a:r>
            <a:r>
              <a:rPr lang="et-EE" dirty="0"/>
              <a:t> tõbi (</a:t>
            </a:r>
            <a:r>
              <a:rPr lang="et-EE" i="1" dirty="0"/>
              <a:t>T. </a:t>
            </a:r>
            <a:r>
              <a:rPr lang="et-EE" i="1" dirty="0" err="1"/>
              <a:t>cruzi</a:t>
            </a:r>
            <a:r>
              <a:rPr lang="et-EE" dirty="0"/>
              <a:t>) </a:t>
            </a:r>
            <a:r>
              <a:rPr lang="et-EE" dirty="0" smtClean="0"/>
              <a:t>– peamiselt importjuhud </a:t>
            </a:r>
            <a:r>
              <a:rPr lang="et-EE" dirty="0"/>
              <a:t>ja migratsioon, mitte kohalik levik</a:t>
            </a:r>
          </a:p>
          <a:p>
            <a:r>
              <a:rPr lang="en-US" dirty="0" err="1" smtClean="0"/>
              <a:t>Radaril</a:t>
            </a:r>
            <a:r>
              <a:rPr lang="en-US" dirty="0"/>
              <a:t>: </a:t>
            </a:r>
            <a:r>
              <a:rPr lang="en-US" dirty="0" smtClean="0"/>
              <a:t>Usutu</a:t>
            </a:r>
            <a:r>
              <a:rPr lang="et-EE" dirty="0" smtClean="0"/>
              <a:t> viirus</a:t>
            </a:r>
            <a:r>
              <a:rPr lang="en-US" dirty="0" smtClean="0"/>
              <a:t>,</a:t>
            </a:r>
            <a:r>
              <a:rPr lang="et-EE" dirty="0" smtClean="0"/>
              <a:t> Jaapani entsefaliidi viirus (</a:t>
            </a:r>
            <a:r>
              <a:rPr lang="en-US" dirty="0" smtClean="0"/>
              <a:t>JEV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sz="1800" b="0" dirty="0" err="1" smtClean="0">
                <a:solidFill>
                  <a:srgbClr val="4F4F4F"/>
                </a:solidFill>
              </a:rPr>
              <a:t>võimalik</a:t>
            </a:r>
            <a:r>
              <a:rPr lang="en-US" sz="1800" b="0" dirty="0" smtClean="0">
                <a:solidFill>
                  <a:srgbClr val="4F4F4F"/>
                </a:solidFill>
              </a:rPr>
              <a:t> </a:t>
            </a:r>
            <a:r>
              <a:rPr lang="et-EE" sz="1800" b="0" dirty="0" smtClean="0">
                <a:solidFill>
                  <a:srgbClr val="4F4F4F"/>
                </a:solidFill>
              </a:rPr>
              <a:t>esile kerkimine</a:t>
            </a:r>
            <a:r>
              <a:rPr lang="en-US" sz="1800" b="0" dirty="0" smtClean="0">
                <a:solidFill>
                  <a:srgbClr val="4F4F4F"/>
                </a:solidFill>
              </a:rPr>
              <a:t> </a:t>
            </a:r>
            <a:r>
              <a:rPr lang="en-US" sz="1800" b="0" dirty="0" err="1" smtClean="0">
                <a:solidFill>
                  <a:srgbClr val="4F4F4F"/>
                </a:solidFill>
              </a:rPr>
              <a:t>kliima</a:t>
            </a:r>
            <a:r>
              <a:rPr lang="et-EE" sz="1800" b="0" dirty="0" smtClean="0">
                <a:solidFill>
                  <a:srgbClr val="4F4F4F"/>
                </a:solidFill>
              </a:rPr>
              <a:t>muutuste</a:t>
            </a:r>
            <a:r>
              <a:rPr lang="en-US" sz="1800" b="0" dirty="0" smtClean="0">
                <a:solidFill>
                  <a:srgbClr val="4F4F4F"/>
                </a:solidFill>
              </a:rPr>
              <a:t> </a:t>
            </a:r>
            <a:r>
              <a:rPr lang="en-US" sz="1800" b="0" dirty="0" err="1" smtClean="0">
                <a:solidFill>
                  <a:srgbClr val="4F4F4F"/>
                </a:solidFill>
              </a:rPr>
              <a:t>taustal</a:t>
            </a:r>
            <a:endParaRPr lang="en-US" sz="1800" b="0" dirty="0">
              <a:solidFill>
                <a:srgbClr val="4F4F4F"/>
              </a:solidFill>
            </a:endParaRPr>
          </a:p>
        </p:txBody>
      </p:sp>
      <p:pic>
        <p:nvPicPr>
          <p:cNvPr id="6146" name="Picture 2" descr="https://www.researchgate.net/publication/367441422/figure/fig3/AS:11431281242313077@1715420290677/Transmission-of-CCHF-virus-Drawn-by-BioRender-ap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0" y="1469252"/>
            <a:ext cx="4848748" cy="35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ch presentation" id="{C6E72975-CE06-47E6-ADE7-13977AD13695}" vid="{C96992CC-2CE1-4951-B027-856E2B18F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622b79c-0ba8-4389-8980-6e424ea31ac3" xsi:nil="true"/>
    <_activity xmlns="4622b79c-0ba8-4389-8980-6e424ea31a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E7330CABD6144B54A48EDD2FD80CD" ma:contentTypeVersion="18" ma:contentTypeDescription="Create a new document." ma:contentTypeScope="" ma:versionID="fa649add55cfa9b0b4cbe464e414c07c">
  <xsd:schema xmlns:xsd="http://www.w3.org/2001/XMLSchema" xmlns:xs="http://www.w3.org/2001/XMLSchema" xmlns:p="http://schemas.microsoft.com/office/2006/metadata/properties" xmlns:ns3="4622b79c-0ba8-4389-8980-6e424ea31ac3" xmlns:ns4="07aea901-2dc7-4fdb-b8c2-d815c895e248" targetNamespace="http://schemas.microsoft.com/office/2006/metadata/properties" ma:root="true" ma:fieldsID="71506cd8ca01c398328af44069e45ed2" ns3:_="" ns4:_="">
    <xsd:import namespace="4622b79c-0ba8-4389-8980-6e424ea31ac3"/>
    <xsd:import namespace="07aea901-2dc7-4fdb-b8c2-d815c895e2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2b79c-0ba8-4389-8980-6e424ea31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ea901-2dc7-4fdb-b8c2-d815c895e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2645A-E767-4D7E-984D-234E531E4556}">
  <ds:schemaRefs>
    <ds:schemaRef ds:uri="http://schemas.microsoft.com/office/2006/documentManagement/types"/>
    <ds:schemaRef ds:uri="07aea901-2dc7-4fdb-b8c2-d815c895e248"/>
    <ds:schemaRef ds:uri="http://purl.org/dc/terms/"/>
    <ds:schemaRef ds:uri="http://schemas.openxmlformats.org/package/2006/metadata/core-properties"/>
    <ds:schemaRef ds:uri="4622b79c-0ba8-4389-8980-6e424ea31ac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082E1C-B3EE-4C94-B5C2-BFBE106BF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2b79c-0ba8-4389-8980-6e424ea31ac3"/>
    <ds:schemaRef ds:uri="07aea901-2dc7-4fdb-b8c2-d815c895e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674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Custom</vt:lpstr>
      <vt:lpstr>Uued verega levivad infektsioonid Euroopas ja Eestis</vt:lpstr>
      <vt:lpstr>Uued ohud</vt:lpstr>
      <vt:lpstr>Muutunud kliima</vt:lpstr>
      <vt:lpstr>PowerPoint Presentation</vt:lpstr>
      <vt:lpstr>Globaliseerumise mõjud</vt:lpstr>
      <vt:lpstr>Invasiivsed Aedes-sääseliigid 2020 vs 2025</vt:lpstr>
      <vt:lpstr>Muutunud epidemioloogia Euroopas</vt:lpstr>
      <vt:lpstr>Arboviirused</vt:lpstr>
      <vt:lpstr>Muud tekitajad</vt:lpstr>
      <vt:lpstr>Lääne-Niiluse viirus</vt:lpstr>
      <vt:lpstr>Dengue</vt:lpstr>
      <vt:lpstr>Chikungunya</vt:lpstr>
      <vt:lpstr>Muud ohud</vt:lpstr>
      <vt:lpstr>Kuidas riske maandada?</vt:lpstr>
      <vt:lpstr>PowerPoint Presentation</vt:lpstr>
      <vt:lpstr>PowerPoint Presentation</vt:lpstr>
      <vt:lpstr>SoHO-direktiiv</vt:lpstr>
      <vt:lpstr>Eesti kontekst</vt:lpstr>
      <vt:lpstr>Kokkuvõte</vt:lpstr>
    </vt:vector>
  </TitlesOfParts>
  <Company>PERH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Uued verega levivad infektsioonid Euroopas ja Eestis</dc:title>
  <dc:creator>Mait Altmets - PERH</dc:creator>
  <cp:lastModifiedBy>Mait Altmets - PERH</cp:lastModifiedBy>
  <cp:revision>36</cp:revision>
  <dcterms:created xsi:type="dcterms:W3CDTF">2025-10-21T18:42:54Z</dcterms:created>
  <dcterms:modified xsi:type="dcterms:W3CDTF">2025-11-18T21:27:32Z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0x010100708E7330CABD6144B54A48EDD2FD80CD</vt:lpwstr>
  </property>
  <property fmtid="{D5CDD505-2E9C-101B-9397-08002B2CF9AE}" pid="3" name="MediaServiceImageTags">
    <vt:lpwstr/>
  </property>
</Properties>
</file>